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70" r:id="rId3"/>
    <p:sldId id="273" r:id="rId4"/>
    <p:sldId id="274" r:id="rId5"/>
    <p:sldId id="276" r:id="rId6"/>
    <p:sldId id="277" r:id="rId7"/>
    <p:sldId id="275" r:id="rId8"/>
    <p:sldId id="261"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82"/>
    <p:restoredTop sz="76331" autoAdjust="0"/>
  </p:normalViewPr>
  <p:slideViewPr>
    <p:cSldViewPr snapToGrid="0" snapToObjects="1">
      <p:cViewPr varScale="1">
        <p:scale>
          <a:sx n="58" d="100"/>
          <a:sy n="58"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275F9-9F71-4BCD-90B5-BAA7FB0C8F13}" type="datetimeFigureOut">
              <a:rPr lang="en-US" smtClean="0"/>
              <a:t>8/23/2020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A8623F-E890-470F-AF0A-4CB6789B3A15}" type="slidenum">
              <a:rPr lang="en-US" smtClean="0"/>
              <a:t>‹#›</a:t>
            </a:fld>
            <a:endParaRPr lang="en-US"/>
          </a:p>
        </p:txBody>
      </p:sp>
    </p:spTree>
    <p:extLst>
      <p:ext uri="{BB962C8B-B14F-4D97-AF65-F5344CB8AC3E}">
        <p14:creationId xmlns:p14="http://schemas.microsoft.com/office/powerpoint/2010/main" val="4034493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hysics.hku.h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Physics department offers both M.Phil. and Ph.D. programs for full-time postgraduate students. In alignment with the university and faculty’s overarching vision, our mission and goal as a research unit are to become locally pre-eminent, leading in Asia, and globally competitive in selected sub-fields in research.</a:t>
            </a:r>
          </a:p>
          <a:p>
            <a:endParaRPr lang="en-US" dirty="0"/>
          </a:p>
        </p:txBody>
      </p:sp>
      <p:sp>
        <p:nvSpPr>
          <p:cNvPr id="4" name="Slide Number Placeholder 3"/>
          <p:cNvSpPr>
            <a:spLocks noGrp="1"/>
          </p:cNvSpPr>
          <p:nvPr>
            <p:ph type="sldNum" sz="quarter" idx="10"/>
          </p:nvPr>
        </p:nvSpPr>
        <p:spPr/>
        <p:txBody>
          <a:bodyPr/>
          <a:lstStyle/>
          <a:p>
            <a:fld id="{0BA8623F-E890-470F-AF0A-4CB6789B3A15}" type="slidenum">
              <a:rPr lang="en-US" smtClean="0"/>
              <a:t>1</a:t>
            </a:fld>
            <a:endParaRPr lang="en-US"/>
          </a:p>
        </p:txBody>
      </p:sp>
    </p:spTree>
    <p:extLst>
      <p:ext uri="{BB962C8B-B14F-4D97-AF65-F5344CB8AC3E}">
        <p14:creationId xmlns:p14="http://schemas.microsoft.com/office/powerpoint/2010/main" val="154470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Currently, there are 24 faculty members in our Research Division. There are four strategic research areas. They are condensed matter physics,  astrophysics,  quantum information science and  optics and photonics including atomic and molecular physics.</a:t>
            </a:r>
          </a:p>
          <a:p>
            <a:r>
              <a:rPr lang="en-US" sz="1200" kern="1200" dirty="0" smtClean="0">
                <a:solidFill>
                  <a:schemeClr val="tx1"/>
                </a:solidFill>
                <a:effectLst/>
                <a:latin typeface="+mn-lt"/>
                <a:ea typeface="+mn-ea"/>
                <a:cs typeface="+mn-cs"/>
              </a:rPr>
              <a:t>HKU has long-standing research strengths in the first two research areas: condensed matter physics and astrophysics, which have delivered world-class research outcomes. We intend to further strengthen these two research areas, particularly the experimental side of condensed matter physics.</a:t>
            </a:r>
          </a:p>
          <a:p>
            <a:endParaRPr lang="en-US" dirty="0"/>
          </a:p>
        </p:txBody>
      </p:sp>
      <p:sp>
        <p:nvSpPr>
          <p:cNvPr id="4" name="Slide Number Placeholder 3"/>
          <p:cNvSpPr>
            <a:spLocks noGrp="1"/>
          </p:cNvSpPr>
          <p:nvPr>
            <p:ph type="sldNum" sz="quarter" idx="10"/>
          </p:nvPr>
        </p:nvSpPr>
        <p:spPr/>
        <p:txBody>
          <a:bodyPr/>
          <a:lstStyle/>
          <a:p>
            <a:fld id="{0BA8623F-E890-470F-AF0A-4CB6789B3A15}" type="slidenum">
              <a:rPr lang="en-US" smtClean="0"/>
              <a:t>2</a:t>
            </a:fld>
            <a:endParaRPr lang="en-US"/>
          </a:p>
        </p:txBody>
      </p:sp>
    </p:spTree>
    <p:extLst>
      <p:ext uri="{BB962C8B-B14F-4D97-AF65-F5344CB8AC3E}">
        <p14:creationId xmlns:p14="http://schemas.microsoft.com/office/powerpoint/2010/main" val="2784476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astronomy</a:t>
            </a:r>
            <a:r>
              <a:rPr lang="en-US" sz="1200" kern="1200" baseline="0" dirty="0" smtClean="0">
                <a:solidFill>
                  <a:schemeClr val="tx1"/>
                </a:solidFill>
                <a:effectLst/>
                <a:latin typeface="+mn-lt"/>
                <a:ea typeface="+mn-ea"/>
                <a:cs typeface="+mn-cs"/>
              </a:rPr>
              <a:t> and astrophysics</a:t>
            </a:r>
            <a:r>
              <a:rPr lang="en-US" sz="1200" kern="1200" dirty="0" smtClean="0">
                <a:solidFill>
                  <a:schemeClr val="tx1"/>
                </a:solidFill>
                <a:effectLst/>
                <a:latin typeface="+mn-lt"/>
                <a:ea typeface="+mn-ea"/>
                <a:cs typeface="+mn-cs"/>
              </a:rPr>
              <a:t> group's researches mainly focus on high-energy astrophysics, late stage stellar evolution, observational cosmology and planetary science. Our on-campus facilities in observational astrophysics include a 40 cm diameter reflector telescope located on the top of the CYM physics building equipped with charged couple device (CCD) imager and spectrometer, and two 2.3 m diameter Small Radio Telescopes all used for teaching, training and outreach. For professional observational astrophysics research we win access to a wide range of cutting-edge international telescopes via competitive peer review. These include ground based facilities such as the Gemini 8-metre Telescopes in Chile and Hawaii, the 8-metre telescopes of the European Southern Observatory in Chile, telescopes of the Beijing Astronomical Observatories and South African and Australian facilities. We also win access to space based facilities like the Hubble Space Telescope and Chandra X-Ray Observatory. The quality of our projects and proposals leads to success in gaining such access on a regular basis. We are currently building </a:t>
            </a:r>
            <a:r>
              <a:rPr lang="en-US" sz="1200" kern="1200" dirty="0" err="1" smtClean="0">
                <a:solidFill>
                  <a:schemeClr val="tx1"/>
                </a:solidFill>
                <a:effectLst/>
                <a:latin typeface="+mn-lt"/>
                <a:ea typeface="+mn-ea"/>
                <a:cs typeface="+mn-cs"/>
              </a:rPr>
              <a:t>MoUs</a:t>
            </a:r>
            <a:r>
              <a:rPr lang="en-US" sz="1200" kern="1200" dirty="0" smtClean="0">
                <a:solidFill>
                  <a:schemeClr val="tx1"/>
                </a:solidFill>
                <a:effectLst/>
                <a:latin typeface="+mn-lt"/>
                <a:ea typeface="+mn-ea"/>
                <a:cs typeface="+mn-cs"/>
              </a:rPr>
              <a:t> with key strategic partners in the mainland such as the </a:t>
            </a:r>
            <a:r>
              <a:rPr lang="en-US" sz="1200" kern="1200" dirty="0" err="1" smtClean="0">
                <a:solidFill>
                  <a:schemeClr val="tx1"/>
                </a:solidFill>
                <a:effectLst/>
                <a:latin typeface="+mn-lt"/>
                <a:ea typeface="+mn-ea"/>
                <a:cs typeface="+mn-cs"/>
              </a:rPr>
              <a:t>Kavli</a:t>
            </a:r>
            <a:r>
              <a:rPr lang="en-US" sz="1200" kern="1200" dirty="0" smtClean="0">
                <a:solidFill>
                  <a:schemeClr val="tx1"/>
                </a:solidFill>
                <a:effectLst/>
                <a:latin typeface="+mn-lt"/>
                <a:ea typeface="+mn-ea"/>
                <a:cs typeface="+mn-cs"/>
              </a:rPr>
              <a:t> Institute for Astronomy and Astrophysics at Peking University, the Space and Astronomy group at Nanjing University and the microsatellites research group at Zhejiang University. These links will provide enhanced opportunities for our students in elite mainland research groups.</a:t>
            </a:r>
          </a:p>
          <a:p>
            <a:endParaRPr lang="en-US" dirty="0"/>
          </a:p>
        </p:txBody>
      </p:sp>
      <p:sp>
        <p:nvSpPr>
          <p:cNvPr id="4" name="Slide Number Placeholder 3"/>
          <p:cNvSpPr>
            <a:spLocks noGrp="1"/>
          </p:cNvSpPr>
          <p:nvPr>
            <p:ph type="sldNum" sz="quarter" idx="10"/>
          </p:nvPr>
        </p:nvSpPr>
        <p:spPr/>
        <p:txBody>
          <a:bodyPr/>
          <a:lstStyle/>
          <a:p>
            <a:fld id="{0BA8623F-E890-470F-AF0A-4CB6789B3A15}" type="slidenum">
              <a:rPr lang="en-US" smtClean="0"/>
              <a:t>3</a:t>
            </a:fld>
            <a:endParaRPr lang="en-US"/>
          </a:p>
        </p:txBody>
      </p:sp>
    </p:spTree>
    <p:extLst>
      <p:ext uri="{BB962C8B-B14F-4D97-AF65-F5344CB8AC3E}">
        <p14:creationId xmlns:p14="http://schemas.microsoft.com/office/powerpoint/2010/main" val="667348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Condensed matter physics group’s research consists of both  experimental and  theoretical aspects. Regarding experimental condensed matter and material science, research activities include electronics and optoelectronics of two-dimensional materials, organic/inorganic nanocomposite optoelectronic devices, epitaxial thin films and surface properties of new quantum materials, defects and nanostructures in semiconductors, and semiconductor optics.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Theoretical condensed matter physics is a very important area in physical sciences. It concerns with many fundamental subjects and has very wide and potentially important applications in material science, biophysical science, high technology, and even economy and finance. We have very active research activities in this field with focuses in topological matters, 2D materials, spintronics and </a:t>
            </a:r>
            <a:r>
              <a:rPr lang="en-US" sz="1200" kern="1200" dirty="0" err="1" smtClean="0">
                <a:solidFill>
                  <a:schemeClr val="tx1"/>
                </a:solidFill>
                <a:effectLst/>
                <a:latin typeface="+mn-lt"/>
                <a:ea typeface="+mn-ea"/>
                <a:cs typeface="+mn-cs"/>
              </a:rPr>
              <a:t>valleytronics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nanoelectronics</a:t>
            </a:r>
            <a:r>
              <a:rPr lang="en-US" sz="1200" kern="1200" dirty="0" smtClean="0">
                <a:solidFill>
                  <a:schemeClr val="tx1"/>
                </a:solidFill>
                <a:effectLst/>
                <a:latin typeface="+mn-lt"/>
                <a:ea typeface="+mn-ea"/>
                <a:cs typeface="+mn-cs"/>
              </a:rPr>
              <a:t>, quantum many-body physics.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BA8623F-E890-470F-AF0A-4CB6789B3A15}" type="slidenum">
              <a:rPr lang="en-US" smtClean="0"/>
              <a:t>4</a:t>
            </a:fld>
            <a:endParaRPr lang="en-US"/>
          </a:p>
        </p:txBody>
      </p:sp>
    </p:spTree>
    <p:extLst>
      <p:ext uri="{BB962C8B-B14F-4D97-AF65-F5344CB8AC3E}">
        <p14:creationId xmlns:p14="http://schemas.microsoft.com/office/powerpoint/2010/main" val="604516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Quantum information science is the study of information processing using the laws of quantum mechanics, rather than classical physics. Quantum information processing promises to revolutionize information processing as we know it today. On one hand, quantum computing offers an exponential speed-up to some specific computing problems such as the factoring of large integers, thus breaking standard public key encryption schemes such as RSA. On the other hand, quantum cryptography promises information-theoretic security, a Holy Grail in communication security. A Quantum Internet allows quantum signals to be exchanged between two locations all over the world.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unleash the full power of quantum information processing, numerous conceptual and engineering challenges remain. Some of the notable problems in this cutting edge research field include how to build a quantum computer, how to secure data transmission in the quantum world, are there novel information processing tasks made possible by quantum mechanics, and the nature of quantum entanglement.  Teaming up with experts in the Condensed Matter Physics Group as well as the Optics and Photonics Group, researchers in the HKU Physics Department, Quantum Information Science Group attack these</a:t>
            </a:r>
          </a:p>
          <a:p>
            <a:r>
              <a:rPr lang="en-US" sz="1200" kern="1200" dirty="0" smtClean="0">
                <a:solidFill>
                  <a:schemeClr val="tx1"/>
                </a:solidFill>
                <a:effectLst/>
                <a:latin typeface="+mn-lt"/>
                <a:ea typeface="+mn-ea"/>
                <a:cs typeface="+mn-cs"/>
              </a:rPr>
              <a:t>problems by studying the feasibility of various quantum computer proposal including superconducting quantum circuits, cold atoms and topological quantum computing. They provide the foundations of security to quantum cryptographic protocols. They also propose new quantum cryptographic methods and investigate their security and efficiency in practice.  Last but not least, they study novel quantum communication tasks make possible by means of coherent superposition of time order.  </a:t>
            </a:r>
          </a:p>
          <a:p>
            <a:endParaRPr lang="en-US" dirty="0"/>
          </a:p>
        </p:txBody>
      </p:sp>
      <p:sp>
        <p:nvSpPr>
          <p:cNvPr id="4" name="Slide Number Placeholder 3"/>
          <p:cNvSpPr>
            <a:spLocks noGrp="1"/>
          </p:cNvSpPr>
          <p:nvPr>
            <p:ph type="sldNum" sz="quarter" idx="10"/>
          </p:nvPr>
        </p:nvSpPr>
        <p:spPr/>
        <p:txBody>
          <a:bodyPr/>
          <a:lstStyle/>
          <a:p>
            <a:fld id="{0BA8623F-E890-470F-AF0A-4CB6789B3A15}" type="slidenum">
              <a:rPr lang="en-US" smtClean="0"/>
              <a:t>5</a:t>
            </a:fld>
            <a:endParaRPr lang="en-US"/>
          </a:p>
        </p:txBody>
      </p:sp>
    </p:spTree>
    <p:extLst>
      <p:ext uri="{BB962C8B-B14F-4D97-AF65-F5344CB8AC3E}">
        <p14:creationId xmlns:p14="http://schemas.microsoft.com/office/powerpoint/2010/main" val="3110884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Light-matter interaction powers a vast majority of phenomena happening in our daily life, from our visual observation to the lithography process that makes the integrated circuits empowering our ubiquitous electronic devices. Therefore, Optics and Photonics, study of light-matter interaction and its applications, have always been a fundamental pillar of physics. At every revolution of modern science and technology, one can find signature of Optics and Photonics, from special relativity, general relativity, to more practical applications such as laser, telecommunication, to quantum information. Hence, pursuing research in Optics and Photonics would likely equip students with the highly qualified skills which are not only required for frontier research in academia, but also to an extremely high job satisfaction regardless of the institution where they work.  In HKU, </a:t>
            </a:r>
            <a:r>
              <a:rPr lang="en-US" sz="1200" u="sng" kern="1200" dirty="0" smtClean="0">
                <a:solidFill>
                  <a:schemeClr val="tx1"/>
                </a:solidFill>
                <a:effectLst/>
                <a:latin typeface="+mn-lt"/>
                <a:ea typeface="+mn-ea"/>
                <a:cs typeface="+mn-cs"/>
                <a:hlinkClick r:id="rId3"/>
              </a:rPr>
              <a:t>Department of Physics</a:t>
            </a:r>
            <a:r>
              <a:rPr lang="en-US" sz="1200" kern="1200" dirty="0" smtClean="0">
                <a:solidFill>
                  <a:schemeClr val="tx1"/>
                </a:solidFill>
                <a:effectLst/>
                <a:latin typeface="+mn-lt"/>
                <a:ea typeface="+mn-ea"/>
                <a:cs typeface="+mn-cs"/>
              </a:rPr>
              <a:t> is expanding in the direction of light-matter interaction with research groups focusing on manipulating matter and light </a:t>
            </a:r>
            <a:endParaRPr lang="en-US" dirty="0"/>
          </a:p>
        </p:txBody>
      </p:sp>
      <p:sp>
        <p:nvSpPr>
          <p:cNvPr id="4" name="Slide Number Placeholder 3"/>
          <p:cNvSpPr>
            <a:spLocks noGrp="1"/>
          </p:cNvSpPr>
          <p:nvPr>
            <p:ph type="sldNum" sz="quarter" idx="10"/>
          </p:nvPr>
        </p:nvSpPr>
        <p:spPr/>
        <p:txBody>
          <a:bodyPr/>
          <a:lstStyle/>
          <a:p>
            <a:fld id="{0BA8623F-E890-470F-AF0A-4CB6789B3A15}" type="slidenum">
              <a:rPr lang="en-US" smtClean="0"/>
              <a:t>6</a:t>
            </a:fld>
            <a:endParaRPr lang="en-US"/>
          </a:p>
        </p:txBody>
      </p:sp>
    </p:spTree>
    <p:extLst>
      <p:ext uri="{BB962C8B-B14F-4D97-AF65-F5344CB8AC3E}">
        <p14:creationId xmlns:p14="http://schemas.microsoft.com/office/powerpoint/2010/main" val="2790381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nuclear and particle physics groups are</a:t>
            </a:r>
            <a:r>
              <a:rPr lang="en-US" sz="1200" kern="1200" dirty="0" smtClean="0">
                <a:solidFill>
                  <a:schemeClr val="tx1"/>
                </a:solidFill>
                <a:effectLst/>
                <a:latin typeface="+mn-lt"/>
                <a:ea typeface="+mn-ea"/>
                <a:cs typeface="+mn-cs"/>
              </a:rPr>
              <a:t> established as part of the Joint Consortium for Fundamental Physics by three universities in Hong Kong – HKU, CUHK and HKUST, through which we participate in international collaborations on big science.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0BA8623F-E890-470F-AF0A-4CB6789B3A15}" type="slidenum">
              <a:rPr lang="en-US" smtClean="0"/>
              <a:t>7</a:t>
            </a:fld>
            <a:endParaRPr lang="en-US"/>
          </a:p>
        </p:txBody>
      </p:sp>
    </p:spTree>
    <p:extLst>
      <p:ext uri="{BB962C8B-B14F-4D97-AF65-F5344CB8AC3E}">
        <p14:creationId xmlns:p14="http://schemas.microsoft.com/office/powerpoint/2010/main" val="119938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A8623F-E890-470F-AF0A-4CB6789B3A15}" type="slidenum">
              <a:rPr lang="en-US" smtClean="0"/>
              <a:t>9</a:t>
            </a:fld>
            <a:endParaRPr lang="en-US"/>
          </a:p>
        </p:txBody>
      </p:sp>
    </p:spTree>
    <p:extLst>
      <p:ext uri="{BB962C8B-B14F-4D97-AF65-F5344CB8AC3E}">
        <p14:creationId xmlns:p14="http://schemas.microsoft.com/office/powerpoint/2010/main" val="372538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267D6AA-B755-A841-BD42-984DE42A098B}"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003AB-828D-0246-809B-5B0DDA26FD59}" type="slidenum">
              <a:rPr lang="en-US" smtClean="0"/>
              <a:t>‹#›</a:t>
            </a:fld>
            <a:endParaRPr lang="en-US"/>
          </a:p>
        </p:txBody>
      </p:sp>
    </p:spTree>
    <p:extLst>
      <p:ext uri="{BB962C8B-B14F-4D97-AF65-F5344CB8AC3E}">
        <p14:creationId xmlns:p14="http://schemas.microsoft.com/office/powerpoint/2010/main" val="151198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67D6AA-B755-A841-BD42-984DE42A098B}"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003AB-828D-0246-809B-5B0DDA26FD59}" type="slidenum">
              <a:rPr lang="en-US" smtClean="0"/>
              <a:t>‹#›</a:t>
            </a:fld>
            <a:endParaRPr lang="en-US"/>
          </a:p>
        </p:txBody>
      </p:sp>
    </p:spTree>
    <p:extLst>
      <p:ext uri="{BB962C8B-B14F-4D97-AF65-F5344CB8AC3E}">
        <p14:creationId xmlns:p14="http://schemas.microsoft.com/office/powerpoint/2010/main" val="564061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67D6AA-B755-A841-BD42-984DE42A098B}"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003AB-828D-0246-809B-5B0DDA26FD59}" type="slidenum">
              <a:rPr lang="en-US" smtClean="0"/>
              <a:t>‹#›</a:t>
            </a:fld>
            <a:endParaRPr lang="en-US"/>
          </a:p>
        </p:txBody>
      </p:sp>
    </p:spTree>
    <p:extLst>
      <p:ext uri="{BB962C8B-B14F-4D97-AF65-F5344CB8AC3E}">
        <p14:creationId xmlns:p14="http://schemas.microsoft.com/office/powerpoint/2010/main" val="1180778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67D6AA-B755-A841-BD42-984DE42A098B}"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003AB-828D-0246-809B-5B0DDA26FD59}" type="slidenum">
              <a:rPr lang="en-US" smtClean="0"/>
              <a:t>‹#›</a:t>
            </a:fld>
            <a:endParaRPr lang="en-US"/>
          </a:p>
        </p:txBody>
      </p:sp>
    </p:spTree>
    <p:extLst>
      <p:ext uri="{BB962C8B-B14F-4D97-AF65-F5344CB8AC3E}">
        <p14:creationId xmlns:p14="http://schemas.microsoft.com/office/powerpoint/2010/main" val="1257463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67D6AA-B755-A841-BD42-984DE42A098B}"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003AB-828D-0246-809B-5B0DDA26FD59}" type="slidenum">
              <a:rPr lang="en-US" smtClean="0"/>
              <a:t>‹#›</a:t>
            </a:fld>
            <a:endParaRPr lang="en-US"/>
          </a:p>
        </p:txBody>
      </p:sp>
    </p:spTree>
    <p:extLst>
      <p:ext uri="{BB962C8B-B14F-4D97-AF65-F5344CB8AC3E}">
        <p14:creationId xmlns:p14="http://schemas.microsoft.com/office/powerpoint/2010/main" val="808945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67D6AA-B755-A841-BD42-984DE42A098B}" type="datetimeFigureOut">
              <a:rPr lang="en-US" smtClean="0"/>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003AB-828D-0246-809B-5B0DDA26FD59}" type="slidenum">
              <a:rPr lang="en-US" smtClean="0"/>
              <a:t>‹#›</a:t>
            </a:fld>
            <a:endParaRPr lang="en-US"/>
          </a:p>
        </p:txBody>
      </p:sp>
    </p:spTree>
    <p:extLst>
      <p:ext uri="{BB962C8B-B14F-4D97-AF65-F5344CB8AC3E}">
        <p14:creationId xmlns:p14="http://schemas.microsoft.com/office/powerpoint/2010/main" val="220788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67D6AA-B755-A841-BD42-984DE42A098B}" type="datetimeFigureOut">
              <a:rPr lang="en-US" smtClean="0"/>
              <a:t>8/23/2020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A003AB-828D-0246-809B-5B0DDA26FD59}" type="slidenum">
              <a:rPr lang="en-US" smtClean="0"/>
              <a:t>‹#›</a:t>
            </a:fld>
            <a:endParaRPr lang="en-US"/>
          </a:p>
        </p:txBody>
      </p:sp>
    </p:spTree>
    <p:extLst>
      <p:ext uri="{BB962C8B-B14F-4D97-AF65-F5344CB8AC3E}">
        <p14:creationId xmlns:p14="http://schemas.microsoft.com/office/powerpoint/2010/main" val="2091741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67D6AA-B755-A841-BD42-984DE42A098B}" type="datetimeFigureOut">
              <a:rPr lang="en-US" smtClean="0"/>
              <a:t>8/23/2020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A003AB-828D-0246-809B-5B0DDA26FD59}" type="slidenum">
              <a:rPr lang="en-US" smtClean="0"/>
              <a:t>‹#›</a:t>
            </a:fld>
            <a:endParaRPr lang="en-US"/>
          </a:p>
        </p:txBody>
      </p:sp>
    </p:spTree>
    <p:extLst>
      <p:ext uri="{BB962C8B-B14F-4D97-AF65-F5344CB8AC3E}">
        <p14:creationId xmlns:p14="http://schemas.microsoft.com/office/powerpoint/2010/main" val="159820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67D6AA-B755-A841-BD42-984DE42A098B}" type="datetimeFigureOut">
              <a:rPr lang="en-US" smtClean="0"/>
              <a:t>8/23/2020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A003AB-828D-0246-809B-5B0DDA26FD59}" type="slidenum">
              <a:rPr lang="en-US" smtClean="0"/>
              <a:t>‹#›</a:t>
            </a:fld>
            <a:endParaRPr lang="en-US"/>
          </a:p>
        </p:txBody>
      </p:sp>
    </p:spTree>
    <p:extLst>
      <p:ext uri="{BB962C8B-B14F-4D97-AF65-F5344CB8AC3E}">
        <p14:creationId xmlns:p14="http://schemas.microsoft.com/office/powerpoint/2010/main" val="337205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67D6AA-B755-A841-BD42-984DE42A098B}" type="datetimeFigureOut">
              <a:rPr lang="en-US" smtClean="0"/>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003AB-828D-0246-809B-5B0DDA26FD59}" type="slidenum">
              <a:rPr lang="en-US" smtClean="0"/>
              <a:t>‹#›</a:t>
            </a:fld>
            <a:endParaRPr lang="en-US"/>
          </a:p>
        </p:txBody>
      </p:sp>
    </p:spTree>
    <p:extLst>
      <p:ext uri="{BB962C8B-B14F-4D97-AF65-F5344CB8AC3E}">
        <p14:creationId xmlns:p14="http://schemas.microsoft.com/office/powerpoint/2010/main" val="207359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67D6AA-B755-A841-BD42-984DE42A098B}" type="datetimeFigureOut">
              <a:rPr lang="en-US" smtClean="0"/>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003AB-828D-0246-809B-5B0DDA26FD59}" type="slidenum">
              <a:rPr lang="en-US" smtClean="0"/>
              <a:t>‹#›</a:t>
            </a:fld>
            <a:endParaRPr lang="en-US"/>
          </a:p>
        </p:txBody>
      </p:sp>
    </p:spTree>
    <p:extLst>
      <p:ext uri="{BB962C8B-B14F-4D97-AF65-F5344CB8AC3E}">
        <p14:creationId xmlns:p14="http://schemas.microsoft.com/office/powerpoint/2010/main" val="1875615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accent1">
                <a:lumMod val="20000"/>
                <a:lumOff val="80000"/>
              </a:schemeClr>
            </a:gs>
            <a:gs pos="100000">
              <a:schemeClr val="accent2">
                <a:lumMod val="20000"/>
                <a:lumOff val="80000"/>
              </a:schemeClr>
            </a:gs>
          </a:gsLst>
          <a:lin ang="612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7D6AA-B755-A841-BD42-984DE42A098B}" type="datetimeFigureOut">
              <a:rPr lang="en-US" smtClean="0"/>
              <a:t>8/23/2020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003AB-828D-0246-809B-5B0DDA26FD59}" type="slidenum">
              <a:rPr lang="en-US" smtClean="0"/>
              <a:t>‹#›</a:t>
            </a:fld>
            <a:endParaRPr lang="en-US"/>
          </a:p>
        </p:txBody>
      </p:sp>
    </p:spTree>
    <p:extLst>
      <p:ext uri="{BB962C8B-B14F-4D97-AF65-F5344CB8AC3E}">
        <p14:creationId xmlns:p14="http://schemas.microsoft.com/office/powerpoint/2010/main" val="1190552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radsch.hku.hk/gradsch/prospective-students/how-to-appl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physics.hku.hk/prospective-students/rpg-admiss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96546" y="2019304"/>
            <a:ext cx="8460320" cy="868059"/>
          </a:xfrm>
        </p:spPr>
        <p:txBody>
          <a:bodyPr>
            <a:noAutofit/>
          </a:bodyPr>
          <a:lstStyle/>
          <a:p>
            <a:r>
              <a:rPr lang="en-US" altLang="zh-CN" sz="4000" b="1" dirty="0" smtClean="0"/>
              <a:t>Physics Division</a:t>
            </a:r>
            <a:endParaRPr lang="en-US" sz="40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5467" y="-94269"/>
            <a:ext cx="4512734" cy="2224778"/>
          </a:xfrm>
          <a:prstGeom prst="rect">
            <a:avLst/>
          </a:prstGeom>
        </p:spPr>
      </p:pic>
      <p:pic>
        <p:nvPicPr>
          <p:cNvPr id="1026" name="Picture 2" descr="https://www.physics.hku.hk/file/people_banner/268/Dept_Photo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042" y="3589864"/>
            <a:ext cx="10770662" cy="213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884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16822" y="1243479"/>
            <a:ext cx="6096000" cy="369332"/>
          </a:xfrm>
          <a:prstGeom prst="rect">
            <a:avLst/>
          </a:prstGeom>
        </p:spPr>
        <p:txBody>
          <a:bodyPr>
            <a:spAutoFit/>
          </a:bodyPr>
          <a:lstStyle/>
          <a:p>
            <a:endParaRPr lang="en-US" dirty="0"/>
          </a:p>
        </p:txBody>
      </p:sp>
      <p:sp>
        <p:nvSpPr>
          <p:cNvPr id="4" name="Rectangle 3"/>
          <p:cNvSpPr/>
          <p:nvPr/>
        </p:nvSpPr>
        <p:spPr>
          <a:xfrm>
            <a:off x="804660" y="862479"/>
            <a:ext cx="9971901" cy="5262979"/>
          </a:xfrm>
          <a:prstGeom prst="rect">
            <a:avLst/>
          </a:prstGeom>
        </p:spPr>
        <p:txBody>
          <a:bodyPr wrap="square">
            <a:spAutoFit/>
          </a:bodyPr>
          <a:lstStyle/>
          <a:p>
            <a:pPr marL="285750" indent="-285750">
              <a:buFont typeface="Wingdings" charset="2"/>
              <a:buChar char="v"/>
            </a:pPr>
            <a:r>
              <a:rPr lang="ja-JP" altLang="en-US" sz="2400" b="1" dirty="0" smtClean="0"/>
              <a:t>小而精 </a:t>
            </a:r>
            <a:r>
              <a:rPr lang="zh-CN" altLang="en-US" sz="2400" b="1" dirty="0" smtClean="0"/>
              <a:t> </a:t>
            </a:r>
            <a:r>
              <a:rPr lang="en-US" sz="2400" b="1" dirty="0" smtClean="0"/>
              <a:t>A </a:t>
            </a:r>
            <a:r>
              <a:rPr lang="en-US" sz="2400" b="1" dirty="0"/>
              <a:t>small but productive unit (~200 publications annually</a:t>
            </a:r>
            <a:r>
              <a:rPr lang="en-US" sz="2400" b="1" dirty="0" smtClean="0"/>
              <a:t>)</a:t>
            </a:r>
            <a:r>
              <a:rPr lang="en-US" dirty="0"/>
              <a:t/>
            </a:r>
            <a:br>
              <a:rPr lang="en-US" dirty="0"/>
            </a:br>
            <a:r>
              <a:rPr lang="en-US" dirty="0"/>
              <a:t>- e.g., in 2017, the department produced </a:t>
            </a:r>
            <a:r>
              <a:rPr lang="en-US" b="1" dirty="0"/>
              <a:t>270</a:t>
            </a:r>
            <a:r>
              <a:rPr lang="en-US" dirty="0"/>
              <a:t> papers, among which, </a:t>
            </a:r>
            <a:r>
              <a:rPr lang="en-US" b="1" dirty="0"/>
              <a:t>14</a:t>
            </a:r>
            <a:r>
              <a:rPr lang="en-US" dirty="0"/>
              <a:t> were listed by the Web of Sciences as the top 1% “highly cited” papers, and </a:t>
            </a:r>
            <a:r>
              <a:rPr lang="en-US" b="1" dirty="0"/>
              <a:t>4</a:t>
            </a:r>
            <a:r>
              <a:rPr lang="en-US" dirty="0"/>
              <a:t> as the top 0.1% cited “hot” papers</a:t>
            </a:r>
            <a:r>
              <a:rPr lang="en-US" dirty="0" smtClean="0"/>
              <a:t>.</a:t>
            </a:r>
          </a:p>
          <a:p>
            <a:pPr marL="285750" indent="-285750">
              <a:buFont typeface="Wingdings" charset="2"/>
              <a:buChar char="v"/>
            </a:pPr>
            <a:endParaRPr lang="en-US" dirty="0"/>
          </a:p>
          <a:p>
            <a:pPr marL="285750" indent="-285750">
              <a:buFont typeface="Wingdings" charset="2"/>
              <a:buChar char="v"/>
            </a:pPr>
            <a:endParaRPr lang="en-US" dirty="0"/>
          </a:p>
          <a:p>
            <a:pPr marL="285750" indent="-285750">
              <a:buFont typeface="Wingdings" charset="2"/>
              <a:buChar char="v"/>
            </a:pPr>
            <a:r>
              <a:rPr lang="ja-JP" altLang="en-US" sz="2400" b="1" dirty="0" smtClean="0">
                <a:latin typeface="+mj-lt"/>
              </a:rPr>
              <a:t>优势领域</a:t>
            </a:r>
            <a:r>
              <a:rPr lang="zh-CN" altLang="en-US" sz="2400" b="1" dirty="0" smtClean="0">
                <a:latin typeface="+mj-lt"/>
              </a:rPr>
              <a:t> </a:t>
            </a:r>
            <a:r>
              <a:rPr lang="en-US" sz="2400" dirty="0" smtClean="0"/>
              <a:t>Strong </a:t>
            </a:r>
            <a:r>
              <a:rPr lang="en-US" sz="2400" dirty="0"/>
              <a:t>in research in certain areas</a:t>
            </a:r>
            <a:r>
              <a:rPr lang="en-US" dirty="0"/>
              <a:t>, e.g., on </a:t>
            </a:r>
            <a:r>
              <a:rPr lang="en-US" sz="2400" b="1" dirty="0"/>
              <a:t>quantum matter </a:t>
            </a:r>
            <a:r>
              <a:rPr lang="en-US" sz="2400" b="1" dirty="0" smtClean="0"/>
              <a:t>and quantum </a:t>
            </a:r>
            <a:r>
              <a:rPr lang="en-US" sz="2400" b="1" dirty="0"/>
              <a:t>materials </a:t>
            </a:r>
            <a:r>
              <a:rPr lang="en-US" dirty="0"/>
              <a:t>(2D and topological materials in particular</a:t>
            </a:r>
            <a:r>
              <a:rPr lang="en-US" dirty="0" smtClean="0"/>
              <a:t>),</a:t>
            </a:r>
            <a:r>
              <a:rPr lang="en-US" altLang="zh-CN" dirty="0"/>
              <a:t> </a:t>
            </a:r>
            <a:r>
              <a:rPr lang="en-US" altLang="zh-CN" dirty="0" smtClean="0"/>
              <a:t> as </a:t>
            </a:r>
            <a:r>
              <a:rPr lang="en-US" altLang="zh-CN" dirty="0"/>
              <a:t>well </a:t>
            </a:r>
            <a:r>
              <a:rPr lang="en-US" altLang="zh-CN" dirty="0" smtClean="0"/>
              <a:t>as </a:t>
            </a:r>
            <a:r>
              <a:rPr lang="en-US" altLang="zh-CN" sz="2400" b="1" dirty="0"/>
              <a:t>astronomy and </a:t>
            </a:r>
            <a:r>
              <a:rPr lang="en-US" altLang="zh-CN" sz="2400" b="1" dirty="0" smtClean="0"/>
              <a:t>astrophysics</a:t>
            </a:r>
            <a:r>
              <a:rPr lang="en-US" altLang="zh-CN" b="1" dirty="0" smtClean="0"/>
              <a:t>, </a:t>
            </a:r>
            <a:r>
              <a:rPr lang="en-US" dirty="0" smtClean="0"/>
              <a:t>including</a:t>
            </a:r>
            <a:r>
              <a:rPr lang="en-US" dirty="0"/>
              <a:t>,</a:t>
            </a:r>
            <a:br>
              <a:rPr lang="en-US" dirty="0"/>
            </a:br>
            <a:r>
              <a:rPr lang="en-US" b="1" dirty="0"/>
              <a:t>7</a:t>
            </a:r>
            <a:r>
              <a:rPr lang="en-US" dirty="0"/>
              <a:t> in </a:t>
            </a:r>
            <a:r>
              <a:rPr lang="en-US" i="1" dirty="0"/>
              <a:t>Science, </a:t>
            </a:r>
            <a:r>
              <a:rPr lang="en-US" b="1" dirty="0"/>
              <a:t>35</a:t>
            </a:r>
            <a:r>
              <a:rPr lang="en-US" i="1" dirty="0"/>
              <a:t> </a:t>
            </a:r>
            <a:r>
              <a:rPr lang="en-US" dirty="0"/>
              <a:t>in</a:t>
            </a:r>
            <a:r>
              <a:rPr lang="en-US" i="1" dirty="0"/>
              <a:t> Nature and Nat. series</a:t>
            </a:r>
            <a:r>
              <a:rPr lang="en-US" dirty="0"/>
              <a:t>, </a:t>
            </a:r>
            <a:r>
              <a:rPr lang="en-US" b="1" dirty="0"/>
              <a:t>45</a:t>
            </a:r>
            <a:r>
              <a:rPr lang="en-US" dirty="0"/>
              <a:t> in </a:t>
            </a:r>
            <a:r>
              <a:rPr lang="en-US" i="1" dirty="0"/>
              <a:t>PRL</a:t>
            </a:r>
            <a:r>
              <a:rPr lang="en-US" dirty="0"/>
              <a:t> over the past 5 years</a:t>
            </a:r>
            <a:br>
              <a:rPr lang="en-US" dirty="0"/>
            </a:br>
            <a:r>
              <a:rPr lang="en-US" b="1" dirty="0"/>
              <a:t>2 </a:t>
            </a:r>
            <a:r>
              <a:rPr lang="en-US" dirty="0"/>
              <a:t>papers on 2DM [</a:t>
            </a:r>
            <a:r>
              <a:rPr lang="en-US" i="1" dirty="0"/>
              <a:t>PRL</a:t>
            </a:r>
            <a:r>
              <a:rPr lang="en-US" dirty="0"/>
              <a:t> 108, 196802 (2012); </a:t>
            </a:r>
            <a:r>
              <a:rPr lang="en-US" i="1" dirty="0"/>
              <a:t>Nat. </a:t>
            </a:r>
            <a:r>
              <a:rPr lang="en-US" i="1" dirty="0" err="1"/>
              <a:t>Nano</a:t>
            </a:r>
            <a:r>
              <a:rPr lang="en-US" dirty="0"/>
              <a:t>. 7, 490 (2012)], each received ~2000 </a:t>
            </a:r>
            <a:r>
              <a:rPr lang="en-US" dirty="0" smtClean="0"/>
              <a:t>citations</a:t>
            </a:r>
            <a:br>
              <a:rPr lang="en-US" dirty="0" smtClean="0"/>
            </a:br>
            <a:endParaRPr lang="en-US" dirty="0" smtClean="0"/>
          </a:p>
          <a:p>
            <a:pPr marL="285750" indent="-285750">
              <a:buFont typeface="Wingdings" charset="2"/>
              <a:buChar char="v"/>
            </a:pPr>
            <a:endParaRPr lang="en-US" dirty="0"/>
          </a:p>
          <a:p>
            <a:pPr marL="285750" indent="-285750">
              <a:buFont typeface="Wingdings" charset="2"/>
              <a:buChar char="v"/>
            </a:pPr>
            <a:r>
              <a:rPr lang="ja-JP" altLang="en-US" sz="2400" b="1" dirty="0"/>
              <a:t>荣誉</a:t>
            </a:r>
            <a:r>
              <a:rPr lang="zh-CN" altLang="en-US" sz="2400" b="1" dirty="0"/>
              <a:t> </a:t>
            </a:r>
            <a:r>
              <a:rPr lang="en-US" sz="2400" b="1" dirty="0"/>
              <a:t>Recognitions:</a:t>
            </a:r>
            <a:r>
              <a:rPr lang="en-US" dirty="0"/>
              <a:t/>
            </a:r>
            <a:br>
              <a:rPr lang="en-US" dirty="0"/>
            </a:br>
            <a:r>
              <a:rPr lang="en-US" dirty="0"/>
              <a:t>- 6 National Natural Science Awards</a:t>
            </a:r>
            <a:br>
              <a:rPr lang="en-US" dirty="0"/>
            </a:br>
            <a:r>
              <a:rPr lang="en-US" dirty="0"/>
              <a:t>- 8 Croucher Senior Research Fellowship/Innovation Awards</a:t>
            </a:r>
            <a:br>
              <a:rPr lang="en-US" dirty="0"/>
            </a:br>
            <a:r>
              <a:rPr lang="en-US" dirty="0"/>
              <a:t>- 11 DRAA/ORA/OYRA</a:t>
            </a:r>
            <a:br>
              <a:rPr lang="en-US" dirty="0"/>
            </a:br>
            <a:endParaRPr lang="en-US" dirty="0"/>
          </a:p>
        </p:txBody>
      </p:sp>
    </p:spTree>
    <p:extLst>
      <p:ext uri="{BB962C8B-B14F-4D97-AF65-F5344CB8AC3E}">
        <p14:creationId xmlns:p14="http://schemas.microsoft.com/office/powerpoint/2010/main" val="1886414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2871"/>
          </a:xfrm>
        </p:spPr>
        <p:txBody>
          <a:bodyPr/>
          <a:lstStyle/>
          <a:p>
            <a:r>
              <a:rPr lang="en-US" b="1" dirty="0"/>
              <a:t>Research groups</a:t>
            </a:r>
          </a:p>
        </p:txBody>
      </p:sp>
      <p:sp>
        <p:nvSpPr>
          <p:cNvPr id="3" name="Content Placeholder 2"/>
          <p:cNvSpPr>
            <a:spLocks noGrp="1"/>
          </p:cNvSpPr>
          <p:nvPr>
            <p:ph idx="1"/>
          </p:nvPr>
        </p:nvSpPr>
        <p:spPr>
          <a:xfrm>
            <a:off x="712940" y="5552585"/>
            <a:ext cx="10515600" cy="1110545"/>
          </a:xfrm>
        </p:spPr>
        <p:txBody>
          <a:bodyPr>
            <a:normAutofit/>
          </a:bodyPr>
          <a:lstStyle/>
          <a:p>
            <a:pPr>
              <a:buFont typeface="Wingdings" charset="2"/>
              <a:buChar char="v"/>
            </a:pPr>
            <a:r>
              <a:rPr lang="en-US" altLang="zh-TW" dirty="0" smtClean="0"/>
              <a:t>Astronomy </a:t>
            </a:r>
            <a:r>
              <a:rPr lang="en-US" altLang="zh-TW" dirty="0"/>
              <a:t>and Astrophysics Group </a:t>
            </a:r>
            <a:r>
              <a:rPr lang="en-US" altLang="zh-TW" sz="2400" dirty="0" smtClean="0"/>
              <a:t/>
            </a:r>
            <a:br>
              <a:rPr lang="en-US" altLang="zh-TW" sz="2400" dirty="0" smtClean="0"/>
            </a:br>
            <a:r>
              <a:rPr lang="en-US" altLang="zh-TW" sz="2400" dirty="0" smtClean="0">
                <a:solidFill>
                  <a:schemeClr val="accent1">
                    <a:lumMod val="75000"/>
                  </a:schemeClr>
                </a:solidFill>
              </a:rPr>
              <a:t>Q.A</a:t>
            </a:r>
            <a:r>
              <a:rPr lang="en-US" altLang="zh-TW" sz="2400" dirty="0">
                <a:solidFill>
                  <a:schemeClr val="accent1">
                    <a:lumMod val="75000"/>
                  </a:schemeClr>
                </a:solidFill>
              </a:rPr>
              <a:t>. Parker, J.J.L. Lim, M.H. Lee, M. Su, S.C.Y. </a:t>
            </a:r>
            <a:r>
              <a:rPr lang="en-US" altLang="zh-TW" sz="2400" dirty="0" smtClean="0">
                <a:solidFill>
                  <a:schemeClr val="accent1">
                    <a:lumMod val="75000"/>
                  </a:schemeClr>
                </a:solidFill>
              </a:rPr>
              <a:t>Ng, Jane. L.X. Dai</a:t>
            </a:r>
            <a:endParaRPr lang="en-US" altLang="zh-TW" sz="2400" u="sng" dirty="0">
              <a:solidFill>
                <a:schemeClr val="accent1">
                  <a:lumMod val="75000"/>
                </a:schemeClr>
              </a:solidFill>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9900" y="1457030"/>
            <a:ext cx="5161680" cy="3871260"/>
          </a:xfrm>
          <a:prstGeom prst="rect">
            <a:avLst/>
          </a:prstGeom>
        </p:spPr>
      </p:pic>
    </p:spTree>
    <p:extLst>
      <p:ext uri="{BB962C8B-B14F-4D97-AF65-F5344CB8AC3E}">
        <p14:creationId xmlns:p14="http://schemas.microsoft.com/office/powerpoint/2010/main" val="247006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2871"/>
          </a:xfrm>
        </p:spPr>
        <p:txBody>
          <a:bodyPr/>
          <a:lstStyle/>
          <a:p>
            <a:r>
              <a:rPr lang="en-US" b="1" dirty="0"/>
              <a:t>Research groups</a:t>
            </a:r>
          </a:p>
        </p:txBody>
      </p:sp>
      <p:sp>
        <p:nvSpPr>
          <p:cNvPr id="3" name="Content Placeholder 2"/>
          <p:cNvSpPr>
            <a:spLocks noGrp="1"/>
          </p:cNvSpPr>
          <p:nvPr>
            <p:ph idx="1"/>
          </p:nvPr>
        </p:nvSpPr>
        <p:spPr>
          <a:xfrm>
            <a:off x="712940" y="4393875"/>
            <a:ext cx="10515600" cy="1969347"/>
          </a:xfrm>
        </p:spPr>
        <p:txBody>
          <a:bodyPr>
            <a:normAutofit lnSpcReduction="10000"/>
          </a:bodyPr>
          <a:lstStyle/>
          <a:p>
            <a:pPr marL="228600" lvl="1">
              <a:spcBef>
                <a:spcPts val="1000"/>
              </a:spcBef>
              <a:buFont typeface="Wingdings" charset="2"/>
              <a:buChar char="v"/>
            </a:pPr>
            <a:r>
              <a:rPr lang="en-US" altLang="zh-TW" sz="3200" dirty="0" smtClean="0"/>
              <a:t> Experimental Condensed Matter Physics</a:t>
            </a:r>
            <a:r>
              <a:rPr lang="en-US" altLang="zh-TW" dirty="0"/>
              <a:t/>
            </a:r>
            <a:br>
              <a:rPr lang="en-US" altLang="zh-TW" dirty="0"/>
            </a:br>
            <a:r>
              <a:rPr lang="en-US" altLang="zh-TW" dirty="0">
                <a:solidFill>
                  <a:schemeClr val="accent1">
                    <a:lumMod val="75000"/>
                  </a:schemeClr>
                </a:solidFill>
              </a:rPr>
              <a:t>M.H. </a:t>
            </a:r>
            <a:r>
              <a:rPr lang="en-US" altLang="zh-TW" dirty="0" err="1">
                <a:solidFill>
                  <a:schemeClr val="accent1">
                    <a:lumMod val="75000"/>
                  </a:schemeClr>
                </a:solidFill>
              </a:rPr>
              <a:t>Xie</a:t>
            </a:r>
            <a:r>
              <a:rPr lang="en-US" altLang="zh-TW" dirty="0">
                <a:solidFill>
                  <a:schemeClr val="accent1">
                    <a:lumMod val="75000"/>
                  </a:schemeClr>
                </a:solidFill>
              </a:rPr>
              <a:t>, X.D. Cui, A.B. </a:t>
            </a:r>
            <a:r>
              <a:rPr lang="en-US" altLang="zh-TW" dirty="0" err="1">
                <a:solidFill>
                  <a:schemeClr val="accent1">
                    <a:lumMod val="75000"/>
                  </a:schemeClr>
                </a:solidFill>
              </a:rPr>
              <a:t>Djurišić</a:t>
            </a:r>
            <a:r>
              <a:rPr lang="en-US" altLang="zh-TW" dirty="0">
                <a:solidFill>
                  <a:schemeClr val="accent1">
                    <a:lumMod val="75000"/>
                  </a:schemeClr>
                </a:solidFill>
              </a:rPr>
              <a:t>, S.J. Xu, D.K. Ki, F.C.C. </a:t>
            </a:r>
            <a:r>
              <a:rPr lang="en-US" altLang="zh-TW" dirty="0" smtClean="0">
                <a:solidFill>
                  <a:schemeClr val="accent1">
                    <a:lumMod val="75000"/>
                  </a:schemeClr>
                </a:solidFill>
              </a:rPr>
              <a:t>Ling</a:t>
            </a:r>
            <a:br>
              <a:rPr lang="en-US" altLang="zh-TW" dirty="0" smtClean="0">
                <a:solidFill>
                  <a:schemeClr val="accent1">
                    <a:lumMod val="75000"/>
                  </a:schemeClr>
                </a:solidFill>
              </a:rPr>
            </a:br>
            <a:endParaRPr lang="en-US" altLang="zh-TW" u="sng" dirty="0">
              <a:solidFill>
                <a:schemeClr val="accent1">
                  <a:lumMod val="75000"/>
                </a:schemeClr>
              </a:solidFill>
            </a:endParaRPr>
          </a:p>
          <a:p>
            <a:pPr marL="228600" lvl="1">
              <a:spcBef>
                <a:spcPts val="1000"/>
              </a:spcBef>
              <a:buFont typeface="Wingdings" charset="2"/>
              <a:buChar char="v"/>
            </a:pPr>
            <a:r>
              <a:rPr lang="en-US" altLang="zh-TW" sz="3200" dirty="0" smtClean="0"/>
              <a:t> Theoretical Condensed </a:t>
            </a:r>
            <a:r>
              <a:rPr lang="en-US" altLang="zh-TW" sz="3200" dirty="0"/>
              <a:t>Matter Physics</a:t>
            </a:r>
            <a:r>
              <a:rPr lang="en-US" altLang="zh-TW" dirty="0"/>
              <a:t/>
            </a:r>
            <a:br>
              <a:rPr lang="en-US" altLang="zh-TW" dirty="0"/>
            </a:br>
            <a:r>
              <a:rPr lang="en-US" altLang="zh-TW" dirty="0">
                <a:solidFill>
                  <a:schemeClr val="accent1">
                    <a:lumMod val="75000"/>
                  </a:schemeClr>
                </a:solidFill>
              </a:rPr>
              <a:t>Z.D. Wang, S.Q. Shen, W. Yao, S.Z. Zhang, </a:t>
            </a:r>
            <a:r>
              <a:rPr lang="en-US" altLang="zh-TW" dirty="0" smtClean="0">
                <a:solidFill>
                  <a:schemeClr val="accent1">
                    <a:lumMod val="75000"/>
                  </a:schemeClr>
                </a:solidFill>
              </a:rPr>
              <a:t>Z.Y</a:t>
            </a:r>
            <a:r>
              <a:rPr lang="en-US" altLang="zh-TW" dirty="0">
                <a:solidFill>
                  <a:schemeClr val="accent1">
                    <a:lumMod val="75000"/>
                  </a:schemeClr>
                </a:solidFill>
              </a:rPr>
              <a:t>. </a:t>
            </a:r>
            <a:r>
              <a:rPr lang="en-US" altLang="zh-TW" dirty="0" err="1">
                <a:solidFill>
                  <a:schemeClr val="accent1">
                    <a:lumMod val="75000"/>
                  </a:schemeClr>
                </a:solidFill>
              </a:rPr>
              <a:t>Meng</a:t>
            </a:r>
            <a:r>
              <a:rPr lang="en-US" altLang="zh-TW" dirty="0">
                <a:solidFill>
                  <a:schemeClr val="accent1">
                    <a:lumMod val="75000"/>
                  </a:schemeClr>
                </a:solidFill>
              </a:rPr>
              <a:t>, C.J. Wang</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56" y="1357996"/>
            <a:ext cx="3562956" cy="2633247"/>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26900" r="1963" b="22700"/>
          <a:stretch/>
        </p:blipFill>
        <p:spPr>
          <a:xfrm>
            <a:off x="838200" y="1357995"/>
            <a:ext cx="6829596" cy="2633247"/>
          </a:xfrm>
          <a:prstGeom prst="rect">
            <a:avLst/>
          </a:prstGeom>
        </p:spPr>
      </p:pic>
    </p:spTree>
    <p:extLst>
      <p:ext uri="{BB962C8B-B14F-4D97-AF65-F5344CB8AC3E}">
        <p14:creationId xmlns:p14="http://schemas.microsoft.com/office/powerpoint/2010/main" val="55537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088" y="303299"/>
            <a:ext cx="6932219" cy="584775"/>
          </a:xfrm>
          <a:prstGeom prst="rect">
            <a:avLst/>
          </a:prstGeom>
        </p:spPr>
        <p:txBody>
          <a:bodyPr wrap="none">
            <a:spAutoFit/>
          </a:bodyPr>
          <a:lstStyle/>
          <a:p>
            <a:pPr marL="457200" indent="-457200">
              <a:spcAft>
                <a:spcPts val="0"/>
              </a:spcAft>
              <a:buFont typeface="Wingdings" panose="05000000000000000000" pitchFamily="2" charset="2"/>
              <a:buChar char="v"/>
            </a:pPr>
            <a:r>
              <a:rPr lang="en-US" sz="3200" b="1" u="sng" spc="-5" dirty="0">
                <a:solidFill>
                  <a:srgbClr val="0070C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Quantum Information Science group:</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p:cNvSpPr/>
          <p:nvPr/>
        </p:nvSpPr>
        <p:spPr>
          <a:xfrm>
            <a:off x="2370564" y="5984005"/>
            <a:ext cx="8660524" cy="461665"/>
          </a:xfrm>
          <a:prstGeom prst="rect">
            <a:avLst/>
          </a:prstGeom>
        </p:spPr>
        <p:txBody>
          <a:bodyPr wrap="square">
            <a:spAutoFit/>
          </a:bodyPr>
          <a:lstStyle/>
          <a:p>
            <a:pPr marL="63500" algn="just">
              <a:spcBef>
                <a:spcPts val="330"/>
              </a:spcBef>
              <a:spcAft>
                <a:spcPts val="0"/>
              </a:spcAft>
            </a:pPr>
            <a:r>
              <a:rPr lang="en-US" sz="2400" b="1" i="1" spc="-20" dirty="0">
                <a:solidFill>
                  <a:srgbClr val="0070C0"/>
                </a:solidFill>
                <a:latin typeface="Garamond" panose="02020404030301010803" pitchFamily="18" charset="0"/>
                <a:ea typeface="Calibri" panose="020F0502020204030204" pitchFamily="34" charset="0"/>
                <a:cs typeface="Times New Roman" panose="02020603050405020304" pitchFamily="18" charset="0"/>
              </a:rPr>
              <a:t>H.F.</a:t>
            </a:r>
            <a:r>
              <a:rPr lang="en-US" sz="2400" b="1" i="1" spc="-145" dirty="0">
                <a:solidFill>
                  <a:srgbClr val="0070C0"/>
                </a:solidFill>
                <a:latin typeface="Garamond" panose="02020404030301010803" pitchFamily="18" charset="0"/>
                <a:ea typeface="Calibri" panose="020F0502020204030204" pitchFamily="34" charset="0"/>
                <a:cs typeface="Times New Roman" panose="02020603050405020304" pitchFamily="18" charset="0"/>
              </a:rPr>
              <a:t> </a:t>
            </a:r>
            <a:r>
              <a:rPr lang="en-US" sz="2400" b="1" i="1" spc="-20" dirty="0" smtClean="0">
                <a:solidFill>
                  <a:srgbClr val="0070C0"/>
                </a:solidFill>
                <a:latin typeface="Garamond" panose="02020404030301010803" pitchFamily="18" charset="0"/>
                <a:ea typeface="Calibri" panose="020F0502020204030204" pitchFamily="34" charset="0"/>
                <a:cs typeface="Times New Roman" panose="02020603050405020304" pitchFamily="18" charset="0"/>
              </a:rPr>
              <a:t>Chau, H.K</a:t>
            </a:r>
            <a:r>
              <a:rPr lang="en-US" sz="2400" b="1" i="1" spc="-20" dirty="0">
                <a:solidFill>
                  <a:srgbClr val="0070C0"/>
                </a:solidFill>
                <a:latin typeface="Garamond" panose="02020404030301010803" pitchFamily="18" charset="0"/>
                <a:ea typeface="Calibri" panose="020F0502020204030204" pitchFamily="34" charset="0"/>
                <a:cs typeface="Times New Roman" panose="02020603050405020304" pitchFamily="18" charset="0"/>
              </a:rPr>
              <a:t>. </a:t>
            </a:r>
            <a:r>
              <a:rPr lang="en-US" sz="2400" b="1" i="1" spc="-20" dirty="0" smtClean="0">
                <a:solidFill>
                  <a:srgbClr val="0070C0"/>
                </a:solidFill>
                <a:latin typeface="Garamond" panose="02020404030301010803" pitchFamily="18" charset="0"/>
                <a:ea typeface="Calibri" panose="020F0502020204030204" pitchFamily="34" charset="0"/>
                <a:cs typeface="Times New Roman" panose="02020603050405020304" pitchFamily="18" charset="0"/>
              </a:rPr>
              <a:t>Lo</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r>
              <a:rPr lang="en-US" sz="2400" b="1" i="1" spc="-20" dirty="0" smtClean="0">
                <a:solidFill>
                  <a:srgbClr val="0070C0"/>
                </a:solidFill>
                <a:latin typeface="Garamond" panose="02020404030301010803" pitchFamily="18" charset="0"/>
                <a:ea typeface="Calibri" panose="020F0502020204030204" pitchFamily="34" charset="0"/>
                <a:cs typeface="Times New Roman" panose="02020603050405020304" pitchFamily="18" charset="0"/>
              </a:rPr>
              <a:t>Z.D</a:t>
            </a:r>
            <a:r>
              <a:rPr lang="en-US" sz="2400" b="1" i="1" spc="-20" dirty="0">
                <a:solidFill>
                  <a:srgbClr val="0070C0"/>
                </a:solidFill>
                <a:latin typeface="Garamond" panose="02020404030301010803" pitchFamily="18" charset="0"/>
                <a:ea typeface="Calibri" panose="020F0502020204030204" pitchFamily="34" charset="0"/>
                <a:cs typeface="Times New Roman" panose="02020603050405020304" pitchFamily="18" charset="0"/>
              </a:rPr>
              <a:t>. </a:t>
            </a:r>
            <a:r>
              <a:rPr lang="en-US" sz="2400" b="1" i="1" spc="-20" dirty="0" smtClean="0">
                <a:solidFill>
                  <a:srgbClr val="0070C0"/>
                </a:solidFill>
                <a:latin typeface="Garamond" panose="02020404030301010803" pitchFamily="18" charset="0"/>
                <a:ea typeface="Calibri" panose="020F0502020204030204" pitchFamily="34" charset="0"/>
                <a:cs typeface="Times New Roman" panose="02020603050405020304" pitchFamily="18" charset="0"/>
              </a:rPr>
              <a:t>Wang,  S</a:t>
            </a:r>
            <a:r>
              <a:rPr lang="en-US" sz="2400" b="1" i="1" spc="-20" dirty="0">
                <a:solidFill>
                  <a:srgbClr val="0070C0"/>
                </a:solidFill>
                <a:latin typeface="Garamond" panose="02020404030301010803" pitchFamily="18" charset="0"/>
                <a:ea typeface="Calibri" panose="020F0502020204030204" pitchFamily="34" charset="0"/>
                <a:cs typeface="Times New Roman" panose="02020603050405020304" pitchFamily="18" charset="0"/>
              </a:rPr>
              <a:t>. Z. Zhang</a:t>
            </a:r>
            <a:endParaRPr lang="en-US" sz="2400" dirty="0"/>
          </a:p>
        </p:txBody>
      </p:sp>
      <p:pic>
        <p:nvPicPr>
          <p:cNvPr id="205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0564" y="1143119"/>
            <a:ext cx="4429376" cy="20328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7178" y="1068301"/>
            <a:ext cx="3978162" cy="231239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3" descr="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1414" y="3198222"/>
            <a:ext cx="3805400" cy="26277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4624552"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a:spLocks noChangeArrowheads="1"/>
          </p:cNvSpPr>
          <p:nvPr/>
        </p:nvSpPr>
        <p:spPr bwMode="auto">
          <a:xfrm>
            <a:off x="4688052" y="2298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zh-TW" sz="1800" b="0" i="0" u="none" strike="noStrike" cap="none" normalizeH="0" baseline="0" smtClean="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4688052" y="3784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zh-TW" sz="1800" b="0" i="0" u="none" strike="noStrike" cap="none" normalizeH="0" baseline="0" smtClean="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4688052" y="5867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zh-TW" sz="1800" b="0" i="0" u="none" strike="noStrike" cap="none" normalizeH="0" baseline="0" smtClean="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4688052" y="7581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9317" y="3175969"/>
            <a:ext cx="4554735" cy="2711152"/>
          </a:xfrm>
          <a:prstGeom prst="rect">
            <a:avLst/>
          </a:prstGeom>
        </p:spPr>
      </p:pic>
    </p:spTree>
    <p:extLst>
      <p:ext uri="{BB962C8B-B14F-4D97-AF65-F5344CB8AC3E}">
        <p14:creationId xmlns:p14="http://schemas.microsoft.com/office/powerpoint/2010/main" val="1658443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Wingdings" panose="05000000000000000000" pitchFamily="2" charset="2"/>
              <a:buChar char="v"/>
            </a:pPr>
            <a:r>
              <a:rPr lang="en-US" sz="3600" b="1" u="sng" dirty="0">
                <a:solidFill>
                  <a:srgbClr val="00B0F0"/>
                </a:solidFill>
              </a:rPr>
              <a:t>Optics and Photonics group:</a:t>
            </a:r>
            <a:r>
              <a:rPr lang="en-US" dirty="0"/>
              <a:t/>
            </a:r>
            <a:br>
              <a:rPr lang="en-US" dirty="0"/>
            </a:br>
            <a:endParaRPr lang="en-US" b="1" dirty="0"/>
          </a:p>
        </p:txBody>
      </p:sp>
      <p:sp>
        <p:nvSpPr>
          <p:cNvPr id="4" name="Rectangle 3"/>
          <p:cNvSpPr/>
          <p:nvPr/>
        </p:nvSpPr>
        <p:spPr>
          <a:xfrm>
            <a:off x="1979364" y="5712632"/>
            <a:ext cx="6096000" cy="369332"/>
          </a:xfrm>
          <a:prstGeom prst="rect">
            <a:avLst/>
          </a:prstGeom>
        </p:spPr>
        <p:txBody>
          <a:bodyPr>
            <a:spAutoFit/>
          </a:bodyPr>
          <a:lstStyle/>
          <a:p>
            <a:pPr marL="63500" algn="just">
              <a:spcBef>
                <a:spcPts val="330"/>
              </a:spcBef>
              <a:spcAft>
                <a:spcPts val="0"/>
              </a:spcAft>
            </a:pPr>
            <a:r>
              <a:rPr lang="en-US" b="1" i="1" spc="-20" dirty="0">
                <a:solidFill>
                  <a:srgbClr val="0070C0"/>
                </a:solidFill>
                <a:latin typeface="Garamond" panose="02020404030301010803" pitchFamily="18" charset="0"/>
                <a:ea typeface="Calibri" panose="020F0502020204030204" pitchFamily="34" charset="0"/>
                <a:cs typeface="Times New Roman" panose="02020603050405020304" pitchFamily="18" charset="0"/>
              </a:rPr>
              <a:t>A.B. </a:t>
            </a:r>
            <a:r>
              <a:rPr lang="en-US" b="1" i="1" spc="-20" dirty="0" err="1" smtClean="0">
                <a:solidFill>
                  <a:srgbClr val="0070C0"/>
                </a:solidFill>
                <a:latin typeface="Garamond" panose="02020404030301010803" pitchFamily="18" charset="0"/>
                <a:ea typeface="Calibri" panose="020F0502020204030204" pitchFamily="34" charset="0"/>
                <a:cs typeface="Times New Roman" panose="02020603050405020304" pitchFamily="18" charset="0"/>
              </a:rPr>
              <a:t>Djurišić</a:t>
            </a:r>
            <a:r>
              <a:rPr lang="en-US" b="1" i="1" spc="-20" dirty="0" smtClean="0">
                <a:solidFill>
                  <a:srgbClr val="0070C0"/>
                </a:solidFill>
                <a:latin typeface="Garamond" panose="02020404030301010803" pitchFamily="18" charset="0"/>
                <a:ea typeface="Calibri" panose="020F0502020204030204" pitchFamily="34" charset="0"/>
                <a:cs typeface="Times New Roman" panose="02020603050405020304" pitchFamily="18" charset="0"/>
              </a:rPr>
              <a:t>,  T.T</a:t>
            </a:r>
            <a:r>
              <a:rPr lang="en-US" b="1" i="1" spc="-20" dirty="0">
                <a:solidFill>
                  <a:srgbClr val="0070C0"/>
                </a:solidFill>
                <a:latin typeface="Garamond" panose="02020404030301010803" pitchFamily="18" charset="0"/>
                <a:ea typeface="Calibri" panose="020F0502020204030204" pitchFamily="34" charset="0"/>
                <a:cs typeface="Times New Roman" panose="02020603050405020304" pitchFamily="18" charset="0"/>
              </a:rPr>
              <a:t>. </a:t>
            </a:r>
            <a:r>
              <a:rPr lang="en-US" b="1" i="1" spc="-20" dirty="0" smtClean="0">
                <a:solidFill>
                  <a:srgbClr val="0070C0"/>
                </a:solidFill>
                <a:latin typeface="Garamond" panose="02020404030301010803" pitchFamily="18" charset="0"/>
                <a:ea typeface="Calibri" panose="020F0502020204030204" pitchFamily="34" charset="0"/>
                <a:cs typeface="Times New Roman" panose="02020603050405020304" pitchFamily="18" charset="0"/>
              </a:rPr>
              <a:t>Luu</a:t>
            </a:r>
            <a:r>
              <a:rPr lang="en-US" dirty="0" smtClean="0">
                <a:solidFill>
                  <a:srgbClr val="0070C0"/>
                </a:solidFill>
                <a:latin typeface="Garamond" panose="02020404030301010803" pitchFamily="18" charset="0"/>
                <a:ea typeface="Calibri" panose="020F0502020204030204" pitchFamily="34" charset="0"/>
                <a:cs typeface="Times New Roman" panose="02020603050405020304" pitchFamily="18" charset="0"/>
              </a:rPr>
              <a:t>, </a:t>
            </a:r>
            <a:r>
              <a:rPr lang="en-US" sz="1200" dirty="0" smtClean="0">
                <a:latin typeface="Calibri" panose="020F0502020204030204" pitchFamily="34" charset="0"/>
                <a:ea typeface="Garamond" panose="02020404030301010803" pitchFamily="18" charset="0"/>
                <a:cs typeface="Times New Roman" panose="02020603050405020304" pitchFamily="18" charset="0"/>
              </a:rPr>
              <a:t>, </a:t>
            </a:r>
            <a:r>
              <a:rPr lang="en-US" b="1" i="1" spc="-20" dirty="0" smtClean="0">
                <a:solidFill>
                  <a:srgbClr val="0070C0"/>
                </a:solidFill>
                <a:latin typeface="Garamond" panose="02020404030301010803" pitchFamily="18" charset="0"/>
                <a:ea typeface="Calibri" panose="020F0502020204030204" pitchFamily="34" charset="0"/>
                <a:cs typeface="Times New Roman" panose="02020603050405020304" pitchFamily="18" charset="0"/>
              </a:rPr>
              <a:t>S.J. Xu,</a:t>
            </a:r>
            <a:r>
              <a:rPr lang="en-US" sz="1200" dirty="0" smtClean="0">
                <a:latin typeface="Calibri" panose="020F0502020204030204" pitchFamily="34" charset="0"/>
                <a:ea typeface="Calibri" panose="020F0502020204030204" pitchFamily="34" charset="0"/>
                <a:cs typeface="Times New Roman" panose="02020603050405020304" pitchFamily="18" charset="0"/>
              </a:rPr>
              <a:t>, </a:t>
            </a:r>
            <a:r>
              <a:rPr lang="en-US" b="1" i="1" spc="-135" dirty="0" smtClean="0">
                <a:solidFill>
                  <a:srgbClr val="0070C0"/>
                </a:solidFill>
                <a:latin typeface="Garamond" panose="02020404030301010803" pitchFamily="18" charset="0"/>
                <a:ea typeface="Calibri" panose="020F0502020204030204" pitchFamily="34" charset="0"/>
                <a:cs typeface="Times New Roman" panose="02020603050405020304" pitchFamily="18" charset="0"/>
              </a:rPr>
              <a:t> </a:t>
            </a:r>
            <a:r>
              <a:rPr lang="en-US" b="1" i="1" spc="-20" dirty="0" smtClean="0">
                <a:solidFill>
                  <a:srgbClr val="0070C0"/>
                </a:solidFill>
                <a:latin typeface="Garamond" panose="02020404030301010803" pitchFamily="18" charset="0"/>
                <a:ea typeface="Calibri" panose="020F0502020204030204" pitchFamily="34" charset="0"/>
                <a:cs typeface="Times New Roman" panose="02020603050405020304" pitchFamily="18" charset="0"/>
              </a:rPr>
              <a:t>S.</a:t>
            </a:r>
            <a:r>
              <a:rPr lang="en-US" b="1" i="1" spc="-135" dirty="0" smtClean="0">
                <a:solidFill>
                  <a:srgbClr val="0070C0"/>
                </a:solidFill>
                <a:latin typeface="Garamond" panose="02020404030301010803" pitchFamily="18" charset="0"/>
                <a:ea typeface="Calibri" panose="020F0502020204030204" pitchFamily="34" charset="0"/>
                <a:cs typeface="Times New Roman" panose="02020603050405020304" pitchFamily="18" charset="0"/>
              </a:rPr>
              <a:t> </a:t>
            </a:r>
            <a:r>
              <a:rPr lang="en-US" b="1" i="1" spc="-20" dirty="0" smtClean="0">
                <a:solidFill>
                  <a:srgbClr val="0070C0"/>
                </a:solidFill>
                <a:latin typeface="Garamond" panose="02020404030301010803" pitchFamily="18" charset="0"/>
                <a:ea typeface="Calibri" panose="020F0502020204030204" pitchFamily="34" charset="0"/>
                <a:cs typeface="Times New Roman" panose="02020603050405020304" pitchFamily="18" charset="0"/>
              </a:rPr>
              <a:t>Zhang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2564214" y="1690688"/>
            <a:ext cx="7780624" cy="3035219"/>
          </a:xfrm>
          <a:prstGeom prst="rect">
            <a:avLst/>
          </a:prstGeom>
        </p:spPr>
      </p:pic>
    </p:spTree>
    <p:extLst>
      <p:ext uri="{BB962C8B-B14F-4D97-AF65-F5344CB8AC3E}">
        <p14:creationId xmlns:p14="http://schemas.microsoft.com/office/powerpoint/2010/main" val="1752706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2871"/>
          </a:xfrm>
        </p:spPr>
        <p:txBody>
          <a:bodyPr/>
          <a:lstStyle/>
          <a:p>
            <a:r>
              <a:rPr lang="en-US" b="1" dirty="0"/>
              <a:t>Research groups</a:t>
            </a:r>
          </a:p>
        </p:txBody>
      </p:sp>
      <p:sp>
        <p:nvSpPr>
          <p:cNvPr id="3" name="Content Placeholder 2"/>
          <p:cNvSpPr>
            <a:spLocks noGrp="1"/>
          </p:cNvSpPr>
          <p:nvPr>
            <p:ph idx="1"/>
          </p:nvPr>
        </p:nvSpPr>
        <p:spPr>
          <a:xfrm>
            <a:off x="462420" y="4393875"/>
            <a:ext cx="4522939" cy="1693774"/>
          </a:xfrm>
        </p:spPr>
        <p:txBody>
          <a:bodyPr>
            <a:normAutofit/>
          </a:bodyPr>
          <a:lstStyle/>
          <a:p>
            <a:pPr marL="228600" lvl="1">
              <a:spcBef>
                <a:spcPts val="1000"/>
              </a:spcBef>
              <a:buFont typeface="Wingdings" charset="2"/>
              <a:buChar char="v"/>
            </a:pPr>
            <a:r>
              <a:rPr lang="en-US" altLang="zh-TW" sz="3200" dirty="0"/>
              <a:t> </a:t>
            </a:r>
            <a:r>
              <a:rPr lang="en-US" altLang="zh-TW" sz="2800" b="1" dirty="0"/>
              <a:t>Experimental Nuclear and Particle Physics </a:t>
            </a:r>
            <a:r>
              <a:rPr lang="en-US" altLang="zh-TW" dirty="0"/>
              <a:t/>
            </a:r>
            <a:br>
              <a:rPr lang="en-US" altLang="zh-TW" dirty="0"/>
            </a:br>
            <a:r>
              <a:rPr lang="en-US" altLang="zh-TW" dirty="0" smtClean="0"/>
              <a:t>   </a:t>
            </a:r>
            <a:r>
              <a:rPr lang="it-IT" altLang="zh-TW" dirty="0" smtClean="0">
                <a:solidFill>
                  <a:schemeClr val="accent1">
                    <a:lumMod val="75000"/>
                  </a:schemeClr>
                </a:solidFill>
              </a:rPr>
              <a:t>J.H.C</a:t>
            </a:r>
            <a:r>
              <a:rPr lang="it-IT" altLang="zh-TW" dirty="0">
                <a:solidFill>
                  <a:schemeClr val="accent1">
                    <a:lumMod val="75000"/>
                  </a:schemeClr>
                </a:solidFill>
              </a:rPr>
              <a:t>. Lee, Y.J. </a:t>
            </a:r>
            <a:r>
              <a:rPr lang="it-IT" altLang="zh-TW" dirty="0" smtClean="0">
                <a:solidFill>
                  <a:schemeClr val="accent1">
                    <a:lumMod val="75000"/>
                  </a:schemeClr>
                </a:solidFill>
              </a:rPr>
              <a:t>Tu</a:t>
            </a:r>
            <a:endParaRPr lang="en-US" altLang="zh-TW" u="sng" dirty="0">
              <a:solidFill>
                <a:schemeClr val="accent1">
                  <a:lumMod val="75000"/>
                </a:schemeClr>
              </a:solidFill>
            </a:endParaRPr>
          </a:p>
        </p:txBody>
      </p:sp>
      <p:sp>
        <p:nvSpPr>
          <p:cNvPr id="4" name="Rectangle 3"/>
          <p:cNvSpPr/>
          <p:nvPr/>
        </p:nvSpPr>
        <p:spPr>
          <a:xfrm>
            <a:off x="5515628" y="4393875"/>
            <a:ext cx="6338170" cy="1261884"/>
          </a:xfrm>
          <a:prstGeom prst="rect">
            <a:avLst/>
          </a:prstGeom>
        </p:spPr>
        <p:txBody>
          <a:bodyPr wrap="square">
            <a:spAutoFit/>
          </a:bodyPr>
          <a:lstStyle/>
          <a:p>
            <a:pPr>
              <a:buFont typeface="Wingdings" charset="2"/>
              <a:buChar char="v"/>
            </a:pPr>
            <a:r>
              <a:rPr lang="en-US" altLang="zh-TW" sz="2800" b="1" dirty="0" smtClean="0"/>
              <a:t>Atomic, Optical and Quantum Physics</a:t>
            </a:r>
            <a:endParaRPr lang="en-US" altLang="zh-TW" sz="2800" b="1" dirty="0"/>
          </a:p>
          <a:p>
            <a:pPr lvl="1"/>
            <a:r>
              <a:rPr lang="en-US" altLang="zh-TW" sz="2400" dirty="0">
                <a:solidFill>
                  <a:schemeClr val="accent1">
                    <a:lumMod val="75000"/>
                  </a:schemeClr>
                </a:solidFill>
              </a:rPr>
              <a:t>Z.D. Wang, H.F. Chau, S.Z. </a:t>
            </a:r>
            <a:r>
              <a:rPr lang="en-US" altLang="zh-TW" sz="2400" dirty="0" smtClean="0">
                <a:solidFill>
                  <a:schemeClr val="accent1">
                    <a:lumMod val="75000"/>
                  </a:schemeClr>
                </a:solidFill>
              </a:rPr>
              <a:t>Zhang, T.T. LUU, S. Zhang, H.K. Lo</a:t>
            </a:r>
            <a:endParaRPr lang="en-US" altLang="zh-TW" sz="2400" dirty="0">
              <a:solidFill>
                <a:schemeClr val="accent1">
                  <a:lumMod val="75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703" y="1357996"/>
            <a:ext cx="4726127" cy="281317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136" y="1357996"/>
            <a:ext cx="4277524" cy="2704265"/>
          </a:xfrm>
          <a:prstGeom prst="rect">
            <a:avLst/>
          </a:prstGeom>
        </p:spPr>
      </p:pic>
    </p:spTree>
    <p:extLst>
      <p:ext uri="{BB962C8B-B14F-4D97-AF65-F5344CB8AC3E}">
        <p14:creationId xmlns:p14="http://schemas.microsoft.com/office/powerpoint/2010/main" val="1219687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MPhil and PhD </a:t>
            </a:r>
            <a:r>
              <a:rPr lang="en-US" dirty="0" smtClean="0"/>
              <a:t>Programs</a:t>
            </a:r>
            <a:endParaRPr lang="en-US" dirty="0"/>
          </a:p>
        </p:txBody>
      </p:sp>
      <p:sp>
        <p:nvSpPr>
          <p:cNvPr id="3" name="Content Placeholder 2"/>
          <p:cNvSpPr>
            <a:spLocks noGrp="1"/>
          </p:cNvSpPr>
          <p:nvPr>
            <p:ph idx="1"/>
          </p:nvPr>
        </p:nvSpPr>
        <p:spPr/>
        <p:txBody>
          <a:bodyPr/>
          <a:lstStyle/>
          <a:p>
            <a:pPr>
              <a:buFont typeface="Wingdings" charset="2"/>
              <a:buChar char="v"/>
            </a:pPr>
            <a:r>
              <a:rPr lang="en-US" dirty="0"/>
              <a:t> MPhil: </a:t>
            </a:r>
          </a:p>
          <a:p>
            <a:pPr lvl="1">
              <a:buFont typeface="Wingdings" charset="2"/>
              <a:buChar char="Ø"/>
            </a:pPr>
            <a:r>
              <a:rPr lang="en-US" dirty="0"/>
              <a:t> Duration: 2 years</a:t>
            </a:r>
          </a:p>
          <a:p>
            <a:pPr lvl="1">
              <a:buFont typeface="Wingdings" charset="2"/>
              <a:buChar char="Ø"/>
            </a:pPr>
            <a:r>
              <a:rPr lang="en-US" dirty="0"/>
              <a:t> Registration: Sep. 1 or Jan 1, each year</a:t>
            </a:r>
          </a:p>
          <a:p>
            <a:pPr lvl="1"/>
            <a:endParaRPr lang="en-US" dirty="0"/>
          </a:p>
          <a:p>
            <a:pPr lvl="1"/>
            <a:endParaRPr lang="en-US" dirty="0"/>
          </a:p>
          <a:p>
            <a:pPr>
              <a:buFont typeface="Wingdings" charset="2"/>
              <a:buChar char="v"/>
            </a:pPr>
            <a:r>
              <a:rPr lang="en-US" dirty="0"/>
              <a:t>PhD: </a:t>
            </a:r>
          </a:p>
          <a:p>
            <a:pPr lvl="1">
              <a:buFont typeface="Wingdings" charset="2"/>
              <a:buChar char="Ø"/>
            </a:pPr>
            <a:r>
              <a:rPr lang="en-US" dirty="0"/>
              <a:t> Duration: 3~4 years</a:t>
            </a:r>
          </a:p>
          <a:p>
            <a:pPr lvl="1">
              <a:buFont typeface="Wingdings" charset="2"/>
              <a:buChar char="Ø"/>
            </a:pPr>
            <a:r>
              <a:rPr lang="en-US" dirty="0"/>
              <a:t> Registration: 1</a:t>
            </a:r>
            <a:r>
              <a:rPr lang="en-US" baseline="30000" dirty="0"/>
              <a:t>st</a:t>
            </a:r>
            <a:r>
              <a:rPr lang="en-US" dirty="0"/>
              <a:t> of each month</a:t>
            </a:r>
          </a:p>
          <a:p>
            <a:endParaRPr lang="en-US" dirty="0"/>
          </a:p>
        </p:txBody>
      </p:sp>
      <p:sp>
        <p:nvSpPr>
          <p:cNvPr id="4" name="TextBox 3"/>
          <p:cNvSpPr txBox="1"/>
          <p:nvPr/>
        </p:nvSpPr>
        <p:spPr>
          <a:xfrm>
            <a:off x="950026" y="5715298"/>
            <a:ext cx="4756110" cy="461665"/>
          </a:xfrm>
          <a:prstGeom prst="rect">
            <a:avLst/>
          </a:prstGeom>
          <a:noFill/>
        </p:spPr>
        <p:txBody>
          <a:bodyPr wrap="none" rtlCol="0">
            <a:spAutoFit/>
          </a:bodyPr>
          <a:lstStyle/>
          <a:p>
            <a:r>
              <a:rPr lang="en-US" sz="2400" smtClean="0"/>
              <a:t>In total, </a:t>
            </a:r>
            <a:r>
              <a:rPr lang="en-US" sz="2400" dirty="0" smtClean="0"/>
              <a:t>about 15 students each year</a:t>
            </a:r>
            <a:endParaRPr lang="en-US" sz="2400" dirty="0"/>
          </a:p>
        </p:txBody>
      </p:sp>
    </p:spTree>
    <p:extLst>
      <p:ext uri="{BB962C8B-B14F-4D97-AF65-F5344CB8AC3E}">
        <p14:creationId xmlns:p14="http://schemas.microsoft.com/office/powerpoint/2010/main" val="1525464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MPhil and PhD Programs</a:t>
            </a:r>
            <a:endParaRPr lang="en-US" b="1" dirty="0"/>
          </a:p>
        </p:txBody>
      </p:sp>
      <p:sp>
        <p:nvSpPr>
          <p:cNvPr id="4" name="TextBox 3"/>
          <p:cNvSpPr txBox="1"/>
          <p:nvPr/>
        </p:nvSpPr>
        <p:spPr>
          <a:xfrm>
            <a:off x="407774" y="6071501"/>
            <a:ext cx="9829550" cy="646331"/>
          </a:xfrm>
          <a:prstGeom prst="rect">
            <a:avLst/>
          </a:prstGeom>
          <a:noFill/>
        </p:spPr>
        <p:txBody>
          <a:bodyPr wrap="none" rtlCol="0">
            <a:spAutoFit/>
          </a:bodyPr>
          <a:lstStyle/>
          <a:p>
            <a:r>
              <a:rPr lang="en-US" dirty="0"/>
              <a:t>More details can be found at </a:t>
            </a:r>
            <a:r>
              <a:rPr lang="en-US" dirty="0">
                <a:hlinkClick r:id="rId3"/>
              </a:rPr>
              <a:t>https://</a:t>
            </a:r>
            <a:r>
              <a:rPr lang="en-US" dirty="0" smtClean="0">
                <a:hlinkClick r:id="rId3"/>
              </a:rPr>
              <a:t>www.gradsch.hku.hk/gradsch/prospective-students/how-to-apply</a:t>
            </a:r>
            <a:endParaRPr lang="en-US" dirty="0" smtClean="0"/>
          </a:p>
          <a:p>
            <a:r>
              <a:rPr lang="en-US" altLang="zh-CN" dirty="0"/>
              <a:t>a</a:t>
            </a:r>
            <a:r>
              <a:rPr lang="en-US" altLang="zh-CN" dirty="0" smtClean="0"/>
              <a:t>nd</a:t>
            </a:r>
            <a:r>
              <a:rPr lang="zh-CN" altLang="en-US" dirty="0" smtClean="0"/>
              <a:t> </a:t>
            </a:r>
            <a:r>
              <a:rPr lang="en-US" dirty="0"/>
              <a:t> </a:t>
            </a:r>
            <a:r>
              <a:rPr lang="en-US" dirty="0">
                <a:hlinkClick r:id="rId4"/>
              </a:rPr>
              <a:t>https://</a:t>
            </a:r>
            <a:r>
              <a:rPr lang="en-US" dirty="0" smtClean="0">
                <a:hlinkClick r:id="rId4"/>
              </a:rPr>
              <a:t>www.physics.hku.hk/prospective-students/rpg-admission</a:t>
            </a:r>
            <a:r>
              <a:rPr lang="en-US" dirty="0" smtClean="0"/>
              <a:t> </a:t>
            </a:r>
            <a:endParaRPr lang="en-US" dirty="0"/>
          </a:p>
        </p:txBody>
      </p:sp>
      <p:sp>
        <p:nvSpPr>
          <p:cNvPr id="7" name="Content Placeholder 2"/>
          <p:cNvSpPr>
            <a:spLocks noGrp="1"/>
          </p:cNvSpPr>
          <p:nvPr>
            <p:ph idx="1"/>
          </p:nvPr>
        </p:nvSpPr>
        <p:spPr>
          <a:xfrm>
            <a:off x="838200" y="1635703"/>
            <a:ext cx="10515600" cy="4351338"/>
          </a:xfrm>
        </p:spPr>
        <p:txBody>
          <a:bodyPr>
            <a:normAutofit lnSpcReduction="10000"/>
          </a:bodyPr>
          <a:lstStyle/>
          <a:p>
            <a:r>
              <a:rPr lang="en-US" dirty="0"/>
              <a:t> </a:t>
            </a:r>
            <a:r>
              <a:rPr lang="en-US" b="1" dirty="0"/>
              <a:t>MPhil</a:t>
            </a:r>
            <a:r>
              <a:rPr lang="en-US" dirty="0"/>
              <a:t/>
            </a:r>
            <a:br>
              <a:rPr lang="en-US" dirty="0"/>
            </a:br>
            <a:r>
              <a:rPr lang="en-US" dirty="0"/>
              <a:t>- </a:t>
            </a:r>
            <a:r>
              <a:rPr lang="en-US" sz="2000" dirty="0"/>
              <a:t>a Bachelor's degree with </a:t>
            </a:r>
            <a:r>
              <a:rPr lang="en-US" sz="2000" dirty="0" err="1"/>
              <a:t>honours</a:t>
            </a:r>
            <a:r>
              <a:rPr lang="en-US" sz="2000" dirty="0"/>
              <a:t> (or equivalent qualification) from a recognized university.</a:t>
            </a:r>
          </a:p>
          <a:p>
            <a:r>
              <a:rPr lang="en-US" dirty="0"/>
              <a:t> </a:t>
            </a:r>
            <a:r>
              <a:rPr lang="en-US" b="1" dirty="0"/>
              <a:t>PhD</a:t>
            </a:r>
            <a:r>
              <a:rPr lang="en-US" dirty="0"/>
              <a:t/>
            </a:r>
            <a:br>
              <a:rPr lang="en-US" dirty="0"/>
            </a:br>
            <a:r>
              <a:rPr lang="en-US" sz="2000" dirty="0"/>
              <a:t>- a Bachelor's degree with </a:t>
            </a:r>
            <a:r>
              <a:rPr lang="en-US" sz="2000" dirty="0" err="1"/>
              <a:t>honours</a:t>
            </a:r>
            <a:r>
              <a:rPr lang="en-US" sz="2000" dirty="0"/>
              <a:t> and a Master's degree (or equivalent qualification) from a recognized university; or</a:t>
            </a:r>
            <a:br>
              <a:rPr lang="en-US" sz="2000" dirty="0"/>
            </a:br>
            <a:r>
              <a:rPr lang="en-US" sz="2000" dirty="0"/>
              <a:t>- a Bachelor's degree with first class </a:t>
            </a:r>
            <a:r>
              <a:rPr lang="en-US" sz="2000" dirty="0" err="1"/>
              <a:t>honours</a:t>
            </a:r>
            <a:r>
              <a:rPr lang="en-US" sz="2000" dirty="0"/>
              <a:t> (or equivalent qualification) from a recognized university.</a:t>
            </a:r>
          </a:p>
          <a:p>
            <a:r>
              <a:rPr lang="en-US" b="1" dirty="0"/>
              <a:t>English requirement</a:t>
            </a:r>
            <a:r>
              <a:rPr lang="en-US" dirty="0"/>
              <a:t/>
            </a:r>
            <a:br>
              <a:rPr lang="en-US" dirty="0"/>
            </a:br>
            <a:r>
              <a:rPr lang="en-US" sz="2000" dirty="0"/>
              <a:t>- TOEFL: overall score of 80 or above, or</a:t>
            </a:r>
            <a:br>
              <a:rPr lang="en-US" sz="2000" dirty="0"/>
            </a:br>
            <a:r>
              <a:rPr lang="en-US" sz="2000" dirty="0"/>
              <a:t>- IETLS: band 6 with no subtest lower than 5.5</a:t>
            </a:r>
          </a:p>
          <a:p>
            <a:r>
              <a:rPr lang="en-US" b="1" dirty="0"/>
              <a:t>Deadlines (20/21)</a:t>
            </a:r>
            <a:r>
              <a:rPr lang="en-US" dirty="0"/>
              <a:t/>
            </a:r>
            <a:br>
              <a:rPr lang="en-US" dirty="0"/>
            </a:br>
            <a:r>
              <a:rPr lang="en-US" sz="2000" dirty="0"/>
              <a:t>Main round (Sep. 1 </a:t>
            </a:r>
            <a:r>
              <a:rPr lang="mr-IN" sz="2000" dirty="0"/>
              <a:t>–</a:t>
            </a:r>
            <a:r>
              <a:rPr lang="en-US" sz="2000" dirty="0"/>
              <a:t> Dec.2), first clearing round (Dec. 3 </a:t>
            </a:r>
            <a:r>
              <a:rPr lang="mr-IN" sz="2000" dirty="0"/>
              <a:t>–</a:t>
            </a:r>
            <a:r>
              <a:rPr lang="en-US" sz="2000" dirty="0"/>
              <a:t> Apr. 30), second clearing round (May 1 </a:t>
            </a:r>
            <a:r>
              <a:rPr lang="mr-IN" sz="2000" dirty="0"/>
              <a:t>–</a:t>
            </a:r>
            <a:r>
              <a:rPr lang="en-US" sz="2000" dirty="0"/>
              <a:t> Aug. 31</a:t>
            </a:r>
            <a:r>
              <a:rPr lang="en-US" sz="2000" dirty="0" smtClean="0"/>
              <a:t>)</a:t>
            </a:r>
            <a:endParaRPr lang="en-US" sz="2000" dirty="0"/>
          </a:p>
          <a:p>
            <a:pPr lvl="1"/>
            <a:endParaRPr lang="en-US" dirty="0"/>
          </a:p>
        </p:txBody>
      </p:sp>
    </p:spTree>
    <p:extLst>
      <p:ext uri="{BB962C8B-B14F-4D97-AF65-F5344CB8AC3E}">
        <p14:creationId xmlns:p14="http://schemas.microsoft.com/office/powerpoint/2010/main" val="950470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997</TotalTime>
  <Words>828</Words>
  <Application>Microsoft Office PowerPoint</Application>
  <PresentationFormat>Widescreen</PresentationFormat>
  <Paragraphs>63</Paragraphs>
  <Slides>9</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vt:i4>
      </vt:variant>
    </vt:vector>
  </HeadingPairs>
  <TitlesOfParts>
    <vt:vector size="21" baseType="lpstr">
      <vt:lpstr>Mangal</vt:lpstr>
      <vt:lpstr>新細明體</vt:lpstr>
      <vt:lpstr>Yu Gothic</vt:lpstr>
      <vt:lpstr>等线</vt:lpstr>
      <vt:lpstr>等线 Light</vt:lpstr>
      <vt:lpstr>Arial</vt:lpstr>
      <vt:lpstr>Calibri</vt:lpstr>
      <vt:lpstr>Calibri Light</vt:lpstr>
      <vt:lpstr>Garamond</vt:lpstr>
      <vt:lpstr>Times New Roman</vt:lpstr>
      <vt:lpstr>Wingdings</vt:lpstr>
      <vt:lpstr>Office Theme</vt:lpstr>
      <vt:lpstr>Physics Division</vt:lpstr>
      <vt:lpstr>PowerPoint Presentation</vt:lpstr>
      <vt:lpstr>Research groups</vt:lpstr>
      <vt:lpstr>Research groups</vt:lpstr>
      <vt:lpstr>PowerPoint Presentation</vt:lpstr>
      <vt:lpstr>Optics and Photonics group: </vt:lpstr>
      <vt:lpstr>Research groups</vt:lpstr>
      <vt:lpstr>MPhil and PhD Programs</vt:lpstr>
      <vt:lpstr>MPhil and PhD Programs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xdcui</cp:lastModifiedBy>
  <cp:revision>195</cp:revision>
  <dcterms:created xsi:type="dcterms:W3CDTF">2020-06-08T10:14:01Z</dcterms:created>
  <dcterms:modified xsi:type="dcterms:W3CDTF">2020-08-23T08:02:47Z</dcterms:modified>
</cp:coreProperties>
</file>