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326" r:id="rId2"/>
    <p:sldId id="361" r:id="rId3"/>
    <p:sldId id="379" r:id="rId4"/>
    <p:sldId id="362" r:id="rId5"/>
    <p:sldId id="367" r:id="rId6"/>
    <p:sldId id="380" r:id="rId7"/>
    <p:sldId id="373" r:id="rId8"/>
    <p:sldId id="282" r:id="rId9"/>
    <p:sldId id="315" r:id="rId10"/>
    <p:sldId id="349" r:id="rId11"/>
    <p:sldId id="295" r:id="rId12"/>
    <p:sldId id="366" r:id="rId13"/>
    <p:sldId id="355" r:id="rId14"/>
    <p:sldId id="356" r:id="rId15"/>
    <p:sldId id="357" r:id="rId16"/>
    <p:sldId id="358" r:id="rId17"/>
    <p:sldId id="323" r:id="rId18"/>
    <p:sldId id="317" r:id="rId19"/>
    <p:sldId id="321" r:id="rId20"/>
    <p:sldId id="296" r:id="rId21"/>
    <p:sldId id="375" r:id="rId22"/>
    <p:sldId id="306" r:id="rId23"/>
    <p:sldId id="348" r:id="rId24"/>
    <p:sldId id="351" r:id="rId25"/>
    <p:sldId id="307" r:id="rId26"/>
    <p:sldId id="377" r:id="rId27"/>
    <p:sldId id="374" r:id="rId28"/>
    <p:sldId id="359" r:id="rId29"/>
    <p:sldId id="368" r:id="rId30"/>
    <p:sldId id="369" r:id="rId31"/>
    <p:sldId id="370" r:id="rId32"/>
    <p:sldId id="371" r:id="rId33"/>
    <p:sldId id="372" r:id="rId34"/>
    <p:sldId id="298" r:id="rId35"/>
    <p:sldId id="300" r:id="rId36"/>
    <p:sldId id="301" r:id="rId37"/>
    <p:sldId id="302" r:id="rId38"/>
    <p:sldId id="313" r:id="rId39"/>
    <p:sldId id="293" r:id="rId40"/>
    <p:sldId id="343" r:id="rId41"/>
    <p:sldId id="311" r:id="rId42"/>
    <p:sldId id="312" r:id="rId43"/>
    <p:sldId id="346" r:id="rId44"/>
    <p:sldId id="347" r:id="rId45"/>
    <p:sldId id="333" r:id="rId46"/>
    <p:sldId id="334" r:id="rId47"/>
    <p:sldId id="327" r:id="rId48"/>
    <p:sldId id="320" r:id="rId49"/>
    <p:sldId id="324" r:id="rId50"/>
    <p:sldId id="325" r:id="rId51"/>
    <p:sldId id="336" r:id="rId52"/>
    <p:sldId id="337" r:id="rId53"/>
    <p:sldId id="335" r:id="rId54"/>
    <p:sldId id="338" r:id="rId55"/>
    <p:sldId id="341" r:id="rId56"/>
    <p:sldId id="340" r:id="rId57"/>
    <p:sldId id="360" r:id="rId58"/>
    <p:sldId id="363" r:id="rId59"/>
    <p:sldId id="332" r:id="rId60"/>
    <p:sldId id="376" r:id="rId61"/>
    <p:sldId id="330" r:id="rId62"/>
    <p:sldId id="365" r:id="rId63"/>
    <p:sldId id="364" r:id="rId64"/>
    <p:sldId id="378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4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diUser\Dropbox\Documents\AAAstro%20Scholarship\PN%20Coordinates%20Report%20Cop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893278331191"/>
          <c:y val="0.0402797261941855"/>
          <c:w val="0.738183367295499"/>
          <c:h val="0.7918011551201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ESO</c:v>
                </c:pt>
                <c:pt idx="1">
                  <c:v>MASH</c:v>
                </c:pt>
                <c:pt idx="2">
                  <c:v>K2001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1243.0</c:v>
                </c:pt>
                <c:pt idx="1">
                  <c:v>1216.0</c:v>
                </c:pt>
                <c:pt idx="2">
                  <c:v>428.0</c:v>
                </c:pt>
                <c:pt idx="3">
                  <c:v>923.0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-2069403352"/>
        <c:axId val="-2069437432"/>
      </c:barChart>
      <c:catAx>
        <c:axId val="-2069403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pc="0"/>
                </a:pPr>
                <a:r>
                  <a:rPr lang="en-US" spc="0" dirty="0" smtClean="0"/>
                  <a:t>Catalogue of origin</a:t>
                </a:r>
              </a:p>
            </c:rich>
          </c:tx>
          <c:layout>
            <c:manualLayout>
              <c:xMode val="edge"/>
              <c:yMode val="edge"/>
              <c:x val="0.326223147684063"/>
              <c:y val="0.936671070914897"/>
            </c:manualLayout>
          </c:layout>
          <c:overlay val="0"/>
        </c:title>
        <c:majorTickMark val="none"/>
        <c:minorTickMark val="none"/>
        <c:tickLblPos val="nextTo"/>
        <c:crossAx val="-2069437432"/>
        <c:crosses val="autoZero"/>
        <c:auto val="1"/>
        <c:lblAlgn val="ctr"/>
        <c:lblOffset val="100"/>
        <c:noMultiLvlLbl val="0"/>
      </c:catAx>
      <c:valAx>
        <c:axId val="-206943743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No of </a:t>
                </a:r>
                <a:r>
                  <a:rPr lang="en-US" dirty="0" err="1" smtClean="0"/>
                  <a:t>Pne</a:t>
                </a:r>
                <a:r>
                  <a:rPr lang="en-US" dirty="0" smtClean="0"/>
                  <a:t> (T,L,P)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"/>
              <c:y val="0.29871450601543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69403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0.6%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0.1%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0.1%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0.1%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lang="en-AU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'Histogram offset'!$G$3:$G$12</c:f>
              <c:numCache>
                <c:formatCode>General</c:formatCode>
                <c:ptCount val="10"/>
                <c:pt idx="0">
                  <c:v>-1.0</c:v>
                </c:pt>
                <c:pt idx="1">
                  <c:v>-0.5</c:v>
                </c:pt>
                <c:pt idx="2">
                  <c:v>0.0</c:v>
                </c:pt>
                <c:pt idx="3">
                  <c:v>0.5</c:v>
                </c:pt>
                <c:pt idx="4">
                  <c:v>1.0</c:v>
                </c:pt>
                <c:pt idx="5">
                  <c:v>1.5</c:v>
                </c:pt>
                <c:pt idx="6">
                  <c:v>2.0</c:v>
                </c:pt>
                <c:pt idx="7">
                  <c:v>2.5</c:v>
                </c:pt>
                <c:pt idx="8">
                  <c:v>3.0</c:v>
                </c:pt>
                <c:pt idx="9">
                  <c:v>3.5</c:v>
                </c:pt>
              </c:numCache>
            </c:numRef>
          </c:cat>
          <c:val>
            <c:numRef>
              <c:f>'Histogram offset'!$H$3:$H$12</c:f>
              <c:numCache>
                <c:formatCode>General</c:formatCode>
                <c:ptCount val="10"/>
                <c:pt idx="0">
                  <c:v>7.0</c:v>
                </c:pt>
                <c:pt idx="1">
                  <c:v>74.0</c:v>
                </c:pt>
                <c:pt idx="2">
                  <c:v>333.0</c:v>
                </c:pt>
                <c:pt idx="3">
                  <c:v>432.0</c:v>
                </c:pt>
                <c:pt idx="4">
                  <c:v>244.0</c:v>
                </c:pt>
                <c:pt idx="5">
                  <c:v>86.0</c:v>
                </c:pt>
                <c:pt idx="6">
                  <c:v>21.0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-2061841512"/>
        <c:axId val="-2070595544"/>
      </c:barChart>
      <c:catAx>
        <c:axId val="-2061841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AU"/>
                </a:pPr>
                <a:r>
                  <a:rPr lang="en-AU"/>
                  <a:t>log</a:t>
                </a:r>
                <a:r>
                  <a:rPr lang="en-AU" baseline="0"/>
                  <a:t> Offset (arcsecs)</a:t>
                </a:r>
                <a:endParaRPr lang="en-AU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AU"/>
            </a:pPr>
            <a:endParaRPr lang="en-US"/>
          </a:p>
        </c:txPr>
        <c:crossAx val="-2070595544"/>
        <c:crosses val="autoZero"/>
        <c:auto val="1"/>
        <c:lblAlgn val="ctr"/>
        <c:lblOffset val="100"/>
        <c:noMultiLvlLbl val="0"/>
      </c:catAx>
      <c:valAx>
        <c:axId val="-20705955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n-AU"/>
                </a:pPr>
                <a:r>
                  <a:rPr lang="en-AU"/>
                  <a:t>Frequency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AU"/>
            </a:pPr>
            <a:endParaRPr lang="en-US"/>
          </a:p>
        </c:txPr>
        <c:crossAx val="-20618415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F1256-4F71-734C-9D06-D14A8589E004}" type="datetimeFigureOut">
              <a:rPr lang="en-US" smtClean="0"/>
              <a:pPr/>
              <a:t>15/12/15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E6B79-2038-BA46-A0B6-29C0F5C407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084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44764-C538-C841-99D6-B3CA6F417B6A}" type="datetimeFigureOut">
              <a:rPr lang="en-US" smtClean="0"/>
              <a:pPr/>
              <a:t>15/12/15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D5011-7179-F848-99A4-EA520BD15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10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F28C66-1B26-EC43-8CC3-61337FE94E0B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F28C66-1B26-EC43-8CC3-61337FE94E0B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>
                <a:ea typeface="ＭＳ Ｐゴシック" charset="-128"/>
                <a:cs typeface="ＭＳ Ｐゴシック" charset="-128"/>
              </a:rPr>
              <a:t>MASH workshop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>
                <a:ea typeface="ＭＳ Ｐゴシック" charset="-128"/>
                <a:cs typeface="ＭＳ Ｐゴシック" charset="-128"/>
              </a:rPr>
              <a:t>Tuesday 17th February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>
                <a:ea typeface="ＭＳ Ｐゴシック" charset="-128"/>
                <a:cs typeface="ＭＳ Ｐゴシック" charset="-128"/>
              </a:rPr>
              <a:t>Anna Kovacevic</a:t>
            </a:r>
          </a:p>
        </p:txBody>
      </p:sp>
      <p:sp>
        <p:nvSpPr>
          <p:cNvPr id="48133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D5BAFE-9086-2F49-920C-A3D03E29379C}" type="slidenum">
              <a:rPr lang="en-AU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AU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4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8375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D5011-7179-F848-99A4-EA520BD1545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Spectra</a:t>
            </a:r>
            <a:r>
              <a:rPr lang="en-US" baseline="0" dirty="0" smtClean="0"/>
              <a:t> are </a:t>
            </a:r>
            <a:r>
              <a:rPr lang="en-US" baseline="0" dirty="0" err="1" smtClean="0"/>
              <a:t>normalised</a:t>
            </a:r>
            <a:r>
              <a:rPr lang="en-US" baseline="0" dirty="0" smtClean="0"/>
              <a:t> to  brightest visible line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D5011-7179-F848-99A4-EA520BD1545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64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061968FE-0E71-2C4D-8BFC-C11EB0ACA93D}" type="slidenum">
              <a:rPr lang="en-GB" smtClean="0">
                <a:ea typeface="Tahoma" charset="0"/>
                <a:cs typeface="Tahoma" charset="0"/>
              </a:rPr>
              <a:pPr>
                <a:buFont typeface="Wingdings" charset="2"/>
                <a:buNone/>
              </a:pPr>
              <a:t>59</a:t>
            </a:fld>
            <a:endParaRPr lang="en-GB" smtClean="0">
              <a:ea typeface="Tahoma" charset="0"/>
              <a:cs typeface="Tahom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4BAB-B121-1742-9364-8E43B2A07D93}" type="datetime1">
              <a:rPr lang="en-HK" smtClean="0"/>
              <a:t>15/12/15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640C-72FD-F341-A2E4-72E895EE4CFA}" type="datetime1">
              <a:rPr lang="en-HK" smtClean="0"/>
              <a:t>15/12/15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A831-0426-CD4A-ADA9-7A28BE955993}" type="datetime1">
              <a:rPr lang="en-HK" smtClean="0"/>
              <a:t>15/12/15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155C4-0CF1-D54E-ACA0-507E1F1BCC31}" type="datetime1">
              <a:rPr lang="en-HK" smtClean="0"/>
              <a:t>15/12/15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937F-060B-FD4D-943A-2EA7BC9C53EE}" type="datetime1">
              <a:rPr lang="en-HK" smtClean="0"/>
              <a:t>15/12/15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E1B6-42CE-9347-A109-6418223B097C}" type="datetime1">
              <a:rPr lang="en-HK" smtClean="0"/>
              <a:t>15/12/15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994B-AF5E-634C-86CD-19B5DB8D0EBB}" type="datetime1">
              <a:rPr lang="en-HK" smtClean="0"/>
              <a:t>15/12/15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107D-76B7-A842-AEF9-A18A6C6E9E86}" type="datetime1">
              <a:rPr lang="en-HK" smtClean="0"/>
              <a:t>15/12/15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4C70-07CB-3042-9EDC-E91755D0B01B}" type="datetime1">
              <a:rPr lang="en-HK" smtClean="0"/>
              <a:t>15/12/15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4B9EF-DA5F-1641-9885-38666D1FAF50}" type="datetime1">
              <a:rPr lang="en-HK" smtClean="0"/>
              <a:t>15/12/15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EBB0-5447-F34B-A882-A5272F128692}" type="datetime1">
              <a:rPr lang="en-HK" smtClean="0"/>
              <a:t>15/12/15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50F5E-2C53-F749-846B-838F3FB7020E}" type="datetime1">
              <a:rPr lang="en-HK" smtClean="0"/>
              <a:t>15/12/15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11th Pacific Rim Conf. HKU Dec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Relationship Id="rId11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tiff"/><Relationship Id="rId3" Type="http://schemas.openxmlformats.org/officeDocument/2006/relationships/image" Target="../media/image9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tiff"/><Relationship Id="rId3" Type="http://schemas.openxmlformats.org/officeDocument/2006/relationships/image" Target="../media/image9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tiff"/><Relationship Id="rId3" Type="http://schemas.openxmlformats.org/officeDocument/2006/relationships/image" Target="../media/image10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tiff"/><Relationship Id="rId3" Type="http://schemas.openxmlformats.org/officeDocument/2006/relationships/image" Target="../media/image10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tiff"/><Relationship Id="rId3" Type="http://schemas.openxmlformats.org/officeDocument/2006/relationships/image" Target="../media/image102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tiff"/><Relationship Id="rId3" Type="http://schemas.openxmlformats.org/officeDocument/2006/relationships/image" Target="../media/image104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7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4" Type="http://schemas.openxmlformats.org/officeDocument/2006/relationships/image" Target="../media/image111.tiff"/><Relationship Id="rId5" Type="http://schemas.openxmlformats.org/officeDocument/2006/relationships/image" Target="../media/image1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tiff"/><Relationship Id="rId3" Type="http://schemas.openxmlformats.org/officeDocument/2006/relationships/image" Target="../media/image11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tiff"/><Relationship Id="rId3" Type="http://schemas.openxmlformats.org/officeDocument/2006/relationships/image" Target="../media/image119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tiff"/><Relationship Id="rId3" Type="http://schemas.openxmlformats.org/officeDocument/2006/relationships/image" Target="../media/image121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tiff"/><Relationship Id="rId3" Type="http://schemas.openxmlformats.org/officeDocument/2006/relationships/image" Target="../media/image12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3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tiff"/><Relationship Id="rId3" Type="http://schemas.openxmlformats.org/officeDocument/2006/relationships/image" Target="../media/image135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4" Type="http://schemas.openxmlformats.org/officeDocument/2006/relationships/image" Target="../media/image139.tiff"/><Relationship Id="rId5" Type="http://schemas.openxmlformats.org/officeDocument/2006/relationships/image" Target="../media/image1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tiff"/><Relationship Id="rId3" Type="http://schemas.openxmlformats.org/officeDocument/2006/relationships/image" Target="../media/image142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9.tiff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9.png"/><Relationship Id="rId1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0" Type="http://schemas.openxmlformats.org/officeDocument/2006/relationships/image" Target="../media/image1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jpeg"/><Relationship Id="rId14" Type="http://schemas.openxmlformats.org/officeDocument/2006/relationships/image" Target="../media/image28.jpeg"/><Relationship Id="rId15" Type="http://schemas.openxmlformats.org/officeDocument/2006/relationships/image" Target="../media/image29.jpeg"/><Relationship Id="rId16" Type="http://schemas.openxmlformats.org/officeDocument/2006/relationships/image" Target="../media/image30.jpeg"/><Relationship Id="rId17" Type="http://schemas.openxmlformats.org/officeDocument/2006/relationships/image" Target="../media/image31.jpeg"/><Relationship Id="rId18" Type="http://schemas.openxmlformats.org/officeDocument/2006/relationships/image" Target="../media/image32.jpeg"/><Relationship Id="rId19" Type="http://schemas.openxmlformats.org/officeDocument/2006/relationships/image" Target="../media/image33.jpeg"/><Relationship Id="rId63" Type="http://schemas.openxmlformats.org/officeDocument/2006/relationships/image" Target="../media/image77.jpeg"/><Relationship Id="rId64" Type="http://schemas.openxmlformats.org/officeDocument/2006/relationships/image" Target="../media/image78.jpeg"/><Relationship Id="rId65" Type="http://schemas.openxmlformats.org/officeDocument/2006/relationships/image" Target="../media/image79.jpeg"/><Relationship Id="rId50" Type="http://schemas.openxmlformats.org/officeDocument/2006/relationships/image" Target="../media/image64.jpeg"/><Relationship Id="rId51" Type="http://schemas.openxmlformats.org/officeDocument/2006/relationships/image" Target="../media/image65.jpeg"/><Relationship Id="rId52" Type="http://schemas.openxmlformats.org/officeDocument/2006/relationships/image" Target="../media/image66.jpeg"/><Relationship Id="rId53" Type="http://schemas.openxmlformats.org/officeDocument/2006/relationships/image" Target="../media/image67.jpeg"/><Relationship Id="rId54" Type="http://schemas.openxmlformats.org/officeDocument/2006/relationships/image" Target="../media/image68.jpeg"/><Relationship Id="rId55" Type="http://schemas.openxmlformats.org/officeDocument/2006/relationships/image" Target="../media/image69.jpeg"/><Relationship Id="rId56" Type="http://schemas.openxmlformats.org/officeDocument/2006/relationships/image" Target="../media/image70.jpeg"/><Relationship Id="rId57" Type="http://schemas.openxmlformats.org/officeDocument/2006/relationships/image" Target="../media/image71.jpeg"/><Relationship Id="rId58" Type="http://schemas.openxmlformats.org/officeDocument/2006/relationships/image" Target="../media/image72.jpeg"/><Relationship Id="rId59" Type="http://schemas.openxmlformats.org/officeDocument/2006/relationships/image" Target="../media/image73.jpeg"/><Relationship Id="rId40" Type="http://schemas.openxmlformats.org/officeDocument/2006/relationships/image" Target="../media/image54.jpeg"/><Relationship Id="rId41" Type="http://schemas.openxmlformats.org/officeDocument/2006/relationships/image" Target="../media/image55.jpeg"/><Relationship Id="rId42" Type="http://schemas.openxmlformats.org/officeDocument/2006/relationships/image" Target="../media/image56.jpeg"/><Relationship Id="rId43" Type="http://schemas.openxmlformats.org/officeDocument/2006/relationships/image" Target="../media/image57.jpeg"/><Relationship Id="rId44" Type="http://schemas.openxmlformats.org/officeDocument/2006/relationships/image" Target="../media/image58.jpeg"/><Relationship Id="rId45" Type="http://schemas.openxmlformats.org/officeDocument/2006/relationships/image" Target="../media/image59.jpeg"/><Relationship Id="rId46" Type="http://schemas.openxmlformats.org/officeDocument/2006/relationships/image" Target="../media/image60.jpeg"/><Relationship Id="rId47" Type="http://schemas.openxmlformats.org/officeDocument/2006/relationships/image" Target="../media/image61.jpeg"/><Relationship Id="rId48" Type="http://schemas.openxmlformats.org/officeDocument/2006/relationships/image" Target="../media/image62.jpeg"/><Relationship Id="rId49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30" Type="http://schemas.openxmlformats.org/officeDocument/2006/relationships/image" Target="../media/image44.jpeg"/><Relationship Id="rId31" Type="http://schemas.openxmlformats.org/officeDocument/2006/relationships/image" Target="../media/image45.jpeg"/><Relationship Id="rId32" Type="http://schemas.openxmlformats.org/officeDocument/2006/relationships/image" Target="../media/image46.jpeg"/><Relationship Id="rId33" Type="http://schemas.openxmlformats.org/officeDocument/2006/relationships/image" Target="../media/image47.jpeg"/><Relationship Id="rId34" Type="http://schemas.openxmlformats.org/officeDocument/2006/relationships/image" Target="../media/image48.jpeg"/><Relationship Id="rId35" Type="http://schemas.openxmlformats.org/officeDocument/2006/relationships/image" Target="../media/image49.jpeg"/><Relationship Id="rId36" Type="http://schemas.openxmlformats.org/officeDocument/2006/relationships/image" Target="../media/image50.jpeg"/><Relationship Id="rId37" Type="http://schemas.openxmlformats.org/officeDocument/2006/relationships/image" Target="../media/image51.jpeg"/><Relationship Id="rId38" Type="http://schemas.openxmlformats.org/officeDocument/2006/relationships/image" Target="../media/image52.jpeg"/><Relationship Id="rId39" Type="http://schemas.openxmlformats.org/officeDocument/2006/relationships/image" Target="../media/image53.jpeg"/><Relationship Id="rId20" Type="http://schemas.openxmlformats.org/officeDocument/2006/relationships/image" Target="../media/image34.jpeg"/><Relationship Id="rId21" Type="http://schemas.openxmlformats.org/officeDocument/2006/relationships/image" Target="../media/image35.jpeg"/><Relationship Id="rId22" Type="http://schemas.openxmlformats.org/officeDocument/2006/relationships/image" Target="../media/image36.jpeg"/><Relationship Id="rId23" Type="http://schemas.openxmlformats.org/officeDocument/2006/relationships/image" Target="../media/image37.jpeg"/><Relationship Id="rId24" Type="http://schemas.openxmlformats.org/officeDocument/2006/relationships/image" Target="../media/image38.jpeg"/><Relationship Id="rId25" Type="http://schemas.openxmlformats.org/officeDocument/2006/relationships/image" Target="../media/image39.jpeg"/><Relationship Id="rId26" Type="http://schemas.openxmlformats.org/officeDocument/2006/relationships/image" Target="../media/image40.jpeg"/><Relationship Id="rId27" Type="http://schemas.openxmlformats.org/officeDocument/2006/relationships/image" Target="../media/image41.jpeg"/><Relationship Id="rId28" Type="http://schemas.openxmlformats.org/officeDocument/2006/relationships/image" Target="../media/image42.jpeg"/><Relationship Id="rId29" Type="http://schemas.openxmlformats.org/officeDocument/2006/relationships/image" Target="../media/image43.jpeg"/><Relationship Id="rId60" Type="http://schemas.openxmlformats.org/officeDocument/2006/relationships/image" Target="../media/image74.jpeg"/><Relationship Id="rId61" Type="http://schemas.openxmlformats.org/officeDocument/2006/relationships/image" Target="../media/image75.jpeg"/><Relationship Id="rId62" Type="http://schemas.openxmlformats.org/officeDocument/2006/relationships/image" Target="../media/image76.jpeg"/><Relationship Id="rId10" Type="http://schemas.openxmlformats.org/officeDocument/2006/relationships/image" Target="../media/image24.jpeg"/><Relationship Id="rId11" Type="http://schemas.openxmlformats.org/officeDocument/2006/relationships/image" Target="../media/image25.jpeg"/><Relationship Id="rId1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xfrm>
            <a:off x="255588" y="1619250"/>
            <a:ext cx="8745537" cy="1527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The new </a:t>
            </a:r>
            <a:r>
              <a:rPr lang="en-US" dirty="0" smtClean="0">
                <a:solidFill>
                  <a:srgbClr val="FFFF00"/>
                </a:solidFill>
              </a:rPr>
              <a:t>H</a:t>
            </a:r>
            <a:r>
              <a:rPr lang="en-US" dirty="0" smtClean="0"/>
              <a:t>ong-Kong/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AO/</a:t>
            </a:r>
            <a:r>
              <a:rPr lang="en-US" dirty="0" smtClean="0">
                <a:solidFill>
                  <a:srgbClr val="FFFF00"/>
                </a:solidFill>
              </a:rPr>
              <a:t>S</a:t>
            </a:r>
            <a:r>
              <a:rPr lang="en-US" dirty="0" smtClean="0"/>
              <a:t>trasbourg </a:t>
            </a:r>
            <a:r>
              <a:rPr lang="en-US" dirty="0" smtClean="0">
                <a:solidFill>
                  <a:srgbClr val="FFFF00"/>
                </a:solidFill>
              </a:rPr>
              <a:t>H</a:t>
            </a:r>
            <a:r>
              <a:rPr lang="en-US" dirty="0" smtClean="0"/>
              <a:t>α PN database: </a:t>
            </a:r>
            <a:r>
              <a:rPr lang="en-US" dirty="0" smtClean="0">
                <a:solidFill>
                  <a:srgbClr val="FFFF00"/>
                </a:solidFill>
              </a:rPr>
              <a:t>HASH</a:t>
            </a:r>
          </a:p>
        </p:txBody>
      </p:sp>
      <p:sp>
        <p:nvSpPr>
          <p:cNvPr id="21509" name="Footer Placeholder 7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ea typeface="ＭＳ Ｐゴシック" charset="-128"/>
                <a:cs typeface="ＭＳ Ｐゴシック" charset="-128"/>
              </a:rPr>
              <a:t>11th Pacific Rim Conf. HKU Dec 2015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301625" y="3541713"/>
            <a:ext cx="87471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entury Gothic" charset="0"/>
              </a:rPr>
              <a:t>Quentin A </a:t>
            </a:r>
            <a:r>
              <a:rPr lang="en-US" sz="2800" dirty="0" smtClean="0">
                <a:solidFill>
                  <a:srgbClr val="FFFF00"/>
                </a:solidFill>
                <a:latin typeface="Century Gothic" charset="0"/>
              </a:rPr>
              <a:t>Parker</a:t>
            </a:r>
          </a:p>
          <a:p>
            <a:pPr algn="ctr"/>
            <a:r>
              <a:rPr lang="en-US" sz="2800" dirty="0" smtClean="0">
                <a:latin typeface="Century Gothic" charset="0"/>
              </a:rPr>
              <a:t>Ivan </a:t>
            </a:r>
            <a:r>
              <a:rPr lang="en-US" sz="2800" dirty="0" err="1" smtClean="0">
                <a:latin typeface="Century Gothic" charset="0"/>
              </a:rPr>
              <a:t>Bojicic</a:t>
            </a:r>
            <a:r>
              <a:rPr lang="en-US" sz="2800" dirty="0" smtClean="0">
                <a:latin typeface="Century Gothic" charset="0"/>
              </a:rPr>
              <a:t>, David </a:t>
            </a:r>
            <a:r>
              <a:rPr lang="en-US" sz="2800" dirty="0" err="1" smtClean="0">
                <a:latin typeface="Century Gothic" charset="0"/>
              </a:rPr>
              <a:t>Frew</a:t>
            </a:r>
            <a:r>
              <a:rPr lang="en-US" sz="2800" dirty="0" smtClean="0">
                <a:latin typeface="Century Gothic" charset="0"/>
              </a:rPr>
              <a:t> (HKU) </a:t>
            </a:r>
          </a:p>
        </p:txBody>
      </p:sp>
      <p:pic>
        <p:nvPicPr>
          <p:cNvPr id="19467" name="Picture 11" descr="DIISR-AAO_logo_invers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69" y="363537"/>
            <a:ext cx="3903662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PN-compact.tiff"/>
          <p:cNvPicPr>
            <a:picLocks noChangeAspect="1"/>
          </p:cNvPicPr>
          <p:nvPr/>
        </p:nvPicPr>
        <p:blipFill>
          <a:blip r:embed="rId3"/>
          <a:srcRect r="8542"/>
          <a:stretch>
            <a:fillRect/>
          </a:stretch>
        </p:blipFill>
        <p:spPr bwMode="auto">
          <a:xfrm>
            <a:off x="17463" y="5119470"/>
            <a:ext cx="91440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ku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55" y="269875"/>
            <a:ext cx="1038225" cy="117200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255989"/>
              </p:ext>
            </p:extLst>
          </p:nvPr>
        </p:nvGraphicFramePr>
        <p:xfrm>
          <a:off x="1793875" y="954133"/>
          <a:ext cx="5794375" cy="5450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6250" y="208000"/>
            <a:ext cx="8223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Breakdown of  current numbers 9157 total entries in database</a:t>
            </a:r>
          </a:p>
          <a:p>
            <a:r>
              <a:rPr lang="en-US" sz="2000" dirty="0" smtClean="0"/>
              <a:t>Now 3288 T,L,P </a:t>
            </a:r>
            <a:r>
              <a:rPr lang="en-US" sz="2000" dirty="0" err="1" smtClean="0"/>
              <a:t>PNe</a:t>
            </a:r>
            <a:r>
              <a:rPr lang="en-US" sz="2000" dirty="0" smtClean="0"/>
              <a:t> included </a:t>
            </a:r>
            <a:r>
              <a:rPr lang="en-US" sz="2000" dirty="0" smtClean="0"/>
              <a:t>(down </a:t>
            </a:r>
            <a:r>
              <a:rPr lang="en-US" sz="2000" dirty="0" smtClean="0"/>
              <a:t>from 3420 in </a:t>
            </a:r>
            <a:r>
              <a:rPr lang="en-US" sz="2000" dirty="0" smtClean="0"/>
              <a:t>2013)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6596063" y="2405062"/>
            <a:ext cx="1317625" cy="666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88250" y="1184959"/>
            <a:ext cx="1475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Includes ~300</a:t>
            </a:r>
          </a:p>
          <a:p>
            <a:r>
              <a:rPr lang="en-US" dirty="0" smtClean="0"/>
              <a:t>New IPHAS</a:t>
            </a:r>
          </a:p>
          <a:p>
            <a:r>
              <a:rPr lang="en-US" dirty="0"/>
              <a:t>a</a:t>
            </a:r>
            <a:r>
              <a:rPr lang="en-US" dirty="0" smtClean="0"/>
              <a:t>nd  DSH</a:t>
            </a:r>
          </a:p>
          <a:p>
            <a:r>
              <a:rPr lang="en-US" dirty="0" smtClean="0"/>
              <a:t>discoveries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7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MAIN database: Basic content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333375"/>
            <a:ext cx="8702675" cy="68008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Consolidated and federated  Galactic PN database of ~3300  True, Likely and  Possible (T,L,P) </a:t>
            </a:r>
            <a:r>
              <a:rPr lang="en-US" dirty="0" err="1" smtClean="0"/>
              <a:t>PNe</a:t>
            </a:r>
            <a:r>
              <a:rPr lang="en-US" dirty="0" smtClean="0"/>
              <a:t> </a:t>
            </a:r>
            <a:r>
              <a:rPr lang="en-US" i="1" dirty="0" smtClean="0"/>
              <a:t>– neglected lists checked and ingested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Corrected/updated co-ordinates (and hence PN G </a:t>
            </a:r>
            <a:r>
              <a:rPr lang="en-US" dirty="0" err="1" smtClean="0">
                <a:solidFill>
                  <a:srgbClr val="FFFF00"/>
                </a:solidFill>
              </a:rPr>
              <a:t>ll.l,bb.b</a:t>
            </a:r>
            <a:r>
              <a:rPr lang="en-US" dirty="0" smtClean="0">
                <a:solidFill>
                  <a:srgbClr val="FFFF00"/>
                </a:solidFill>
              </a:rPr>
              <a:t>) for all T,L,P Galactic </a:t>
            </a:r>
            <a:r>
              <a:rPr lang="en-US" dirty="0" err="1" smtClean="0">
                <a:solidFill>
                  <a:srgbClr val="FFFF00"/>
                </a:solidFill>
              </a:rPr>
              <a:t>PNe</a:t>
            </a:r>
            <a:r>
              <a:rPr lang="en-US" dirty="0" smtClean="0">
                <a:solidFill>
                  <a:srgbClr val="FFFF00"/>
                </a:solidFill>
              </a:rPr>
              <a:t>  provided</a:t>
            </a:r>
          </a:p>
          <a:p>
            <a:r>
              <a:rPr lang="en-US" dirty="0" smtClean="0"/>
              <a:t>Improved PN  T,L,P identifications  given 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  <a:sym typeface="Wingdings"/>
              </a:rPr>
              <a:t>R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emoval of contaminants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Improved angular size estimates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Assigned morphologies according to consistent MASH ERBIAS scheme</a:t>
            </a:r>
          </a:p>
          <a:p>
            <a:r>
              <a:rPr lang="en-US" dirty="0" smtClean="0"/>
              <a:t>WCS matched multi-wavelength images in more than 20 bands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Significantly increased spectroscopic coverage for catalogue entries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E.g. ~1050  spectra from Acker (1985-1998) available on-line for 1</a:t>
            </a:r>
            <a:r>
              <a:rPr lang="en-US" baseline="30000" dirty="0" smtClean="0">
                <a:solidFill>
                  <a:srgbClr val="FF6600"/>
                </a:solidFill>
              </a:rPr>
              <a:t>st</a:t>
            </a:r>
            <a:r>
              <a:rPr lang="en-US" dirty="0" smtClean="0">
                <a:solidFill>
                  <a:srgbClr val="FF6600"/>
                </a:solidFill>
              </a:rPr>
              <a:t>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612775" y="92075"/>
            <a:ext cx="7918450" cy="788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The problem of contaminants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09638"/>
            <a:ext cx="7550150" cy="5567362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dirty="0"/>
              <a:t>A</a:t>
            </a:r>
            <a:r>
              <a:rPr lang="en-US" dirty="0" smtClean="0">
                <a:ea typeface="+mn-ea"/>
                <a:cs typeface="+mn-cs"/>
              </a:rPr>
              <a:t> major problem undermining the value of previous PN surveys (e.g. in GLIPMSE zone shown 45% of previously known pre MASH PN are contaminants – Cohen et al 2010). 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dirty="0" smtClean="0">
                <a:solidFill>
                  <a:srgbClr val="FFFF00"/>
                </a:solidFill>
                <a:ea typeface="+mn-ea"/>
                <a:cs typeface="+mn-cs"/>
              </a:rPr>
              <a:t>PN identification  complicated by wide variety of morphologies, ionization characteristics and brightness distribution of the PN family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dirty="0" smtClean="0">
                <a:ea typeface="+mn-ea"/>
                <a:cs typeface="+mn-cs"/>
              </a:rPr>
              <a:t>Characteristics reflect stages of nebular evolution, progenitor mass and chemistry and the possible influence of common envelope binaries, magnetic fields or even sub-solar planets.</a:t>
            </a:r>
          </a:p>
          <a:p>
            <a:pPr>
              <a:defRPr/>
            </a:pPr>
            <a:r>
              <a:rPr lang="en-US" sz="2900" dirty="0" smtClean="0">
                <a:solidFill>
                  <a:srgbClr val="FFFF00"/>
                </a:solidFill>
              </a:rPr>
              <a:t>Have tested a range of criteria to eliminate contaminants </a:t>
            </a:r>
            <a:r>
              <a:rPr lang="en-US" sz="29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9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GB" sz="2900" dirty="0" smtClean="0">
                <a:sym typeface="Wingdings"/>
              </a:rPr>
              <a:t>done</a:t>
            </a:r>
            <a:r>
              <a:rPr lang="en-GB" sz="2900" dirty="0" smtClean="0"/>
              <a:t> by assessing morphology, emission-line intensities and widths, ionization structure, systemic velocity, ionized mass and the properties of the central star (if possible)</a:t>
            </a:r>
            <a:r>
              <a:rPr lang="en-AU" sz="2900" dirty="0" smtClean="0"/>
              <a:t> </a:t>
            </a:r>
            <a:endParaRPr lang="en-US" sz="29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900" dirty="0" smtClean="0">
                <a:solidFill>
                  <a:srgbClr val="FFFF00"/>
                </a:solidFill>
              </a:rPr>
              <a:t>Only recent online availability of multi-wavelength imaging surveys and other data has enabled our new discrimination tools to be developed (</a:t>
            </a:r>
            <a:r>
              <a:rPr lang="en-US" sz="2900" dirty="0" err="1" smtClean="0">
                <a:solidFill>
                  <a:srgbClr val="FFFF00"/>
                </a:solidFill>
              </a:rPr>
              <a:t>Frew</a:t>
            </a:r>
            <a:r>
              <a:rPr lang="en-US" sz="2900" dirty="0" smtClean="0">
                <a:solidFill>
                  <a:srgbClr val="FFFF00"/>
                </a:solidFill>
              </a:rPr>
              <a:t> &amp; Parker, 2010, Parker et al. 2013, </a:t>
            </a:r>
            <a:r>
              <a:rPr lang="en-US" sz="2900" dirty="0" err="1" smtClean="0">
                <a:solidFill>
                  <a:srgbClr val="FFFF00"/>
                </a:solidFill>
              </a:rPr>
              <a:t>Frew</a:t>
            </a:r>
            <a:r>
              <a:rPr lang="en-US" sz="2900" dirty="0" smtClean="0">
                <a:solidFill>
                  <a:srgbClr val="FFFF00"/>
                </a:solidFill>
              </a:rPr>
              <a:t> et al, in prep.)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endParaRPr lang="en-US" sz="2900" dirty="0" smtClean="0"/>
          </a:p>
        </p:txBody>
      </p:sp>
      <p:sp>
        <p:nvSpPr>
          <p:cNvPr id="63492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ea typeface="ＭＳ Ｐゴシック" charset="-128"/>
                <a:cs typeface="ＭＳ Ｐゴシック" charset="-128"/>
              </a:rPr>
              <a:t>11th Pacific Rim Conf. HKU Dec 2015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3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75714F-80F6-6241-9ADC-4AA59A5C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570788" y="3492500"/>
            <a:ext cx="1497012" cy="2687638"/>
            <a:chOff x="4769" y="2152"/>
            <a:chExt cx="943" cy="1693"/>
          </a:xfrm>
        </p:grpSpPr>
        <p:pic>
          <p:nvPicPr>
            <p:cNvPr id="73738" name="Picture 4" descr="M2-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69" y="2152"/>
              <a:ext cx="943" cy="1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9" name="Text Box 5"/>
            <p:cNvSpPr txBox="1">
              <a:spLocks noChangeArrowheads="1"/>
            </p:cNvSpPr>
            <p:nvPr/>
          </p:nvSpPr>
          <p:spPr bwMode="auto">
            <a:xfrm>
              <a:off x="4769" y="3653"/>
              <a:ext cx="4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/>
                <a:t>M 2-9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7632700" y="1336675"/>
            <a:ext cx="1408113" cy="2155825"/>
            <a:chOff x="4808" y="842"/>
            <a:chExt cx="887" cy="1358"/>
          </a:xfrm>
        </p:grpSpPr>
        <p:pic>
          <p:nvPicPr>
            <p:cNvPr id="73736" name="Picture 14" descr="He2-104"/>
            <p:cNvPicPr>
              <a:picLocks noChangeAspect="1" noChangeArrowheads="1"/>
            </p:cNvPicPr>
            <p:nvPr/>
          </p:nvPicPr>
          <p:blipFill>
            <a:blip r:embed="rId3">
              <a:lum bright="4000"/>
            </a:blip>
            <a:srcRect/>
            <a:stretch>
              <a:fillRect/>
            </a:stretch>
          </p:blipFill>
          <p:spPr bwMode="auto">
            <a:xfrm>
              <a:off x="4826" y="842"/>
              <a:ext cx="869" cy="1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7" name="Text Box 19"/>
            <p:cNvSpPr txBox="1">
              <a:spLocks noChangeArrowheads="1"/>
            </p:cNvSpPr>
            <p:nvPr/>
          </p:nvSpPr>
          <p:spPr bwMode="auto">
            <a:xfrm>
              <a:off x="4808" y="1979"/>
              <a:ext cx="81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700" b="1"/>
                <a:t>Hen 2-104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30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3" name="Picture 2" descr="PC-mimics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7" y="575364"/>
            <a:ext cx="8223491" cy="63327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1517" y="0"/>
            <a:ext cx="8352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current PN catalogue entries are obvious interlopers once you look at them with </a:t>
            </a:r>
          </a:p>
          <a:p>
            <a:r>
              <a:rPr lang="en-US" dirty="0"/>
              <a:t>m</a:t>
            </a:r>
            <a:r>
              <a:rPr lang="en-US" dirty="0" smtClean="0"/>
              <a:t>odern imaging…..</a:t>
            </a:r>
            <a:r>
              <a:rPr lang="en-US" dirty="0" err="1" smtClean="0"/>
              <a:t>ermm</a:t>
            </a:r>
            <a:r>
              <a:rPr lang="en-US" dirty="0" smtClean="0"/>
              <a:t>……. Galaxies anyone?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4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3" name="Picture 2" descr="PC-Morph-Dia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864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0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3" name="Picture 2" descr="PR-error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270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98132" y="203202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Assigning the correct photometry is important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85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3" name="Picture 2" descr="vphas_comparis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0"/>
          <a:stretch/>
        </p:blipFill>
        <p:spPr>
          <a:xfrm>
            <a:off x="84495" y="724560"/>
            <a:ext cx="6079409" cy="56317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46884" y="1487326"/>
            <a:ext cx="237118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Making use</a:t>
            </a:r>
          </a:p>
          <a:p>
            <a:r>
              <a:rPr lang="en-US" sz="2800" dirty="0"/>
              <a:t>o</a:t>
            </a:r>
            <a:r>
              <a:rPr lang="en-US" sz="2800" dirty="0" smtClean="0"/>
              <a:t>f new surveys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nd data.</a:t>
            </a:r>
          </a:p>
          <a:p>
            <a:endParaRPr lang="en-US" sz="2800" dirty="0"/>
          </a:p>
          <a:p>
            <a:r>
              <a:rPr lang="en-US" sz="2800" dirty="0" smtClean="0"/>
              <a:t>SHS on left </a:t>
            </a:r>
          </a:p>
          <a:p>
            <a:r>
              <a:rPr lang="en-US" sz="2800" dirty="0" smtClean="0"/>
              <a:t>VPHAS+ right </a:t>
            </a:r>
          </a:p>
          <a:p>
            <a:r>
              <a:rPr lang="en-US" sz="2800" dirty="0" smtClean="0"/>
              <a:t>Which has a ‘u’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and for CSPN</a:t>
            </a:r>
          </a:p>
          <a:p>
            <a:r>
              <a:rPr lang="en-US" sz="2800" dirty="0" smtClean="0"/>
              <a:t>ID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769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Updated </a:t>
            </a:r>
            <a:r>
              <a:rPr lang="en-US" dirty="0">
                <a:solidFill>
                  <a:srgbClr val="FFFF00"/>
                </a:solidFill>
              </a:rPr>
              <a:t>&amp;</a:t>
            </a:r>
            <a:r>
              <a:rPr lang="en-US" dirty="0" smtClean="0">
                <a:solidFill>
                  <a:srgbClr val="FFFF00"/>
                </a:solidFill>
              </a:rPr>
              <a:t> improved PN co-ordinates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89" y="768732"/>
            <a:ext cx="8766175" cy="560600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Despite recent papers on the provision of accurate PN co-ordinates (e.g. </a:t>
            </a:r>
            <a:r>
              <a:rPr lang="en-US" dirty="0" err="1" smtClean="0"/>
              <a:t>Kerber</a:t>
            </a:r>
            <a:r>
              <a:rPr lang="en-US" dirty="0" smtClean="0"/>
              <a:t> et al. 2003, </a:t>
            </a:r>
            <a:r>
              <a:rPr lang="en-US" dirty="0" err="1" smtClean="0"/>
              <a:t>Kimeswenger</a:t>
            </a:r>
            <a:r>
              <a:rPr lang="en-US" dirty="0" smtClean="0"/>
              <a:t> et al. 2001 and even MASH: Parker et al 2006 – </a:t>
            </a:r>
            <a:r>
              <a:rPr lang="en-US" dirty="0" smtClean="0">
                <a:solidFill>
                  <a:srgbClr val="FFFF00"/>
                </a:solidFill>
              </a:rPr>
              <a:t>mea culpa</a:t>
            </a:r>
            <a:r>
              <a:rPr lang="en-US" dirty="0" smtClean="0"/>
              <a:t>) it is surprising how poor some PN positions remain!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Sometimes this is because only part of the </a:t>
            </a:r>
            <a:r>
              <a:rPr lang="en-US" dirty="0" err="1" smtClean="0">
                <a:solidFill>
                  <a:srgbClr val="FFFF00"/>
                </a:solidFill>
              </a:rPr>
              <a:t>PNe’s</a:t>
            </a:r>
            <a:r>
              <a:rPr lang="en-US" dirty="0" smtClean="0">
                <a:solidFill>
                  <a:srgbClr val="FFFF00"/>
                </a:solidFill>
              </a:rPr>
              <a:t> extent is used to provide the position from broad band data whereas Hα images give  a truer picture</a:t>
            </a:r>
          </a:p>
          <a:p>
            <a:r>
              <a:rPr lang="en-US" dirty="0" smtClean="0"/>
              <a:t>On-line surveys in various narrow and broad-bands with accurate astrometry now enables a more robust mechanism to check </a:t>
            </a:r>
            <a:r>
              <a:rPr lang="en-US" dirty="0" err="1" smtClean="0"/>
              <a:t>PNe</a:t>
            </a:r>
            <a:r>
              <a:rPr lang="en-US" dirty="0" smtClean="0"/>
              <a:t> positions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All  Galactic T,L,P </a:t>
            </a:r>
            <a:r>
              <a:rPr lang="en-US" dirty="0" err="1" smtClean="0">
                <a:solidFill>
                  <a:srgbClr val="FFFF00"/>
                </a:solidFill>
              </a:rPr>
              <a:t>PNe</a:t>
            </a:r>
            <a:r>
              <a:rPr lang="en-US" dirty="0" smtClean="0">
                <a:solidFill>
                  <a:srgbClr val="FFFF00"/>
                </a:solidFill>
              </a:rPr>
              <a:t> checked &amp; positional offsets corrected where necessary.</a:t>
            </a:r>
          </a:p>
          <a:p>
            <a:r>
              <a:rPr lang="en-US" dirty="0" smtClean="0"/>
              <a:t>Accurate,  homogeneously derived </a:t>
            </a:r>
            <a:r>
              <a:rPr lang="en-US" dirty="0" err="1" smtClean="0"/>
              <a:t>PNe</a:t>
            </a:r>
            <a:r>
              <a:rPr lang="en-US" dirty="0" smtClean="0"/>
              <a:t> positions part of the new database.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Obtained by aperture and </a:t>
            </a:r>
            <a:r>
              <a:rPr lang="en-US" dirty="0" err="1" smtClean="0">
                <a:solidFill>
                  <a:srgbClr val="FFFF00"/>
                </a:solidFill>
              </a:rPr>
              <a:t>centroid</a:t>
            </a:r>
            <a:r>
              <a:rPr lang="en-US" dirty="0" smtClean="0">
                <a:solidFill>
                  <a:srgbClr val="FFFF00"/>
                </a:solidFill>
              </a:rPr>
              <a:t> fitting to Hα images at 80% contour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60836" y="2493672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Before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6120171" y="267833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After</a:t>
            </a:r>
            <a:endParaRPr lang="en-AU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956780" y="2678338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473789" y="3047670"/>
            <a:ext cx="3211" cy="5667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79512" y="188640"/>
          <a:ext cx="6096000" cy="391278"/>
        </p:xfrm>
        <a:graphic>
          <a:graphicData uri="http://schemas.openxmlformats.org/drawingml/2006/table">
            <a:tbl>
              <a:tblPr/>
              <a:tblGrid>
                <a:gridCol w="453129"/>
                <a:gridCol w="453129"/>
                <a:gridCol w="556971"/>
                <a:gridCol w="566411"/>
                <a:gridCol w="736334"/>
                <a:gridCol w="842537"/>
                <a:gridCol w="1069101"/>
                <a:gridCol w="927498"/>
                <a:gridCol w="490890"/>
              </a:tblGrid>
              <a:tr h="24951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idPNMain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idtiff1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PNG_Tiff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NEW PNG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Offset (arcsecs)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offset /</a:t>
                      </a:r>
                      <a:b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diameter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COORD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PN 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6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119.4+06.5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084.0+09.5B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101.5923193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210.11%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KOHOUTEK 2001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ACKER_1992_main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5297" name="Picture 1" descr="C:\Users\AldiUser\Dropbox\Documents\AAAstro Scholarship\JPGs &amp; PNGs\PNG 119.4+06.5.PNG"/>
          <p:cNvPicPr>
            <a:picLocks noChangeAspect="1" noChangeArrowheads="1"/>
          </p:cNvPicPr>
          <p:nvPr/>
        </p:nvPicPr>
        <p:blipFill>
          <a:blip r:embed="rId2" cstate="print"/>
          <a:srcRect l="24446" r="18131"/>
          <a:stretch>
            <a:fillRect/>
          </a:stretch>
        </p:blipFill>
        <p:spPr bwMode="auto">
          <a:xfrm>
            <a:off x="3893280" y="3614442"/>
            <a:ext cx="5250720" cy="3243558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516" y="1098808"/>
            <a:ext cx="3965796" cy="3528392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 descr="ID4123.tiff"/>
          <p:cNvPicPr>
            <a:picLocks noChangeAspect="1"/>
          </p:cNvPicPr>
          <p:nvPr/>
        </p:nvPicPr>
        <p:blipFill>
          <a:blip r:embed="rId4">
            <a:lum bright="3000" contrast="-2000"/>
          </a:blip>
          <a:stretch>
            <a:fillRect/>
          </a:stretch>
        </p:blipFill>
        <p:spPr>
          <a:xfrm>
            <a:off x="742950" y="111125"/>
            <a:ext cx="7658100" cy="723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80000" y="1571625"/>
            <a:ext cx="355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Serious offsets found and corrected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708083905"/>
              </p:ext>
            </p:extLst>
          </p:nvPr>
        </p:nvGraphicFramePr>
        <p:xfrm>
          <a:off x="0" y="304228"/>
          <a:ext cx="8921750" cy="615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3906" y="-10044"/>
            <a:ext cx="553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Histogram of CDS/published  versus new position offsets 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309563" y="14288"/>
            <a:ext cx="7767637" cy="788987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Century Gothic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3800" dirty="0" smtClean="0">
                <a:latin typeface="Century Gothic" charset="0"/>
                <a:ea typeface="ＭＳ Ｐゴシック" charset="0"/>
                <a:cs typeface="ＭＳ Ｐゴシック" charset="0"/>
              </a:rPr>
              <a:t>New</a:t>
            </a:r>
            <a:r>
              <a:rPr lang="en-US" sz="3800" dirty="0" smtClean="0"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>
                <a:latin typeface="Century Gothic" charset="0"/>
                <a:ea typeface="ＭＳ Ｐゴシック" charset="0"/>
                <a:cs typeface="ＭＳ Ｐゴシック" charset="0"/>
              </a:rPr>
              <a:t>HKU Late Stage Stellar evolution research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2727325"/>
            <a:ext cx="7918450" cy="33988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latin typeface="Century Gothic" charset="0"/>
                <a:ea typeface="ＭＳ Ｐゴシック" charset="0"/>
                <a:cs typeface="ＭＳ Ｐゴシック" charset="0"/>
              </a:rPr>
              <a:t>Over the last 10 </a:t>
            </a:r>
            <a:r>
              <a:rPr lang="en-US" dirty="0" smtClean="0">
                <a:latin typeface="Century Gothic" charset="0"/>
                <a:ea typeface="ＭＳ Ｐゴシック" charset="0"/>
                <a:cs typeface="ＭＳ Ｐゴシック" charset="0"/>
              </a:rPr>
              <a:t>years </a:t>
            </a:r>
            <a:r>
              <a:rPr lang="en-US" dirty="0">
                <a:latin typeface="Century Gothic" charset="0"/>
                <a:ea typeface="ＭＳ Ｐゴシック" charset="0"/>
                <a:cs typeface="ＭＳ Ｐゴシック" charset="0"/>
              </a:rPr>
              <a:t>established arguably </a:t>
            </a:r>
            <a:r>
              <a:rPr lang="en-US" dirty="0" smtClean="0">
                <a:latin typeface="Century Gothic" charset="0"/>
                <a:ea typeface="ＭＳ Ｐゴシック" charset="0"/>
                <a:cs typeface="ＭＳ Ｐゴシック" charset="0"/>
              </a:rPr>
              <a:t>one of the strongest groups in PN research at Macquarie University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latin typeface="Century Gothic" charset="0"/>
                <a:ea typeface="ＭＳ Ｐゴシック" charset="0"/>
                <a:cs typeface="ＭＳ Ｐゴシック" charset="0"/>
              </a:rPr>
              <a:t>we have now moved to HKU where an existing strong team was already present under Prof. Sun Kwok 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FFFF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PhD  students currently recruited (offers made &amp; accepted)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One PhD scholarship still available….</a:t>
            </a:r>
            <a:endParaRPr lang="en-US" dirty="0">
              <a:solidFill>
                <a:srgbClr val="FFFF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B95165-B173-4D42-A3BA-4B4716F703BE}" type="slidenum">
              <a:rPr lang="en-US" sz="1400">
                <a:solidFill>
                  <a:schemeClr val="tx2"/>
                </a:solidFill>
                <a:latin typeface="Century Gothic" charset="0"/>
              </a:rPr>
              <a:pPr eaLnBrk="1" hangingPunct="1"/>
              <a:t>2</a:t>
            </a:fld>
            <a:endParaRPr lang="en-US" sz="1400">
              <a:solidFill>
                <a:schemeClr val="tx2"/>
              </a:solidFill>
              <a:latin typeface="Century Gothic" charset="0"/>
            </a:endParaRPr>
          </a:p>
        </p:txBody>
      </p:sp>
      <p:pic>
        <p:nvPicPr>
          <p:cNvPr id="22532" name="Picture 5" descr="ibojic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400175"/>
            <a:ext cx="635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qpark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403350"/>
            <a:ext cx="6619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svick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1379538"/>
            <a:ext cx="6381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3" descr="dfr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1400175"/>
            <a:ext cx="62071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4" descr="ddraskovi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1400175"/>
            <a:ext cx="6429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ame 20"/>
          <p:cNvSpPr/>
          <p:nvPr/>
        </p:nvSpPr>
        <p:spPr>
          <a:xfrm>
            <a:off x="1021292" y="1360488"/>
            <a:ext cx="3504175" cy="959956"/>
          </a:xfrm>
          <a:prstGeom prst="frame">
            <a:avLst/>
          </a:prstGeom>
          <a:ln w="63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540" name="Footer Placeholder 2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chemeClr val="tx2"/>
                </a:solidFill>
                <a:latin typeface="Century Gothic" charset="0"/>
              </a:rPr>
              <a:t>11th Pacific Rim Conf. HKU Dec 2015</a:t>
            </a:r>
            <a:endParaRPr lang="en-US" sz="1100">
              <a:solidFill>
                <a:schemeClr val="tx2"/>
              </a:solidFill>
              <a:latin typeface="Century Gothic" charset="0"/>
            </a:endParaRPr>
          </a:p>
        </p:txBody>
      </p:sp>
      <p:pic>
        <p:nvPicPr>
          <p:cNvPr id="22541" name="Picture 3" descr="sun_kwo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1416050"/>
            <a:ext cx="7985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" descr="Yong-Zhang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2"/>
          <a:stretch>
            <a:fillRect/>
          </a:stretch>
        </p:blipFill>
        <p:spPr bwMode="auto">
          <a:xfrm>
            <a:off x="5902325" y="1449388"/>
            <a:ext cx="83026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3" descr="hsi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4"/>
          <a:stretch>
            <a:fillRect/>
          </a:stretch>
        </p:blipFill>
        <p:spPr bwMode="auto">
          <a:xfrm>
            <a:off x="6711950" y="1404938"/>
            <a:ext cx="8143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4" descr="sadjadi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1406525"/>
            <a:ext cx="96202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ame 16"/>
          <p:cNvSpPr/>
          <p:nvPr/>
        </p:nvSpPr>
        <p:spPr>
          <a:xfrm>
            <a:off x="5090763" y="1401651"/>
            <a:ext cx="3328457" cy="959956"/>
          </a:xfrm>
          <a:prstGeom prst="frame">
            <a:avLst/>
          </a:prstGeom>
          <a:solidFill>
            <a:srgbClr val="CCFFCC"/>
          </a:solidFill>
          <a:ln w="635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Left-Right Arrow 5"/>
          <p:cNvSpPr/>
          <p:nvPr/>
        </p:nvSpPr>
        <p:spPr>
          <a:xfrm flipV="1">
            <a:off x="4525467" y="1730830"/>
            <a:ext cx="598530" cy="304952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" name="Picture 17" descr="HKU-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40" y="84870"/>
            <a:ext cx="923288" cy="10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3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"/>
            <a:ext cx="8229600" cy="7810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MAIN database: CDS Structure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1250"/>
            <a:ext cx="8229600" cy="401637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CDS/Vizier front end has been built for the new MASPN database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Consolidated Galactic PN database of ~3300 T,L,P </a:t>
            </a:r>
            <a:r>
              <a:rPr lang="en-US" dirty="0" err="1" smtClean="0">
                <a:solidFill>
                  <a:srgbClr val="FFFF00"/>
                </a:solidFill>
              </a:rPr>
              <a:t>PNe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~9200 objects in total including LMC/SMC </a:t>
            </a:r>
            <a:r>
              <a:rPr lang="en-US" dirty="0" err="1" smtClean="0"/>
              <a:t>PNe</a:t>
            </a:r>
            <a:r>
              <a:rPr lang="en-US" dirty="0" smtClean="0"/>
              <a:t>, rejected </a:t>
            </a:r>
            <a:r>
              <a:rPr lang="en-US" dirty="0" err="1" smtClean="0"/>
              <a:t>PNe</a:t>
            </a:r>
            <a:r>
              <a:rPr lang="en-US" dirty="0" smtClean="0"/>
              <a:t> (objects identified at least once before in the literature as a PN/PN candidate), pre-</a:t>
            </a:r>
            <a:r>
              <a:rPr lang="en-US" dirty="0" err="1" smtClean="0"/>
              <a:t>PNe</a:t>
            </a:r>
            <a:r>
              <a:rPr lang="en-US" dirty="0" smtClean="0"/>
              <a:t>, Symbiotic stars, emission line stars of various kinds etc.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66675"/>
            <a:ext cx="8229600" cy="7810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>
                <a:solidFill>
                  <a:srgbClr val="FFFF00"/>
                </a:solidFill>
              </a:rPr>
              <a:t>MAIN database: CDS Structure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 descr="Screen Shot 2013-11-01 at 11.59.23 am.png"/>
          <p:cNvPicPr>
            <a:picLocks noChangeAspect="1"/>
          </p:cNvPicPr>
          <p:nvPr/>
        </p:nvPicPr>
        <p:blipFill>
          <a:blip r:embed="rId2"/>
          <a:srcRect b="37386"/>
          <a:stretch>
            <a:fillRect/>
          </a:stretch>
        </p:blipFill>
        <p:spPr>
          <a:xfrm>
            <a:off x="0" y="1063276"/>
            <a:ext cx="9144000" cy="2994374"/>
          </a:xfrm>
          <a:prstGeom prst="rect">
            <a:avLst/>
          </a:prstGeom>
        </p:spPr>
      </p:pic>
      <p:pic>
        <p:nvPicPr>
          <p:cNvPr id="10" name="Picture 9" descr="Screen Shot 2013-11-01 at 11.59.23 am.png"/>
          <p:cNvPicPr>
            <a:picLocks noChangeAspect="1"/>
          </p:cNvPicPr>
          <p:nvPr/>
        </p:nvPicPr>
        <p:blipFill>
          <a:blip r:embed="rId2"/>
          <a:srcRect t="68590" b="17136"/>
          <a:stretch>
            <a:fillRect/>
          </a:stretch>
        </p:blipFill>
        <p:spPr>
          <a:xfrm>
            <a:off x="0" y="4040717"/>
            <a:ext cx="9144000" cy="682625"/>
          </a:xfrm>
          <a:prstGeom prst="rect">
            <a:avLst/>
          </a:prstGeom>
        </p:spPr>
      </p:pic>
      <p:pic>
        <p:nvPicPr>
          <p:cNvPr id="11" name="Picture 10" descr="Screen Shot 2013-11-01 at 11.59.23 am.png"/>
          <p:cNvPicPr>
            <a:picLocks noChangeAspect="1"/>
          </p:cNvPicPr>
          <p:nvPr/>
        </p:nvPicPr>
        <p:blipFill>
          <a:blip r:embed="rId2"/>
          <a:srcRect t="89732"/>
          <a:stretch>
            <a:fillRect/>
          </a:stretch>
        </p:blipFill>
        <p:spPr>
          <a:xfrm>
            <a:off x="0" y="4730753"/>
            <a:ext cx="9144000" cy="4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7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HASH user Interface: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Technical stuff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2049986"/>
            <a:ext cx="8937625" cy="5284789"/>
          </a:xfrm>
        </p:spPr>
        <p:txBody>
          <a:bodyPr>
            <a:normAutofit fontScale="55000" lnSpcReduction="20000"/>
          </a:bodyPr>
          <a:lstStyle/>
          <a:p>
            <a:r>
              <a:rPr lang="en-US" sz="4480" dirty="0" smtClean="0"/>
              <a:t>Data is stored in a MySQL database</a:t>
            </a:r>
          </a:p>
          <a:p>
            <a:r>
              <a:rPr lang="en-US" sz="4480" dirty="0" smtClean="0">
                <a:solidFill>
                  <a:srgbClr val="FFFF00"/>
                </a:solidFill>
              </a:rPr>
              <a:t>Front-end code is built using HTML, CSS, PHP and </a:t>
            </a:r>
            <a:r>
              <a:rPr lang="en-US" sz="4480" dirty="0" err="1" smtClean="0">
                <a:solidFill>
                  <a:srgbClr val="FFFF00"/>
                </a:solidFill>
              </a:rPr>
              <a:t>Javascript</a:t>
            </a:r>
            <a:r>
              <a:rPr lang="en-US" sz="4480" dirty="0" smtClean="0">
                <a:solidFill>
                  <a:srgbClr val="FFFF00"/>
                </a:solidFill>
              </a:rPr>
              <a:t> (</a:t>
            </a:r>
            <a:r>
              <a:rPr lang="en-US" sz="4480" dirty="0" err="1" smtClean="0">
                <a:solidFill>
                  <a:srgbClr val="FFFF00"/>
                </a:solidFill>
              </a:rPr>
              <a:t>JQuery</a:t>
            </a:r>
            <a:r>
              <a:rPr lang="en-US" sz="4480" dirty="0" smtClean="0">
                <a:solidFill>
                  <a:srgbClr val="FFFF00"/>
                </a:solidFill>
              </a:rPr>
              <a:t>) programing languages</a:t>
            </a:r>
          </a:p>
          <a:p>
            <a:r>
              <a:rPr lang="en-US" sz="4480" dirty="0" smtClean="0">
                <a:solidFill>
                  <a:srgbClr val="FFFFFF"/>
                </a:solidFill>
              </a:rPr>
              <a:t>Fits cutouts and online images have been created using the Python programing language (using </a:t>
            </a:r>
            <a:r>
              <a:rPr lang="en-US" sz="4480" dirty="0" err="1" smtClean="0">
                <a:solidFill>
                  <a:srgbClr val="FFFFFF"/>
                </a:solidFill>
              </a:rPr>
              <a:t>PyRAF</a:t>
            </a:r>
            <a:r>
              <a:rPr lang="en-US" sz="4480" dirty="0" smtClean="0">
                <a:solidFill>
                  <a:srgbClr val="FFFFFF"/>
                </a:solidFill>
              </a:rPr>
              <a:t>, </a:t>
            </a:r>
            <a:r>
              <a:rPr lang="en-US" sz="4480" dirty="0" err="1" smtClean="0">
                <a:solidFill>
                  <a:srgbClr val="FFFFFF"/>
                </a:solidFill>
              </a:rPr>
              <a:t>Matplotlib</a:t>
            </a:r>
            <a:r>
              <a:rPr lang="en-US" sz="4480" dirty="0" smtClean="0">
                <a:solidFill>
                  <a:srgbClr val="FFFFFF"/>
                </a:solidFill>
              </a:rPr>
              <a:t>, </a:t>
            </a:r>
            <a:r>
              <a:rPr lang="en-US" sz="4480" dirty="0" err="1" smtClean="0">
                <a:solidFill>
                  <a:srgbClr val="FFFFFF"/>
                </a:solidFill>
              </a:rPr>
              <a:t>APLpy</a:t>
            </a:r>
            <a:r>
              <a:rPr lang="en-US" sz="4480" dirty="0" smtClean="0">
                <a:solidFill>
                  <a:srgbClr val="FFFFFF"/>
                </a:solidFill>
              </a:rPr>
              <a:t> and </a:t>
            </a:r>
            <a:r>
              <a:rPr lang="en-US" sz="4480" dirty="0" err="1" smtClean="0">
                <a:solidFill>
                  <a:srgbClr val="FFFFFF"/>
                </a:solidFill>
              </a:rPr>
              <a:t>Astropy</a:t>
            </a:r>
            <a:r>
              <a:rPr lang="en-US" sz="4480" dirty="0" smtClean="0">
                <a:solidFill>
                  <a:srgbClr val="FFFFFF"/>
                </a:solidFill>
              </a:rPr>
              <a:t> libraries)</a:t>
            </a:r>
          </a:p>
          <a:p>
            <a:r>
              <a:rPr lang="en-US" sz="4480" dirty="0" smtClean="0">
                <a:solidFill>
                  <a:srgbClr val="FFFF00"/>
                </a:solidFill>
              </a:rPr>
              <a:t>Access to main user interface is login-based (i.e. you’ll need an account) but basic data/image/tables accessible through Vizier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0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r>
              <a:rPr lang="en-US" dirty="0" smtClean="0"/>
              <a:t>User Interface: basic workflow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199" y="1349953"/>
            <a:ext cx="3787757" cy="51264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/>
          <p:cNvSpPr/>
          <p:nvPr/>
        </p:nvSpPr>
        <p:spPr>
          <a:xfrm>
            <a:off x="4759577" y="1417638"/>
            <a:ext cx="1860672" cy="480561"/>
          </a:xfrm>
          <a:prstGeom prst="parallelogram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3" name="Parallelogram 12"/>
          <p:cNvSpPr/>
          <p:nvPr/>
        </p:nvSpPr>
        <p:spPr>
          <a:xfrm>
            <a:off x="4759575" y="2060870"/>
            <a:ext cx="1860671" cy="480561"/>
          </a:xfrm>
          <a:prstGeom prst="parallelogram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Rule</a:t>
            </a:r>
            <a:endParaRPr lang="en-US" dirty="0"/>
          </a:p>
        </p:txBody>
      </p:sp>
      <p:sp>
        <p:nvSpPr>
          <p:cNvPr id="14" name="Parallelogram 13"/>
          <p:cNvSpPr/>
          <p:nvPr/>
        </p:nvSpPr>
        <p:spPr>
          <a:xfrm>
            <a:off x="4759575" y="2910352"/>
            <a:ext cx="1860670" cy="480561"/>
          </a:xfrm>
          <a:prstGeom prst="parallelogram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15" name="Parallelogram 14"/>
          <p:cNvSpPr/>
          <p:nvPr/>
        </p:nvSpPr>
        <p:spPr>
          <a:xfrm>
            <a:off x="4759574" y="3799567"/>
            <a:ext cx="1860671" cy="480561"/>
          </a:xfrm>
          <a:prstGeom prst="parallelogram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Predefined </a:t>
            </a:r>
          </a:p>
          <a:p>
            <a:pPr algn="ctr"/>
            <a:r>
              <a:rPr lang="en-US" dirty="0" smtClean="0"/>
              <a:t>sample(s)</a:t>
            </a:r>
            <a:endParaRPr lang="en-US" dirty="0"/>
          </a:p>
        </p:txBody>
      </p:sp>
      <p:pic>
        <p:nvPicPr>
          <p:cNvPr id="7" name="Picture 6" descr="Screen Shot 2013-10-27 at 6.2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28" y="1480919"/>
            <a:ext cx="3589929" cy="21236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3028" y="3594509"/>
            <a:ext cx="121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Table View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Screen Shot 2013-10-27 at 10.35.0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/>
        </p:blipFill>
        <p:spPr>
          <a:xfrm>
            <a:off x="563028" y="4145121"/>
            <a:ext cx="3589928" cy="19543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3028" y="6098656"/>
            <a:ext cx="127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Image View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47" y="4369646"/>
            <a:ext cx="3937619" cy="210759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275338" y="2541020"/>
            <a:ext cx="82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nd/or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275338" y="3430235"/>
            <a:ext cx="82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nd/or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244956" y="1480919"/>
            <a:ext cx="5997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244956" y="1775527"/>
            <a:ext cx="5146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244955" y="2169082"/>
            <a:ext cx="5997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255783" y="4145121"/>
            <a:ext cx="5146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022614" y="5814501"/>
            <a:ext cx="108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Selected Object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Up-Down Arrow 40"/>
          <p:cNvSpPr/>
          <p:nvPr/>
        </p:nvSpPr>
        <p:spPr>
          <a:xfrm flipH="1">
            <a:off x="2198911" y="3033629"/>
            <a:ext cx="352766" cy="161411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4244955" y="5410798"/>
            <a:ext cx="1777918" cy="4585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714321" y="1480919"/>
            <a:ext cx="1538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e.g. “NGC 7027”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6714321" y="2042917"/>
            <a:ext cx="2362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e.g. “</a:t>
            </a:r>
            <a:r>
              <a:rPr lang="en-US" sz="1600" dirty="0" err="1" smtClean="0"/>
              <a:t>majD</a:t>
            </a:r>
            <a:r>
              <a:rPr lang="en-US" sz="1600" dirty="0" smtClean="0"/>
              <a:t> &lt; 25arcsec and</a:t>
            </a:r>
          </a:p>
          <a:p>
            <a:r>
              <a:rPr lang="en-US" sz="1600" dirty="0" err="1"/>
              <a:t>l</a:t>
            </a:r>
            <a:r>
              <a:rPr lang="en-US" sz="1600" dirty="0" err="1" smtClean="0"/>
              <a:t>ogFHa</a:t>
            </a:r>
            <a:r>
              <a:rPr lang="en-US" sz="1600" dirty="0" smtClean="0"/>
              <a:t> &lt; -12.5 ”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6714321" y="3791550"/>
            <a:ext cx="21018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e.g. PN status, </a:t>
            </a:r>
          </a:p>
          <a:p>
            <a:r>
              <a:rPr lang="en-US" sz="1600" dirty="0" smtClean="0"/>
              <a:t>Catalogue, Morph.,</a:t>
            </a:r>
            <a:r>
              <a:rPr lang="en-US" sz="1600" dirty="0" err="1" smtClean="0"/>
              <a:t>etc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3" name="Right Brace 2"/>
          <p:cNvSpPr/>
          <p:nvPr/>
        </p:nvSpPr>
        <p:spPr>
          <a:xfrm>
            <a:off x="6460131" y="2374900"/>
            <a:ext cx="508380" cy="1588941"/>
          </a:xfrm>
          <a:prstGeom prst="rightBrace">
            <a:avLst>
              <a:gd name="adj1" fmla="val 8333"/>
              <a:gd name="adj2" fmla="val 47945"/>
            </a:avLst>
          </a:prstGeom>
          <a:noFill/>
          <a:ln>
            <a:solidFill>
              <a:srgbClr val="3366F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8511" y="2684144"/>
            <a:ext cx="21081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Can be combined e.g.  “</a:t>
            </a:r>
            <a:r>
              <a:rPr lang="en-US" sz="1400" i="1" dirty="0" smtClean="0">
                <a:solidFill>
                  <a:srgbClr val="3366FF"/>
                </a:solidFill>
              </a:rPr>
              <a:t>True, and Bipolar </a:t>
            </a:r>
            <a:r>
              <a:rPr lang="en-US" sz="1400" i="1" dirty="0" err="1" smtClean="0">
                <a:solidFill>
                  <a:srgbClr val="3366FF"/>
                </a:solidFill>
              </a:rPr>
              <a:t>PNe</a:t>
            </a:r>
            <a:r>
              <a:rPr lang="en-US" sz="1400" i="1" dirty="0" smtClean="0">
                <a:solidFill>
                  <a:srgbClr val="3366FF"/>
                </a:solidFill>
              </a:rPr>
              <a:t>, located in the direction of GB with </a:t>
            </a:r>
            <a:r>
              <a:rPr lang="en-US" sz="1400" i="1" dirty="0" err="1" smtClean="0">
                <a:solidFill>
                  <a:srgbClr val="3366FF"/>
                </a:solidFill>
              </a:rPr>
              <a:t>majD</a:t>
            </a:r>
            <a:r>
              <a:rPr lang="en-US" sz="1400" i="1" dirty="0" smtClean="0">
                <a:solidFill>
                  <a:srgbClr val="3366FF"/>
                </a:solidFill>
              </a:rPr>
              <a:t> &lt; 35rcsec and F(6cm) &lt; 60mJy</a:t>
            </a:r>
            <a:r>
              <a:rPr lang="en-US" sz="1400" dirty="0" smtClean="0">
                <a:solidFill>
                  <a:srgbClr val="3366FF"/>
                </a:solidFill>
              </a:rPr>
              <a:t>”</a:t>
            </a:r>
            <a:endParaRPr lang="en-US" sz="14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7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457200"/>
            <a:ext cx="89376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Statistical summary: </a:t>
            </a:r>
            <a:r>
              <a:rPr lang="en-US" dirty="0"/>
              <a:t>(as of 01/</a:t>
            </a:r>
            <a:r>
              <a:rPr lang="en-US" dirty="0" smtClean="0"/>
              <a:t>12/15)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631825"/>
            <a:ext cx="8937625" cy="6400801"/>
          </a:xfrm>
        </p:spPr>
        <p:txBody>
          <a:bodyPr>
            <a:normAutofit fontScale="47500" lnSpcReduction="20000"/>
          </a:bodyPr>
          <a:lstStyle/>
          <a:p>
            <a:endParaRPr lang="en-US" sz="2000" dirty="0" smtClean="0"/>
          </a:p>
          <a:p>
            <a:r>
              <a:rPr lang="en-US" sz="4000" dirty="0" smtClean="0"/>
              <a:t>Database now contains 9200 objects:</a:t>
            </a:r>
          </a:p>
          <a:p>
            <a:pPr lvl="1"/>
            <a:r>
              <a:rPr lang="en-US" sz="4000" dirty="0" smtClean="0"/>
              <a:t>3350 reduced spectra for  2300 unique objects (1900 T </a:t>
            </a:r>
            <a:r>
              <a:rPr lang="en-US" sz="4000" dirty="0" err="1" smtClean="0"/>
              <a:t>PNe</a:t>
            </a:r>
            <a:r>
              <a:rPr lang="en-US" sz="4000" dirty="0" smtClean="0"/>
              <a:t>) </a:t>
            </a:r>
            <a:r>
              <a:rPr lang="en-US" sz="4000" dirty="0"/>
              <a:t>from Beaulieu et al. 1999</a:t>
            </a:r>
            <a:r>
              <a:rPr lang="en-US" sz="4000" dirty="0" smtClean="0"/>
              <a:t>, </a:t>
            </a:r>
            <a:r>
              <a:rPr lang="en-US" sz="4000" dirty="0" err="1" smtClean="0"/>
              <a:t>Hora</a:t>
            </a:r>
            <a:r>
              <a:rPr lang="en-US" sz="4000" dirty="0" smtClean="0"/>
              <a:t> et al. 1999, </a:t>
            </a:r>
            <a:r>
              <a:rPr lang="en-US" sz="4000" dirty="0" err="1" smtClean="0"/>
              <a:t>Boumis</a:t>
            </a:r>
            <a:r>
              <a:rPr lang="en-US" sz="4000" dirty="0" smtClean="0"/>
              <a:t> et al. 2003; 2006, </a:t>
            </a:r>
            <a:r>
              <a:rPr lang="en-US" sz="4000" dirty="0"/>
              <a:t>Jacoby &amp; Van de </a:t>
            </a:r>
            <a:r>
              <a:rPr lang="en-US" sz="4000" dirty="0" err="1"/>
              <a:t>Steene</a:t>
            </a:r>
            <a:r>
              <a:rPr lang="en-US" sz="4000" dirty="0"/>
              <a:t> 2004, </a:t>
            </a:r>
            <a:r>
              <a:rPr lang="en-US" sz="4000" dirty="0" smtClean="0"/>
              <a:t>Parker et al. </a:t>
            </a:r>
            <a:r>
              <a:rPr lang="en-US" sz="4000" dirty="0"/>
              <a:t>2006, </a:t>
            </a:r>
            <a:r>
              <a:rPr lang="en-US" sz="4000" dirty="0" smtClean="0"/>
              <a:t>Suarez et al. 2006, Sabin et al. 2014  and  including 1050 spectra from Acker et al (previously unpublished)</a:t>
            </a:r>
            <a:endParaRPr lang="en-US" sz="4000" dirty="0" smtClean="0">
              <a:solidFill>
                <a:srgbClr val="FF0000"/>
              </a:solidFill>
            </a:endParaRPr>
          </a:p>
          <a:p>
            <a:pPr lvl="1"/>
            <a:r>
              <a:rPr lang="en-US" sz="4000" dirty="0" smtClean="0">
                <a:solidFill>
                  <a:srgbClr val="FFFF00"/>
                </a:solidFill>
              </a:rPr>
              <a:t>ELCAT Emission </a:t>
            </a:r>
            <a:r>
              <a:rPr lang="en-US" sz="4000" dirty="0">
                <a:solidFill>
                  <a:srgbClr val="FFFF00"/>
                </a:solidFill>
              </a:rPr>
              <a:t>line </a:t>
            </a:r>
            <a:r>
              <a:rPr lang="en-US" sz="4000" dirty="0" smtClean="0">
                <a:solidFill>
                  <a:srgbClr val="FFFF00"/>
                </a:solidFill>
              </a:rPr>
              <a:t>fluxes for ~750 True </a:t>
            </a:r>
            <a:r>
              <a:rPr lang="en-US" sz="4000" dirty="0" err="1" smtClean="0">
                <a:solidFill>
                  <a:srgbClr val="FFFF00"/>
                </a:solidFill>
              </a:rPr>
              <a:t>PNe</a:t>
            </a:r>
            <a:r>
              <a:rPr lang="en-US" sz="4000" dirty="0" smtClean="0">
                <a:solidFill>
                  <a:srgbClr val="FFFF00"/>
                </a:solidFill>
              </a:rPr>
              <a:t> from ( </a:t>
            </a:r>
            <a:r>
              <a:rPr lang="en-US" sz="4000" dirty="0" err="1" smtClean="0">
                <a:solidFill>
                  <a:srgbClr val="FFFF00"/>
                </a:solidFill>
              </a:rPr>
              <a:t>Kaler</a:t>
            </a:r>
            <a:r>
              <a:rPr lang="en-US" sz="4000" dirty="0" smtClean="0">
                <a:solidFill>
                  <a:srgbClr val="FFFF00"/>
                </a:solidFill>
              </a:rPr>
              <a:t> et al. 1997) + ~400  True </a:t>
            </a:r>
            <a:r>
              <a:rPr lang="en-US" sz="4000" dirty="0" err="1" smtClean="0">
                <a:solidFill>
                  <a:srgbClr val="FFFF00"/>
                </a:solidFill>
              </a:rPr>
              <a:t>PNe</a:t>
            </a:r>
            <a:r>
              <a:rPr lang="en-US" sz="4000" dirty="0" smtClean="0">
                <a:solidFill>
                  <a:srgbClr val="FFFF00"/>
                </a:solidFill>
              </a:rPr>
              <a:t> from “post-ELCAT” publications (</a:t>
            </a:r>
            <a:r>
              <a:rPr lang="en-US" sz="4000" i="1" dirty="0" smtClean="0">
                <a:solidFill>
                  <a:srgbClr val="FFFF00"/>
                </a:solidFill>
              </a:rPr>
              <a:t>work in progress</a:t>
            </a:r>
            <a:r>
              <a:rPr lang="en-US" sz="4000" dirty="0" smtClean="0">
                <a:solidFill>
                  <a:srgbClr val="FFFF00"/>
                </a:solidFill>
              </a:rPr>
              <a:t>) </a:t>
            </a:r>
          </a:p>
          <a:p>
            <a:pPr lvl="1"/>
            <a:r>
              <a:rPr lang="en-US" sz="4000" dirty="0" smtClean="0"/>
              <a:t>&gt;400 000 pre-made fits cutouts and ~71 000 pre-made images from 20 major imaging surveys  (SHS, IPHAS, UKIDSS, VVV, GLIMPSE, WISE, GALEX, NVSS …)</a:t>
            </a:r>
          </a:p>
          <a:p>
            <a:pPr lvl="1"/>
            <a:r>
              <a:rPr lang="en-US" sz="4000" dirty="0" smtClean="0">
                <a:solidFill>
                  <a:srgbClr val="FFFF00"/>
                </a:solidFill>
              </a:rPr>
              <a:t>Consolidated and standardized datasets for angular dimensions,  integrated Hα, Hβ, radio continuum and IR fluxes, radial velocities, etc. (</a:t>
            </a:r>
            <a:r>
              <a:rPr lang="en-US" sz="4000" i="1" dirty="0" smtClean="0">
                <a:solidFill>
                  <a:srgbClr val="FFFF00"/>
                </a:solidFill>
              </a:rPr>
              <a:t>work in progress</a:t>
            </a:r>
            <a:r>
              <a:rPr lang="en-US" sz="4000" dirty="0" smtClean="0">
                <a:solidFill>
                  <a:srgbClr val="FFFF00"/>
                </a:solidFill>
              </a:rPr>
              <a:t>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4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82"/>
            <a:ext cx="8229600" cy="413018"/>
          </a:xfrm>
        </p:spPr>
        <p:txBody>
          <a:bodyPr>
            <a:noAutofit/>
          </a:bodyPr>
          <a:lstStyle/>
          <a:p>
            <a:r>
              <a:rPr lang="en-US" sz="2400" dirty="0" smtClean="0"/>
              <a:t>HASH Database</a:t>
            </a:r>
            <a:endParaRPr lang="en-US" sz="2400" dirty="0"/>
          </a:p>
        </p:txBody>
      </p:sp>
      <p:pic>
        <p:nvPicPr>
          <p:cNvPr id="3" name="Picture 2" descr="HASH-p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850"/>
            <a:ext cx="9144000" cy="600262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Detailed manual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HASH-manua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57"/>
            <a:ext cx="9144000" cy="61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8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0424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‘WALL’ option to move objects around to gather PN into similar group</a:t>
            </a:r>
            <a:r>
              <a:rPr lang="en-US" sz="2400" dirty="0"/>
              <a:t>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HASH-WAL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5514321"/>
          </a:xfrm>
          <a:prstGeom prst="rect">
            <a:avLst/>
          </a:prstGeom>
        </p:spPr>
      </p:pic>
      <p:pic>
        <p:nvPicPr>
          <p:cNvPr id="7" name="Picture 6" descr="WALL-B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"/>
          <a:stretch/>
        </p:blipFill>
        <p:spPr>
          <a:xfrm>
            <a:off x="0" y="952500"/>
            <a:ext cx="9144000" cy="551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0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5"/>
            <a:ext cx="8686800" cy="808211"/>
          </a:xfrm>
        </p:spPr>
        <p:txBody>
          <a:bodyPr>
            <a:noAutofit/>
          </a:bodyPr>
          <a:lstStyle/>
          <a:p>
            <a:r>
              <a:rPr lang="en-US" sz="3200" dirty="0" smtClean="0"/>
              <a:t>IPHAS survey images ingested – VPHAS+ in train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7" name="Picture 6" descr="IPHAS_True-PN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1490134" y="588420"/>
            <a:ext cx="6045200" cy="627706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1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5" name="Picture 4" descr="HASH-image-vi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59973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0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GRATUITOUS PLUG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7" y="1600200"/>
            <a:ext cx="8686800" cy="4525963"/>
          </a:xfrm>
        </p:spPr>
        <p:txBody>
          <a:bodyPr/>
          <a:lstStyle/>
          <a:p>
            <a:r>
              <a:rPr lang="en-US" sz="4800" dirty="0" smtClean="0">
                <a:solidFill>
                  <a:srgbClr val="FFFF00"/>
                </a:solidFill>
              </a:rPr>
              <a:t>APNVII – HKU 2017 – September </a:t>
            </a:r>
          </a:p>
          <a:p>
            <a:pPr marL="0" indent="0">
              <a:buNone/>
            </a:pPr>
            <a:r>
              <a:rPr lang="en-US" dirty="0" smtClean="0"/>
              <a:t>			(exact date TBC)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0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5" name="Picture 4" descr="HASH-image-vi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599739"/>
          </a:xfrm>
          <a:prstGeom prst="rect">
            <a:avLst/>
          </a:prstGeom>
        </p:spPr>
      </p:pic>
      <p:pic>
        <p:nvPicPr>
          <p:cNvPr id="2" name="Picture 1" descr="HASH-image-view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618067"/>
            <a:ext cx="9144000" cy="558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5" name="Picture 4" descr="HASH-image-vi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599739"/>
          </a:xfrm>
          <a:prstGeom prst="rect">
            <a:avLst/>
          </a:prstGeom>
        </p:spPr>
      </p:pic>
      <p:pic>
        <p:nvPicPr>
          <p:cNvPr id="3" name="Picture 2" descr="HASH-image-view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618067"/>
            <a:ext cx="9144000" cy="558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0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5" name="Picture 4" descr="HASH-image-vi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599739"/>
          </a:xfrm>
          <a:prstGeom prst="rect">
            <a:avLst/>
          </a:prstGeom>
        </p:spPr>
      </p:pic>
      <p:pic>
        <p:nvPicPr>
          <p:cNvPr id="2" name="Picture 1" descr="HASH-images-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050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5" name="Picture 4" descr="HASH-image-vi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599739"/>
          </a:xfrm>
          <a:prstGeom prst="rect">
            <a:avLst/>
          </a:prstGeom>
        </p:spPr>
      </p:pic>
      <p:pic>
        <p:nvPicPr>
          <p:cNvPr id="2" name="Picture 1" descr="HASH-image-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5901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6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Selected object from Table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6" name="Picture 5" descr="PN2508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1294156"/>
            <a:ext cx="9144000" cy="5062194"/>
          </a:xfrm>
          <a:prstGeom prst="rect">
            <a:avLst/>
          </a:prstGeom>
        </p:spPr>
      </p:pic>
      <p:pic>
        <p:nvPicPr>
          <p:cNvPr id="7" name="Picture 6" descr="PN2508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1295400"/>
            <a:ext cx="9144000" cy="50235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40" y="457199"/>
            <a:ext cx="1889125" cy="2955925"/>
          </a:xfrm>
        </p:spPr>
        <p:txBody>
          <a:bodyPr>
            <a:noAutofit/>
          </a:bodyPr>
          <a:lstStyle/>
          <a:p>
            <a:r>
              <a:rPr lang="en-US" sz="2800" dirty="0" smtClean="0"/>
              <a:t>Can check </a:t>
            </a:r>
            <a:r>
              <a:rPr lang="en-US" sz="2800" dirty="0" smtClean="0">
                <a:solidFill>
                  <a:srgbClr val="FFFF00"/>
                </a:solidFill>
              </a:rPr>
              <a:t>SIMBAD</a:t>
            </a:r>
            <a:r>
              <a:rPr lang="en-US" sz="2800" dirty="0" smtClean="0"/>
              <a:t> entry via click on icon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7" name="Picture 6" descr="SIMBAD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78574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Can click on spectra tab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7" name="Picture 6" descr="PN2508spe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243"/>
            <a:ext cx="9144000" cy="555075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-193675"/>
            <a:ext cx="902017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 interactively zoom-in &amp; </a:t>
            </a:r>
            <a:r>
              <a:rPr lang="en-US" dirty="0" err="1" smtClean="0"/>
              <a:t>overplot</a:t>
            </a:r>
            <a:r>
              <a:rPr lang="en-US" dirty="0" smtClean="0"/>
              <a:t> multiple spectra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6" name="Picture 5" descr="PN2508spec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587"/>
            <a:ext cx="9144000" cy="561741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Detailed notes can be associated with each PN entry…</a:t>
            </a:r>
            <a:endParaRPr lang="en-US" dirty="0"/>
          </a:p>
        </p:txBody>
      </p:sp>
      <p:pic>
        <p:nvPicPr>
          <p:cNvPr id="4" name="Content Placeholder 3" descr="notes.tiff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72" b="-31718"/>
          <a:stretch/>
        </p:blipFill>
        <p:spPr>
          <a:xfrm>
            <a:off x="-33516" y="2397124"/>
            <a:ext cx="9147528" cy="372903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444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 cycle through all available multi-wavelength images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5" name="Picture 4" descr="HFG-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339"/>
            <a:ext cx="9144000" cy="4505011"/>
          </a:xfrm>
          <a:prstGeom prst="rect">
            <a:avLst/>
          </a:prstGeom>
        </p:spPr>
      </p:pic>
      <p:pic>
        <p:nvPicPr>
          <p:cNvPr id="7" name="Picture 6" descr="HFG-2Q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866900"/>
            <a:ext cx="9144000" cy="4525476"/>
          </a:xfrm>
          <a:prstGeom prst="rect">
            <a:avLst/>
          </a:prstGeom>
        </p:spPr>
      </p:pic>
      <p:pic>
        <p:nvPicPr>
          <p:cNvPr id="8" name="Picture 7" descr="HFG-2B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849198"/>
            <a:ext cx="9144000" cy="4492378"/>
          </a:xfrm>
          <a:prstGeom prst="rect">
            <a:avLst/>
          </a:prstGeom>
        </p:spPr>
      </p:pic>
      <p:pic>
        <p:nvPicPr>
          <p:cNvPr id="9" name="Picture 8" descr="HFG-2W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853807"/>
            <a:ext cx="9144000" cy="4513169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chemeClr val="tx2"/>
                </a:solidFill>
                <a:latin typeface="Century Gothic" charset="0"/>
              </a:rPr>
              <a:t>11th Pacific Rim Conf. HKU Dec 2015</a:t>
            </a:r>
            <a:endParaRPr lang="en-US" sz="110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7A61B4-B2CD-8242-8EB9-11DE96594B03}" type="slidenum">
              <a:rPr lang="en-US" sz="1400">
                <a:solidFill>
                  <a:schemeClr val="tx2"/>
                </a:solidFill>
                <a:latin typeface="Century Gothic" charset="0"/>
              </a:rPr>
              <a:pPr eaLnBrk="1" hangingPunct="1"/>
              <a:t>4</a:t>
            </a:fld>
            <a:endParaRPr lang="en-US" sz="1400">
              <a:solidFill>
                <a:schemeClr val="tx2"/>
              </a:solidFill>
              <a:latin typeface="Century Gothic" charset="0"/>
            </a:endParaRPr>
          </a:p>
        </p:txBody>
      </p:sp>
      <p:pic>
        <p:nvPicPr>
          <p:cNvPr id="3" name="Picture 2" descr="PN-mont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3997"/>
            <a:ext cx="9173578" cy="642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389063"/>
            <a:ext cx="8861425" cy="5173662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200" dirty="0" smtClean="0"/>
              <a:t>Clear discrimination tools developed (e.g. </a:t>
            </a:r>
            <a:r>
              <a:rPr lang="en-US" sz="2200" dirty="0" err="1" smtClean="0"/>
              <a:t>Frew</a:t>
            </a:r>
            <a:r>
              <a:rPr lang="en-US" sz="2200" dirty="0" smtClean="0"/>
              <a:t> &amp; Parker, 2010)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FFFF00"/>
                </a:solidFill>
              </a:rPr>
              <a:t>Newly consolidated multi-wavelength imagery assists this process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 smtClean="0"/>
              <a:t>Extensive additional spectroscopy further aids ID and classification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FFFF00"/>
                </a:solidFill>
              </a:rPr>
              <a:t>New T, L, P  or  ‘NOT PN’ (or other category) given to all entries based on best available photometric, imagery and spectroscopic evidence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 smtClean="0"/>
              <a:t>T: Has to have confirmatory spectroscopy as well as other evidence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 smtClean="0"/>
              <a:t>L: As above but no spectra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 smtClean="0"/>
              <a:t>P: some aspects of available data inconclusive for a likely PN ID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500" y="0"/>
            <a:ext cx="8686800" cy="6985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Purified/Improved </a:t>
            </a:r>
            <a:r>
              <a:rPr lang="en-US" dirty="0" err="1" smtClean="0">
                <a:solidFill>
                  <a:srgbClr val="FFFF00"/>
                </a:solidFill>
              </a:rPr>
              <a:t>PNe</a:t>
            </a:r>
            <a:r>
              <a:rPr lang="en-US" dirty="0" smtClean="0">
                <a:solidFill>
                  <a:srgbClr val="FFFF00"/>
                </a:solidFill>
              </a:rPr>
              <a:t> IDs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JASt79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9778"/>
            <a:ext cx="9144000" cy="1671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5301" y="1269999"/>
            <a:ext cx="2187574" cy="3448051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All “known” </a:t>
            </a:r>
            <a:r>
              <a:rPr lang="en-US" sz="2400" dirty="0" err="1" smtClean="0"/>
              <a:t>PNe</a:t>
            </a:r>
            <a:r>
              <a:rPr lang="en-US" sz="2400" dirty="0" smtClean="0"/>
              <a:t> being checked against all current evidence – images *and* spectroscopy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FF00"/>
                </a:solidFill>
              </a:rPr>
              <a:t>and if necessary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re-assigned….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SIMBAD-2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8425"/>
            <a:ext cx="6845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Clearly ‘NOT” a PN…….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SIMBAD-HASH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292"/>
            <a:ext cx="9144000" cy="511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Another example of PN</a:t>
            </a:r>
            <a:r>
              <a:rPr lang="en-US" dirty="0" smtClean="0">
                <a:sym typeface="Wingdings"/>
              </a:rPr>
              <a:t> Not PN</a:t>
            </a:r>
            <a:endParaRPr lang="en-US" dirty="0"/>
          </a:p>
        </p:txBody>
      </p:sp>
      <p:pic>
        <p:nvPicPr>
          <p:cNvPr id="5" name="Content Placeholder 4" descr="CDS-PM2-33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64" r="53"/>
          <a:stretch>
            <a:fillRect/>
          </a:stretch>
        </p:blipFill>
        <p:spPr>
          <a:xfrm>
            <a:off x="1234153" y="986269"/>
            <a:ext cx="6528722" cy="587173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 descr="PN-RPZM44-SIMBA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8" y="990600"/>
            <a:ext cx="7971676" cy="5699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PN imagery or spectrum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 descr="PM-2-3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957"/>
            <a:ext cx="9144000" cy="5018393"/>
          </a:xfrm>
          <a:prstGeom prst="rect">
            <a:avLst/>
          </a:prstGeom>
        </p:spPr>
      </p:pic>
      <p:pic>
        <p:nvPicPr>
          <p:cNvPr id="9" name="Picture 8" descr="PM2-33spec.tiff"/>
          <p:cNvPicPr>
            <a:picLocks noChangeAspect="1"/>
          </p:cNvPicPr>
          <p:nvPr/>
        </p:nvPicPr>
        <p:blipFill rotWithShape="1">
          <a:blip r:embed="rId3"/>
          <a:srcRect t="6307"/>
          <a:stretch/>
        </p:blipFill>
        <p:spPr>
          <a:xfrm>
            <a:off x="0" y="1651000"/>
            <a:ext cx="9144000" cy="4664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326"/>
            <a:ext cx="8686800" cy="71260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While some objects finally receive the true PN recognition they deserve </a:t>
            </a:r>
            <a:r>
              <a:rPr lang="en-US" sz="2400" dirty="0" err="1" smtClean="0">
                <a:sym typeface="Wingdings"/>
              </a:rPr>
              <a:t></a:t>
            </a:r>
            <a:endParaRPr lang="en-US" sz="2400" dirty="0"/>
          </a:p>
        </p:txBody>
      </p:sp>
      <p:pic>
        <p:nvPicPr>
          <p:cNvPr id="5" name="Content Placeholder 4" descr="CDS-YSO-to-finalPN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419" r="-419"/>
          <a:stretch>
            <a:fillRect/>
          </a:stretch>
        </p:blipFill>
        <p:spPr>
          <a:xfrm>
            <a:off x="1179517" y="713396"/>
            <a:ext cx="6406369" cy="600807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 descr="2mass-P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408"/>
            <a:ext cx="9144000" cy="5315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127000"/>
            <a:ext cx="8953500" cy="76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Compact Hα emitter resolved on UKIDSS with PN optical spectrum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PM1-27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21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1" y="15875"/>
            <a:ext cx="51435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PN claims…..tested</a:t>
            </a:r>
            <a:endParaRPr lang="en-US" dirty="0"/>
          </a:p>
        </p:txBody>
      </p:sp>
      <p:pic>
        <p:nvPicPr>
          <p:cNvPr id="4" name="Content Placeholder 3" descr="UWISH-PN.tiff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" t="4511" r="-479"/>
          <a:stretch/>
        </p:blipFill>
        <p:spPr>
          <a:xfrm>
            <a:off x="28576" y="2174876"/>
            <a:ext cx="6280760" cy="4749640"/>
          </a:xfrm>
        </p:spPr>
      </p:pic>
      <p:sp>
        <p:nvSpPr>
          <p:cNvPr id="5" name="TextBox 4"/>
          <p:cNvSpPr txBox="1"/>
          <p:nvPr/>
        </p:nvSpPr>
        <p:spPr>
          <a:xfrm>
            <a:off x="6381750" y="2730500"/>
            <a:ext cx="24796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“we have found four new PN, three of which are shown in Fig. 6.</a:t>
            </a:r>
          </a:p>
          <a:p>
            <a:r>
              <a:rPr lang="en-US" dirty="0" smtClean="0"/>
              <a:t> These objects were selected based on the appearance of their H2 line emission.”</a:t>
            </a:r>
          </a:p>
          <a:p>
            <a:r>
              <a:rPr lang="en-US" dirty="0" smtClean="0"/>
              <a:t> (</a:t>
            </a:r>
            <a:r>
              <a:rPr lang="en-US" dirty="0" err="1" smtClean="0"/>
              <a:t>Froebrich</a:t>
            </a:r>
            <a:r>
              <a:rPr lang="en-US" dirty="0" smtClean="0"/>
              <a:t> et al. MNRAS,  2011)</a:t>
            </a:r>
          </a:p>
          <a:p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smtClean="0">
                <a:solidFill>
                  <a:srgbClr val="FFFF00"/>
                </a:solidFill>
              </a:rPr>
              <a:t>We classify these four objects as T, L, P and ‘Not PN’ based on our rules and </a:t>
            </a:r>
            <a:r>
              <a:rPr lang="en-US" dirty="0" err="1" smtClean="0">
                <a:solidFill>
                  <a:srgbClr val="FFFF00"/>
                </a:solidFill>
              </a:rPr>
              <a:t>visualisation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599" y="1045170"/>
            <a:ext cx="4011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CDS entries simply reflect the latest refereed publications and claims on object status whether reliable or not!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9" name="Picture 8" descr="UWISH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29" y="820159"/>
            <a:ext cx="4775200" cy="128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0356" y="2764304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Before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6845647" y="221030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After</a:t>
            </a:r>
            <a:endParaRPr lang="en-AU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218197" y="2964845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215586" y="2566864"/>
            <a:ext cx="3211" cy="5667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42" name="Picture 2" descr="C:\Users\AldiUser\Dropbox\Documents\AAAstro Scholarship\JPGs &amp; PNGs\PNG 005.5+06.1.JPG"/>
          <p:cNvPicPr>
            <a:picLocks noChangeAspect="1" noChangeArrowheads="1"/>
          </p:cNvPicPr>
          <p:nvPr/>
        </p:nvPicPr>
        <p:blipFill>
          <a:blip r:embed="rId2" cstate="print"/>
          <a:srcRect l="29340" r="31370"/>
          <a:stretch>
            <a:fillRect/>
          </a:stretch>
        </p:blipFill>
        <p:spPr bwMode="auto">
          <a:xfrm>
            <a:off x="5557328" y="3165495"/>
            <a:ext cx="3592637" cy="3252247"/>
          </a:xfrm>
          <a:prstGeom prst="rect">
            <a:avLst/>
          </a:prstGeom>
          <a:noFill/>
        </p:spPr>
      </p:pic>
      <p:pic>
        <p:nvPicPr>
          <p:cNvPr id="112644" name="Picture 4" descr="Three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08661"/>
            <a:ext cx="3894669" cy="331236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9512" y="188640"/>
          <a:ext cx="6096000" cy="391278"/>
        </p:xfrm>
        <a:graphic>
          <a:graphicData uri="http://schemas.openxmlformats.org/drawingml/2006/table">
            <a:tbl>
              <a:tblPr/>
              <a:tblGrid>
                <a:gridCol w="453129"/>
                <a:gridCol w="453129"/>
                <a:gridCol w="556971"/>
                <a:gridCol w="566411"/>
                <a:gridCol w="736334"/>
                <a:gridCol w="842537"/>
                <a:gridCol w="1069101"/>
                <a:gridCol w="927498"/>
                <a:gridCol w="490890"/>
              </a:tblGrid>
              <a:tr h="24951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idPNMain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idtiff1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PNG_Tiff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NEW PNG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Offset (arcsecs)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offset /</a:t>
                      </a:r>
                      <a:b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diameter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COORD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PN 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6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005.5+06.1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005.5+06.1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6.32670155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ACKER 1992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ACKER_1992_main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 descr="ID4106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97" y="230668"/>
            <a:ext cx="7632700" cy="698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0" y="1587500"/>
            <a:ext cx="3207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Smaller corrections also applied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7306" y="2672834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Before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6845647" y="248816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After</a:t>
            </a:r>
            <a:endParaRPr lang="en-AU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413250" y="285750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202476" y="2996595"/>
            <a:ext cx="3211" cy="5667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1" name="Picture 1" descr="C:\Users\AldiUser\Dropbox\Documents\AAAstro Scholarship\JPGs &amp; PNGs\PNG 006.5+03.4.JPG"/>
          <p:cNvPicPr>
            <a:picLocks noChangeAspect="1" noChangeArrowheads="1"/>
          </p:cNvPicPr>
          <p:nvPr/>
        </p:nvPicPr>
        <p:blipFill>
          <a:blip r:embed="rId2" cstate="print"/>
          <a:srcRect l="28299" r="28993"/>
          <a:stretch>
            <a:fillRect/>
          </a:stretch>
        </p:blipFill>
        <p:spPr bwMode="auto">
          <a:xfrm>
            <a:off x="5238750" y="3610535"/>
            <a:ext cx="3905250" cy="3247465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512" y="188640"/>
          <a:ext cx="6096000" cy="391278"/>
        </p:xfrm>
        <a:graphic>
          <a:graphicData uri="http://schemas.openxmlformats.org/drawingml/2006/table">
            <a:tbl>
              <a:tblPr/>
              <a:tblGrid>
                <a:gridCol w="453129"/>
                <a:gridCol w="453129"/>
                <a:gridCol w="556971"/>
                <a:gridCol w="566411"/>
                <a:gridCol w="736334"/>
                <a:gridCol w="842537"/>
                <a:gridCol w="1069101"/>
                <a:gridCol w="927498"/>
                <a:gridCol w="490890"/>
              </a:tblGrid>
              <a:tr h="24951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idPNMain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idtiff1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PNG_Tiff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NEW PNG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Offset (arcsecs)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offset /</a:t>
                      </a:r>
                      <a:b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diameter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COORD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PN 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6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006.5+03.4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006.5+03.4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14.336716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150.65%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KOHOUTEK 2001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KERBER_2003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2163" name="Picture 3" descr="Three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082185"/>
            <a:ext cx="4090863" cy="3661720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ID185-PBOZ29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138593"/>
            <a:ext cx="7581900" cy="66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67237" y="1363960"/>
            <a:ext cx="3956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 some well known </a:t>
            </a:r>
            <a:r>
              <a:rPr lang="en-US" dirty="0" err="1" smtClean="0"/>
              <a:t>PNe</a:t>
            </a:r>
            <a:r>
              <a:rPr lang="en-US" dirty="0" smtClean="0"/>
              <a:t> have poor</a:t>
            </a:r>
          </a:p>
          <a:p>
            <a:r>
              <a:rPr lang="en-US" dirty="0" smtClean="0"/>
              <a:t>catalogued co-ordinates in SIMBAD (PBOZ 29)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7889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On-going </a:t>
            </a:r>
            <a:r>
              <a:rPr lang="en-US" sz="3600" dirty="0" err="1"/>
              <a:t>p</a:t>
            </a:r>
            <a:r>
              <a:rPr lang="en-US" sz="3600" dirty="0" err="1" smtClean="0"/>
              <a:t>rogress@HKU</a:t>
            </a:r>
            <a:r>
              <a:rPr lang="en-US" sz="3600" dirty="0" smtClean="0"/>
              <a:t> in PN research</a:t>
            </a:r>
            <a:br>
              <a:rPr lang="en-US" sz="3600" dirty="0" smtClean="0"/>
            </a:br>
            <a:endParaRPr lang="en-US" sz="22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5" y="1304923"/>
            <a:ext cx="8909050" cy="495300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More DISCOVERIES</a:t>
            </a:r>
            <a:r>
              <a:rPr lang="en-US" sz="2000" dirty="0" smtClean="0"/>
              <a:t> – MASH, IPHAS, VPHAS+, DSH </a:t>
            </a:r>
            <a:r>
              <a:rPr lang="en-US" sz="2000" dirty="0" smtClean="0">
                <a:sym typeface="Wingdings"/>
              </a:rPr>
              <a:t> 3500+ ( – see poster by </a:t>
            </a:r>
            <a:r>
              <a:rPr lang="en-US" sz="2000" dirty="0" err="1" smtClean="0">
                <a:sym typeface="Wingdings"/>
              </a:rPr>
              <a:t>Draskovic</a:t>
            </a:r>
            <a:r>
              <a:rPr lang="en-US" sz="2000" dirty="0" smtClean="0">
                <a:sym typeface="Wingdings"/>
              </a:rPr>
              <a:t> for SMC and </a:t>
            </a:r>
            <a:r>
              <a:rPr lang="en-US" sz="2000" dirty="0" err="1" smtClean="0">
                <a:sym typeface="Wingdings"/>
              </a:rPr>
              <a:t>Kronberger</a:t>
            </a:r>
            <a:r>
              <a:rPr lang="en-US" sz="2000" dirty="0" smtClean="0">
                <a:sym typeface="Wingdings"/>
              </a:rPr>
              <a:t> and Acker for our Galaxy)</a:t>
            </a:r>
            <a:endParaRPr lang="en-US" sz="2000" dirty="0" smtClean="0"/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Better PN DISTANCES </a:t>
            </a:r>
            <a:r>
              <a:rPr lang="en-US" sz="2000" dirty="0" smtClean="0"/>
              <a:t>–  SB-r relationship </a:t>
            </a:r>
            <a:r>
              <a:rPr lang="en-US" sz="2000" dirty="0" err="1" smtClean="0"/>
              <a:t>Frew</a:t>
            </a:r>
            <a:r>
              <a:rPr lang="en-US" sz="2000" dirty="0" smtClean="0"/>
              <a:t>, Parker  &amp; </a:t>
            </a:r>
            <a:r>
              <a:rPr lang="en-US" sz="2000" dirty="0" err="1" smtClean="0"/>
              <a:t>Bojicic</a:t>
            </a:r>
            <a:r>
              <a:rPr lang="en-US" sz="2000" dirty="0" smtClean="0"/>
              <a:t>. 2015, MNRAS,  (</a:t>
            </a:r>
            <a:r>
              <a:rPr lang="en-US" sz="2000" dirty="0" err="1" smtClean="0"/>
              <a:t>Frew</a:t>
            </a:r>
            <a:r>
              <a:rPr lang="en-US" sz="2000" dirty="0" smtClean="0"/>
              <a:t> this meeting) and see poster  by Vickers for post-AGB stars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Accurate FLUXES</a:t>
            </a:r>
            <a:r>
              <a:rPr lang="en-US" sz="2000" dirty="0" smtClean="0"/>
              <a:t> (e.g. via SHASSA – Frew, </a:t>
            </a:r>
            <a:r>
              <a:rPr lang="en-US" sz="2000" dirty="0" err="1" smtClean="0"/>
              <a:t>Bojicic</a:t>
            </a:r>
            <a:r>
              <a:rPr lang="en-US" sz="2000" dirty="0" smtClean="0"/>
              <a:t> &amp; Parker, 2013) – homogeneous, reliable fluxes (Ha &amp; [OIII] ) for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time for large numbers of PN in our Galaxy and LMC 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Eliminating MIMICS</a:t>
            </a:r>
            <a:r>
              <a:rPr lang="en-US" sz="2000" dirty="0" smtClean="0"/>
              <a:t>: new methodologies and data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PN catalogues of high purity (e.g. Frew &amp; Parker 2010, Sabin et al 2013) </a:t>
            </a:r>
            <a:r>
              <a:rPr lang="en-US" sz="2000" dirty="0" smtClean="0">
                <a:sym typeface="Wingdings"/>
              </a:rPr>
              <a:t> feeds  into everything! 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A258C-A968-8E42-8607-534CD67CAE74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366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BOZ-29-CDS-image.jpg"/>
          <p:cNvPicPr>
            <a:picLocks noChangeAspect="1"/>
          </p:cNvPicPr>
          <p:nvPr/>
        </p:nvPicPr>
        <p:blipFill>
          <a:blip r:embed="rId2">
            <a:lum bright="38000" contrast="55000"/>
          </a:blip>
          <a:srcRect t="28860" r="9874"/>
          <a:stretch>
            <a:fillRect/>
          </a:stretch>
        </p:blipFill>
        <p:spPr>
          <a:xfrm>
            <a:off x="5841999" y="3107377"/>
            <a:ext cx="2961648" cy="2337747"/>
          </a:xfrm>
          <a:prstGeom prst="rect">
            <a:avLst/>
          </a:prstGeom>
        </p:spPr>
      </p:pic>
      <p:pic>
        <p:nvPicPr>
          <p:cNvPr id="4" name="Picture 1" descr="C:\Users\AldiUser\Dropbox\Documents\AAAstro Scholarship\JPGs &amp; PNGs\PNG 006.5+03.4.JPG"/>
          <p:cNvPicPr>
            <a:picLocks noChangeAspect="1" noChangeArrowheads="1"/>
          </p:cNvPicPr>
          <p:nvPr/>
        </p:nvPicPr>
        <p:blipFill>
          <a:blip r:embed="rId3" cstate="print"/>
          <a:srcRect l="28299" r="28993"/>
          <a:stretch>
            <a:fillRect/>
          </a:stretch>
        </p:blipFill>
        <p:spPr bwMode="auto">
          <a:xfrm>
            <a:off x="5897132" y="3107377"/>
            <a:ext cx="2858890" cy="2377350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 descr="PBOZ-29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782"/>
            <a:ext cx="9144000" cy="5876693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1727200" y="3809999"/>
            <a:ext cx="2353734" cy="62653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Tidying up confusion in the CDS (for PN….)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 descr="SIMBAD-double-PNI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914400"/>
            <a:ext cx="9067800" cy="501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two different PN?</a:t>
            </a:r>
            <a:endParaRPr lang="en-US" dirty="0"/>
          </a:p>
        </p:txBody>
      </p:sp>
      <p:pic>
        <p:nvPicPr>
          <p:cNvPr id="5" name="Content Placeholder 4" descr="CDS-same-object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2" r="-22"/>
          <a:stretch>
            <a:fillRect/>
          </a:stretch>
        </p:blipFill>
        <p:spPr>
          <a:xfrm>
            <a:off x="0" y="1600200"/>
            <a:ext cx="438150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6" name="Picture 5" descr="CDS-Same-object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797" y="1600200"/>
            <a:ext cx="4445253" cy="45259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Clarified ID </a:t>
            </a:r>
            <a:r>
              <a:rPr lang="en-US" sz="4000" dirty="0"/>
              <a:t>&amp;</a:t>
            </a:r>
            <a:r>
              <a:rPr lang="en-US" sz="4000" dirty="0" smtClean="0"/>
              <a:t> position – a single object!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Picture 6" descr="HASH-double-P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034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Propagation of errors through the system for putative PN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Many people take CDS entries and </a:t>
            </a:r>
            <a:r>
              <a:rPr lang="en-US" dirty="0" err="1" smtClean="0"/>
              <a:t>ID’s</a:t>
            </a:r>
            <a:r>
              <a:rPr lang="en-US" dirty="0" smtClean="0"/>
              <a:t> at face value.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This is o.k. mostly and for many types of sources and object catalogues but currently caveat emptor for PN</a:t>
            </a:r>
          </a:p>
          <a:p>
            <a:r>
              <a:rPr lang="en-US" dirty="0" smtClean="0"/>
              <a:t>Some objects have gone from a “possible” PN ID in many a previous reference only to get included in a catalogue of PN positions which CDS then latches onto…. so the object then becomes a “True” PN….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023"/>
            <a:ext cx="9144000" cy="44833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PN as emulsion flaws…22 references in </a:t>
            </a:r>
            <a:r>
              <a:rPr lang="en-US" sz="2800" dirty="0" err="1" smtClean="0"/>
              <a:t>Simbad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19450" y="6480175"/>
            <a:ext cx="2895600" cy="365125"/>
          </a:xfrm>
        </p:spPr>
        <p:txBody>
          <a:bodyPr/>
          <a:lstStyle/>
          <a:p>
            <a:r>
              <a:rPr lang="en-US" smtClean="0"/>
              <a:t>11th Pacific Rim Conf. HKU Dec 2015</a:t>
            </a:r>
            <a:endParaRPr lang="en-US" dirty="0"/>
          </a:p>
        </p:txBody>
      </p:sp>
      <p:pic>
        <p:nvPicPr>
          <p:cNvPr id="6" name="Picture 5" descr="Kohoutek-text-K1-1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5694304"/>
            <a:ext cx="4635500" cy="533400"/>
          </a:xfrm>
          <a:prstGeom prst="rect">
            <a:avLst/>
          </a:prstGeom>
        </p:spPr>
      </p:pic>
      <p:pic>
        <p:nvPicPr>
          <p:cNvPr id="7" name="Picture 6" descr="Kohoutek-text2-K1-15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6194280"/>
            <a:ext cx="4635500" cy="647700"/>
          </a:xfrm>
          <a:prstGeom prst="rect">
            <a:avLst/>
          </a:prstGeom>
        </p:spPr>
      </p:pic>
      <p:pic>
        <p:nvPicPr>
          <p:cNvPr id="8" name="Picture 7" descr="Kohoutek-reference.tiff"/>
          <p:cNvPicPr>
            <a:picLocks noChangeAspect="1"/>
          </p:cNvPicPr>
          <p:nvPr/>
        </p:nvPicPr>
        <p:blipFill>
          <a:blip r:embed="rId4"/>
          <a:srcRect l="6383"/>
          <a:stretch>
            <a:fillRect/>
          </a:stretch>
        </p:blipFill>
        <p:spPr>
          <a:xfrm>
            <a:off x="4873625" y="5799840"/>
            <a:ext cx="4191000" cy="10162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0" name="Picture 9" descr="PK-1-15SIMBA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7" y="361604"/>
            <a:ext cx="8304373" cy="5320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01625"/>
            <a:ext cx="8496300" cy="603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Clearly not a PN  - or anything else for that matter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5" name="Content Placeholder 4" descr="PNIC-KN1-15.tiff"/>
          <p:cNvPicPr>
            <a:picLocks noGrp="1" noChangeAspect="1"/>
          </p:cNvPicPr>
          <p:nvPr>
            <p:ph idx="1"/>
          </p:nvPr>
        </p:nvPicPr>
        <p:blipFill>
          <a:blip r:embed="rId2"/>
          <a:srcRect l="224" r="-168"/>
          <a:stretch>
            <a:fillRect/>
          </a:stretch>
        </p:blipFill>
        <p:spPr>
          <a:xfrm>
            <a:off x="2154095" y="1403770"/>
            <a:ext cx="4780140" cy="534438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 descr="HASH-K1-1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352"/>
            <a:ext cx="9144000" cy="5119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r>
              <a:rPr lang="en-US" dirty="0" smtClean="0"/>
              <a:t>Image flux integrator built-in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pic>
        <p:nvPicPr>
          <p:cNvPr id="5" name="Picture 4" descr="PHR1752-2941_SHASSA-integrator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4"/>
          <a:stretch/>
        </p:blipFill>
        <p:spPr>
          <a:xfrm>
            <a:off x="0" y="841375"/>
            <a:ext cx="9144000" cy="59606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5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A5FB-6BBE-B146-8C75-A9EC158B1B14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6" name="Picture 5" descr="shassa_bi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3"/>
          <a:stretch/>
        </p:blipFill>
        <p:spPr>
          <a:xfrm>
            <a:off x="294900" y="192917"/>
            <a:ext cx="5658599" cy="2611695"/>
          </a:xfrm>
          <a:prstGeom prst="rect">
            <a:avLst/>
          </a:prstGeom>
        </p:spPr>
      </p:pic>
      <p:pic>
        <p:nvPicPr>
          <p:cNvPr id="7" name="Picture 6" descr="shs_bi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6"/>
          <a:stretch/>
        </p:blipFill>
        <p:spPr>
          <a:xfrm>
            <a:off x="4736462" y="3635375"/>
            <a:ext cx="4256394" cy="25424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135" y="3070624"/>
            <a:ext cx="41415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Online “Integrator”: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semi-automated photometry pipeline for extended objects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“drives” an IRAF’s photometry pipeline (scripted in PYRAF) and displays results in online form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</a:t>
            </a:r>
            <a:r>
              <a:rPr lang="en-US" sz="1600" dirty="0" smtClean="0"/>
              <a:t>llows quick examination and modification of used photometry parameters (aperture/annulus size and position)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o</a:t>
            </a:r>
            <a:r>
              <a:rPr lang="en-US" sz="1600" dirty="0" smtClean="0"/>
              <a:t>nline interface  enables remote examination of used parameters and results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For now it’s “custom made” for SHASSA, SHS and IRAC (still in testing)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8078" y="192917"/>
            <a:ext cx="1594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PN </a:t>
            </a:r>
            <a:r>
              <a:rPr lang="en-US" sz="1400" dirty="0" err="1" smtClean="0"/>
              <a:t>Hf</a:t>
            </a:r>
            <a:r>
              <a:rPr lang="en-US" sz="1400" dirty="0" smtClean="0"/>
              <a:t> 2-2 (SHASSA)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688455" y="3046515"/>
            <a:ext cx="1304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PN </a:t>
            </a:r>
            <a:r>
              <a:rPr lang="en-US" sz="1400" dirty="0" err="1" smtClean="0"/>
              <a:t>Hf</a:t>
            </a:r>
            <a:r>
              <a:rPr lang="en-US" sz="1400" dirty="0" smtClean="0"/>
              <a:t> 2-2 (SHS)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9711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2844000" y="2737728"/>
            <a:ext cx="3382877" cy="77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4500" dirty="0"/>
              <a:t>THANK YOU</a:t>
            </a:r>
          </a:p>
        </p:txBody>
      </p:sp>
      <p:pic>
        <p:nvPicPr>
          <p:cNvPr id="45061" name="Picture 4" descr="heic1018b_n.jpg"/>
          <p:cNvPicPr>
            <a:picLocks noChangeAspect="1"/>
          </p:cNvPicPr>
          <p:nvPr/>
        </p:nvPicPr>
        <p:blipFill>
          <a:blip r:embed="rId3"/>
          <a:srcRect r="6659"/>
          <a:stretch>
            <a:fillRect/>
          </a:stretch>
        </p:blipFill>
        <p:spPr bwMode="auto">
          <a:xfrm>
            <a:off x="10080" y="-1528001"/>
            <a:ext cx="9400320" cy="1007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2907500" y="2548773"/>
            <a:ext cx="2562847" cy="193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THANK </a:t>
            </a:r>
            <a:r>
              <a:rPr lang="en-US" sz="2400" dirty="0" smtClean="0"/>
              <a:t>YOU……</a:t>
            </a:r>
          </a:p>
          <a:p>
            <a:endParaRPr lang="en-US" sz="2400" dirty="0" smtClean="0"/>
          </a:p>
          <a:p>
            <a:r>
              <a:rPr lang="en-US" dirty="0" smtClean="0"/>
              <a:t>and this is a not a PN….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MASPN Database V1.0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goes live in January 2014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7889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On-going </a:t>
            </a:r>
            <a:r>
              <a:rPr lang="en-US" sz="3600" dirty="0" err="1"/>
              <a:t>p</a:t>
            </a:r>
            <a:r>
              <a:rPr lang="en-US" sz="3600" dirty="0" err="1" smtClean="0"/>
              <a:t>rogress@HKU</a:t>
            </a:r>
            <a:r>
              <a:rPr lang="en-US" sz="3600" dirty="0" smtClean="0"/>
              <a:t> in PN research</a:t>
            </a:r>
            <a:br>
              <a:rPr lang="en-US" sz="3600" dirty="0" smtClean="0"/>
            </a:br>
            <a:endParaRPr lang="en-US" sz="22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5" y="1304923"/>
            <a:ext cx="8909050" cy="495300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1800" dirty="0" smtClean="0">
                <a:solidFill>
                  <a:srgbClr val="FFFF00"/>
                </a:solidFill>
                <a:sym typeface="Wingdings"/>
              </a:rPr>
              <a:t>Thousands </a:t>
            </a:r>
            <a:r>
              <a:rPr lang="en-US" sz="1800" dirty="0" smtClean="0">
                <a:solidFill>
                  <a:srgbClr val="FFFF00"/>
                </a:solidFill>
                <a:sym typeface="Wingdings"/>
              </a:rPr>
              <a:t>of Interesting non PN catalogued</a:t>
            </a:r>
            <a:r>
              <a:rPr lang="en-US" sz="1800" dirty="0" smtClean="0">
                <a:sym typeface="Wingdings"/>
              </a:rPr>
              <a:t>:  Miscellaneous Emission Nebulae - rejected PN (MEN)</a:t>
            </a:r>
            <a:endParaRPr lang="en-US" sz="1800" dirty="0" smtClean="0"/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PNLFS generated  and studied </a:t>
            </a:r>
            <a:r>
              <a:rPr lang="en-US" sz="1800" dirty="0" smtClean="0"/>
              <a:t>(unprecedented samples now available for the Bulge ,  LMC (Reid &amp; Parker) and local 2Kpc volume (</a:t>
            </a:r>
            <a:r>
              <a:rPr lang="en-US" sz="1800" dirty="0" err="1" smtClean="0"/>
              <a:t>Frew</a:t>
            </a:r>
            <a:r>
              <a:rPr lang="en-US" sz="1800" dirty="0" smtClean="0"/>
              <a:t> et al) over an 8-10mag range</a:t>
            </a:r>
            <a:endParaRPr lang="en-US" sz="1800" dirty="0"/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Multi-wavelength studies  undertaken </a:t>
            </a:r>
            <a:r>
              <a:rPr lang="en-US" sz="1800" dirty="0" smtClean="0"/>
              <a:t>- optical, MIR, radio, X-ray </a:t>
            </a:r>
            <a:r>
              <a:rPr lang="en-US" sz="1800" dirty="0" smtClean="0">
                <a:sym typeface="Wingdings"/>
              </a:rPr>
              <a:t> helps to eliminate mimics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CSPN characteristics derived  </a:t>
            </a:r>
            <a:r>
              <a:rPr lang="en-US" sz="1800" dirty="0" smtClean="0"/>
              <a:t>including [WR] types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endParaRPr lang="en-US" sz="1800" dirty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 BINARITY  investigated </a:t>
            </a:r>
            <a:r>
              <a:rPr lang="en-US" sz="1800" dirty="0" smtClean="0">
                <a:solidFill>
                  <a:srgbClr val="FFFFFF"/>
                </a:solidFill>
              </a:rPr>
              <a:t>using  local volume sample  1,2, 3 </a:t>
            </a:r>
            <a:r>
              <a:rPr lang="en-US" sz="1800" dirty="0" err="1" smtClean="0">
                <a:solidFill>
                  <a:srgbClr val="FFFFFF"/>
                </a:solidFill>
              </a:rPr>
              <a:t>Kpc</a:t>
            </a:r>
            <a:r>
              <a:rPr lang="en-US" sz="1800" dirty="0" smtClean="0">
                <a:solidFill>
                  <a:srgbClr val="FFFFFF"/>
                </a:solidFill>
              </a:rPr>
              <a:t> (most complete census </a:t>
            </a:r>
            <a:r>
              <a:rPr lang="en-US" sz="1800" dirty="0" smtClean="0">
                <a:solidFill>
                  <a:srgbClr val="FFFFFF"/>
                </a:solidFill>
              </a:rPr>
              <a:t>available- </a:t>
            </a:r>
            <a:r>
              <a:rPr lang="en-US" sz="1800" dirty="0" err="1" smtClean="0">
                <a:solidFill>
                  <a:srgbClr val="FFFFFF"/>
                </a:solidFill>
              </a:rPr>
              <a:t>Frew</a:t>
            </a:r>
            <a:r>
              <a:rPr lang="en-US" sz="1800" dirty="0" smtClean="0">
                <a:solidFill>
                  <a:srgbClr val="FFFFFF"/>
                </a:solidFill>
              </a:rPr>
              <a:t>, PhD thesis 2008, </a:t>
            </a:r>
            <a:r>
              <a:rPr lang="en-US" sz="1800" dirty="0" err="1" smtClean="0">
                <a:solidFill>
                  <a:srgbClr val="FFFFFF"/>
                </a:solidFill>
              </a:rPr>
              <a:t>Frew</a:t>
            </a:r>
            <a:r>
              <a:rPr lang="en-US" sz="1800" dirty="0" smtClean="0">
                <a:solidFill>
                  <a:srgbClr val="FFFFFF"/>
                </a:solidFill>
              </a:rPr>
              <a:t> et al in prep)</a:t>
            </a:r>
            <a:endParaRPr lang="en-US" sz="1800" dirty="0" smtClean="0">
              <a:solidFill>
                <a:srgbClr val="FFFFFF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AGB Haloes </a:t>
            </a:r>
            <a:r>
              <a:rPr lang="en-US" sz="1800" dirty="0" smtClean="0">
                <a:solidFill>
                  <a:srgbClr val="FFFF00"/>
                </a:solidFill>
              </a:rPr>
              <a:t>uncovered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and observed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IFU </a:t>
            </a:r>
            <a:r>
              <a:rPr lang="en-US" sz="1800" dirty="0" smtClean="0">
                <a:solidFill>
                  <a:srgbClr val="FFFF00"/>
                </a:solidFill>
              </a:rPr>
              <a:t>studies (</a:t>
            </a:r>
            <a:r>
              <a:rPr lang="en-US" sz="1800" dirty="0" smtClean="0">
                <a:solidFill>
                  <a:srgbClr val="FFFF00"/>
                </a:solidFill>
              </a:rPr>
              <a:t>SHAPE </a:t>
            </a:r>
            <a:r>
              <a:rPr lang="en-US" sz="1800" dirty="0" err="1" smtClean="0">
                <a:solidFill>
                  <a:srgbClr val="FFFF00"/>
                </a:solidFill>
              </a:rPr>
              <a:t>morpho</a:t>
            </a:r>
            <a:r>
              <a:rPr lang="en-US" sz="1800" dirty="0" smtClean="0">
                <a:solidFill>
                  <a:srgbClr val="FFFF00"/>
                </a:solidFill>
              </a:rPr>
              <a:t>-kinematic </a:t>
            </a:r>
            <a:r>
              <a:rPr lang="en-US" sz="1800" dirty="0" smtClean="0">
                <a:solidFill>
                  <a:srgbClr val="FFFF00"/>
                </a:solidFill>
              </a:rPr>
              <a:t>analysis)</a:t>
            </a:r>
            <a:endParaRPr lang="en-US" sz="1800" dirty="0"/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A258C-A968-8E42-8607-534CD67CAE74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936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4" name="Picture 3" descr="MAS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067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 rot="16200000">
            <a:off x="1570322" y="-475796"/>
            <a:ext cx="5280696" cy="7831143"/>
          </a:xfrm>
          <a:noFill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37235" y="0"/>
            <a:ext cx="8906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Multi-wavelength studies of </a:t>
            </a:r>
            <a:r>
              <a:rPr lang="en-US" dirty="0" err="1" smtClean="0"/>
              <a:t>PNe</a:t>
            </a:r>
            <a:r>
              <a:rPr lang="en-US" dirty="0" smtClean="0"/>
              <a:t> and their mimics –only object at BRHC is a true PN! 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95275" y="3122613"/>
            <a:ext cx="8204202" cy="2957513"/>
            <a:chOff x="330" y="1943"/>
            <a:chExt cx="5168" cy="1863"/>
          </a:xfrm>
        </p:grpSpPr>
        <p:sp>
          <p:nvSpPr>
            <p:cNvPr id="37895" name="Text Box 6"/>
            <p:cNvSpPr txBox="1">
              <a:spLocks noChangeArrowheads="1"/>
            </p:cNvSpPr>
            <p:nvPr/>
          </p:nvSpPr>
          <p:spPr bwMode="auto">
            <a:xfrm>
              <a:off x="330" y="1953"/>
              <a:ext cx="172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chemeClr val="bg1"/>
                  </a:solidFill>
                </a:rPr>
                <a:t>RCW 58, WR </a:t>
              </a:r>
              <a:r>
                <a:rPr lang="en-US" sz="1400" dirty="0" err="1">
                  <a:solidFill>
                    <a:schemeClr val="bg1"/>
                  </a:solidFill>
                </a:rPr>
                <a:t>ejecta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7897" name="Text Box 8"/>
            <p:cNvSpPr txBox="1">
              <a:spLocks noChangeArrowheads="1"/>
            </p:cNvSpPr>
            <p:nvPr/>
          </p:nvSpPr>
          <p:spPr bwMode="auto">
            <a:xfrm>
              <a:off x="2042" y="1953"/>
              <a:ext cx="172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PCG 11, WR </a:t>
              </a:r>
              <a:r>
                <a:rPr lang="en-US" sz="1200" dirty="0" err="1">
                  <a:solidFill>
                    <a:srgbClr val="000000"/>
                  </a:solidFill>
                </a:rPr>
                <a:t>ejecta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7898" name="Text Box 9"/>
            <p:cNvSpPr txBox="1">
              <a:spLocks noChangeArrowheads="1"/>
            </p:cNvSpPr>
            <p:nvPr/>
          </p:nvSpPr>
          <p:spPr bwMode="auto">
            <a:xfrm>
              <a:off x="3652" y="1943"/>
              <a:ext cx="172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GK Per, nova shell</a:t>
              </a:r>
            </a:p>
          </p:txBody>
        </p:sp>
        <p:sp>
          <p:nvSpPr>
            <p:cNvPr id="37899" name="Text Box 10"/>
            <p:cNvSpPr txBox="1">
              <a:spLocks noChangeArrowheads="1"/>
            </p:cNvSpPr>
            <p:nvPr/>
          </p:nvSpPr>
          <p:spPr bwMode="auto">
            <a:xfrm flipH="1">
              <a:off x="3722" y="3632"/>
              <a:ext cx="177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srgbClr val="FF0066"/>
                  </a:solidFill>
                </a:rPr>
                <a:t>PHR1424-5138, PN</a:t>
              </a:r>
            </a:p>
          </p:txBody>
        </p:sp>
        <p:sp>
          <p:nvSpPr>
            <p:cNvPr id="37900" name="Text Box 11"/>
            <p:cNvSpPr txBox="1">
              <a:spLocks noChangeArrowheads="1"/>
            </p:cNvSpPr>
            <p:nvPr/>
          </p:nvSpPr>
          <p:spPr bwMode="auto">
            <a:xfrm>
              <a:off x="330" y="3632"/>
              <a:ext cx="172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schemeClr val="bg1"/>
                  </a:solidFill>
                </a:rPr>
                <a:t>NGC 6164, Of* </a:t>
              </a:r>
              <a:r>
                <a:rPr lang="en-US" sz="1200" dirty="0" err="1">
                  <a:solidFill>
                    <a:schemeClr val="bg1"/>
                  </a:solidFill>
                </a:rPr>
                <a:t>ejecta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13075" y="5803125"/>
            <a:ext cx="27432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00"/>
                </a:solidFill>
              </a:rPr>
              <a:t>WR 16, WR bubble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PHAS-PN-examples.tif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60" b="-707"/>
          <a:stretch>
            <a:fillRect/>
          </a:stretch>
        </p:blipFill>
        <p:spPr>
          <a:xfrm>
            <a:off x="4" y="397643"/>
            <a:ext cx="9146261" cy="592640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1DE1A-80B9-3E4B-B8AC-C2B276E58C56}" type="slidenum">
              <a:rPr lang="en-AU" smtClean="0"/>
              <a:pPr>
                <a:defRPr/>
              </a:pPr>
              <a:t>62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11th Pacific Rim Conf. HKU Dec 2015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422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A5FB-6BBE-B146-8C75-A9EC158B1B14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6" name="Picture 5" descr="examp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4" y="312176"/>
            <a:ext cx="4951203" cy="1792552"/>
          </a:xfrm>
          <a:prstGeom prst="rect">
            <a:avLst/>
          </a:prstGeom>
        </p:spPr>
      </p:pic>
      <p:grpSp>
        <p:nvGrpSpPr>
          <p:cNvPr id="3" name="Group 47"/>
          <p:cNvGrpSpPr/>
          <p:nvPr/>
        </p:nvGrpSpPr>
        <p:grpSpPr>
          <a:xfrm>
            <a:off x="228814" y="2423298"/>
            <a:ext cx="4968000" cy="4111624"/>
            <a:chOff x="228814" y="2360832"/>
            <a:chExt cx="4968000" cy="4111624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14" y="2360832"/>
              <a:ext cx="1656000" cy="136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814" y="2360832"/>
              <a:ext cx="1656000" cy="1368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14" y="2360832"/>
              <a:ext cx="1656000" cy="136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14" y="3736456"/>
              <a:ext cx="1656000" cy="136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14" y="5104456"/>
              <a:ext cx="1656000" cy="136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814" y="3728832"/>
              <a:ext cx="1656000" cy="1368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14" y="3728832"/>
              <a:ext cx="1656000" cy="136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814" y="5104456"/>
              <a:ext cx="1656000" cy="1368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14" y="5104456"/>
              <a:ext cx="1656000" cy="1368000"/>
            </a:xfrm>
            <a:prstGeom prst="rect">
              <a:avLst/>
            </a:prstGeom>
          </p:spPr>
        </p:pic>
      </p:grpSp>
      <p:pic>
        <p:nvPicPr>
          <p:cNvPr id="17" name="Picture 16" descr="plotqua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223" y="312176"/>
            <a:ext cx="3671363" cy="53351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5124" y="-25923"/>
            <a:ext cx="884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Bulge PN previously determined fluxes for calibration (on-line integrator)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34704" y="2104728"/>
            <a:ext cx="291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Bulge PN with new our fluxes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0541" y="5647342"/>
            <a:ext cx="346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 are able to derive accurate </a:t>
            </a:r>
            <a:r>
              <a:rPr lang="en-US" sz="1400" dirty="0" err="1" smtClean="0"/>
              <a:t>F</a:t>
            </a:r>
            <a:r>
              <a:rPr lang="en-US" sz="1400" baseline="-25000" dirty="0" err="1" smtClean="0"/>
              <a:t>halpha</a:t>
            </a:r>
            <a:r>
              <a:rPr lang="en-US" sz="1400" dirty="0" smtClean="0"/>
              <a:t> for  &gt;200 Galactic </a:t>
            </a:r>
            <a:r>
              <a:rPr lang="en-US" sz="1400" dirty="0" err="1" smtClean="0"/>
              <a:t>PNe</a:t>
            </a:r>
            <a:r>
              <a:rPr lang="en-US" sz="1400" dirty="0" smtClean="0"/>
              <a:t> for which no previous estimate of </a:t>
            </a:r>
            <a:r>
              <a:rPr lang="en-US" sz="1400" dirty="0" err="1" smtClean="0"/>
              <a:t>F</a:t>
            </a:r>
            <a:r>
              <a:rPr lang="en-US" sz="1400" baseline="-25000" dirty="0" err="1" smtClean="0"/>
              <a:t>halpha</a:t>
            </a:r>
            <a:r>
              <a:rPr lang="en-US" sz="1400" dirty="0" smtClean="0"/>
              <a:t> is available (Bojicic et al. in preparation). </a:t>
            </a:r>
            <a:endParaRPr lang="en-US" sz="1400" dirty="0"/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6099245" y="523875"/>
            <a:ext cx="25875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For </a:t>
            </a:r>
            <a:r>
              <a:rPr lang="en-US" dirty="0">
                <a:solidFill>
                  <a:schemeClr val="bg1"/>
                </a:solidFill>
                <a:latin typeface="Century Gothic" charset="0"/>
              </a:rPr>
              <a:t>SHS photographic</a:t>
            </a:r>
          </a:p>
          <a:p>
            <a:r>
              <a:rPr lang="en-US" dirty="0">
                <a:solidFill>
                  <a:schemeClr val="bg1"/>
                </a:solidFill>
                <a:latin typeface="Century Gothic" charset="0"/>
              </a:rPr>
              <a:t>data too!</a:t>
            </a:r>
          </a:p>
        </p:txBody>
      </p:sp>
    </p:spTree>
    <p:extLst>
      <p:ext uri="{BB962C8B-B14F-4D97-AF65-F5344CB8AC3E}">
        <p14:creationId xmlns:p14="http://schemas.microsoft.com/office/powerpoint/2010/main" val="204219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4" name="Picture 3" descr="Abell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144000" cy="499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9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RAS-P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73431"/>
          </a:xfrm>
          <a:prstGeom prst="rect">
            <a:avLst/>
          </a:prstGeom>
        </p:spPr>
      </p:pic>
      <p:pic>
        <p:nvPicPr>
          <p:cNvPr id="7" name="Picture 6" descr="distance_scales_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885"/>
            <a:ext cx="9144000" cy="2648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1228" y="86267"/>
            <a:ext cx="210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November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9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43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0300" y="-1143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0600" y="-114300"/>
            <a:ext cx="1131888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016000"/>
            <a:ext cx="1130300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70113" y="1016000"/>
            <a:ext cx="1130300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1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30300" y="1016000"/>
            <a:ext cx="1130300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2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00413" y="-1143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3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00413" y="2147888"/>
            <a:ext cx="1130300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4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70113" y="2147888"/>
            <a:ext cx="1130300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5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32766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6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50325" y="1016000"/>
            <a:ext cx="1130300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7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59425" y="2147888"/>
            <a:ext cx="1128713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8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29125" y="2147888"/>
            <a:ext cx="1130300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9" name="Picture 1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559425" y="-114300"/>
            <a:ext cx="1128713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60" name="Picture 1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300413" y="1016000"/>
            <a:ext cx="1130300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61" name="Picture 1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688138" y="1016000"/>
            <a:ext cx="1131887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62" name="Picture 1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559425" y="1016000"/>
            <a:ext cx="1128713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63" name="Picture 1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950325" y="2147888"/>
            <a:ext cx="1130300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64" name="Picture 19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820025" y="1016000"/>
            <a:ext cx="1130300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65" name="Picture 20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429125" y="-1143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66" name="Picture 21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820025" y="-1143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67" name="Picture 2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688138" y="-114300"/>
            <a:ext cx="1131887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68" name="Picture 23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429125" y="1016000"/>
            <a:ext cx="1130300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69" name="Picture 24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130300" y="2147888"/>
            <a:ext cx="1130300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70" name="Picture 25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6688138" y="2147888"/>
            <a:ext cx="1131887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71" name="Picture 26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7820025" y="2147888"/>
            <a:ext cx="1130300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72" name="Picture 27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8950325" y="-1143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73" name="Picture 28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0" y="2147888"/>
            <a:ext cx="1130300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74" name="Picture 29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1130300" y="32766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75" name="Picture 30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2170113" y="32766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76" name="Picture 31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3300413" y="32766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77" name="Picture 32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429125" y="32766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78" name="Picture 33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5559425" y="3276600"/>
            <a:ext cx="1128713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79" name="Picture 34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950325" y="3286125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80" name="Picture 35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7820025" y="32766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81" name="Picture 36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7820025" y="4416425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82" name="Picture 37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6692900" y="4416425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83" name="Picture 38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429125" y="4416425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84" name="Picture 39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8950325" y="4416425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85" name="Picture 40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2170113" y="4395788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86" name="Picture 41"/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0" y="44069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87" name="Picture 42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3300413" y="55372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88" name="Picture 43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4429125" y="5546725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89" name="Picture 44"/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6688138" y="5546725"/>
            <a:ext cx="1131887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90" name="Picture 45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5559425" y="4416425"/>
            <a:ext cx="1128713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91" name="Picture 46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1130300" y="55245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92" name="Picture 47"/>
          <p:cNvPicPr>
            <a:picLocks noChangeAspect="1" noChangeArrowheads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5559425" y="5546725"/>
            <a:ext cx="1128713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93" name="Picture 48"/>
          <p:cNvPicPr>
            <a:picLocks noChangeAspect="1" noChangeArrowheads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7820025" y="5546725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94" name="Picture 49"/>
          <p:cNvPicPr>
            <a:picLocks noChangeAspect="1" noChangeArrowheads="1"/>
          </p:cNvPicPr>
          <p:nvPr/>
        </p:nvPicPr>
        <p:blipFill>
          <a:blip r:embed="rId51"/>
          <a:srcRect/>
          <a:stretch>
            <a:fillRect/>
          </a:stretch>
        </p:blipFill>
        <p:spPr bwMode="auto">
          <a:xfrm>
            <a:off x="2239963" y="55372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95" name="Picture 50"/>
          <p:cNvPicPr>
            <a:picLocks noChangeAspect="1" noChangeArrowheads="1"/>
          </p:cNvPicPr>
          <p:nvPr/>
        </p:nvPicPr>
        <p:blipFill>
          <a:blip r:embed="rId52"/>
          <a:srcRect/>
          <a:stretch>
            <a:fillRect/>
          </a:stretch>
        </p:blipFill>
        <p:spPr bwMode="auto">
          <a:xfrm>
            <a:off x="0" y="55372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96" name="Picture 51"/>
          <p:cNvPicPr>
            <a:picLocks noChangeAspect="1" noChangeArrowheads="1"/>
          </p:cNvPicPr>
          <p:nvPr/>
        </p:nvPicPr>
        <p:blipFill>
          <a:blip r:embed="rId53"/>
          <a:srcRect/>
          <a:stretch>
            <a:fillRect/>
          </a:stretch>
        </p:blipFill>
        <p:spPr bwMode="auto">
          <a:xfrm>
            <a:off x="1109663" y="44069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97" name="Picture 52"/>
          <p:cNvPicPr>
            <a:picLocks noChangeAspect="1" noChangeArrowheads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6692900" y="32766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98" name="Picture 53"/>
          <p:cNvPicPr>
            <a:picLocks noChangeAspect="1" noChangeArrowheads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3300413" y="4416425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99" name="Picture 54"/>
          <p:cNvPicPr>
            <a:picLocks noChangeAspect="1"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8950325" y="5551488"/>
            <a:ext cx="1130300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400" name="Picture 55"/>
          <p:cNvPicPr>
            <a:picLocks noChangeAspect="1" noChangeArrowheads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8950325" y="6643688"/>
            <a:ext cx="1130300" cy="1131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401" name="Picture 56"/>
          <p:cNvPicPr>
            <a:picLocks noChangeAspect="1" noChangeArrowheads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7820025" y="66802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402" name="Picture 57"/>
          <p:cNvPicPr>
            <a:picLocks noChangeAspect="1" noChangeArrowheads="1"/>
          </p:cNvPicPr>
          <p:nvPr/>
        </p:nvPicPr>
        <p:blipFill>
          <a:blip r:embed="rId59"/>
          <a:srcRect/>
          <a:stretch>
            <a:fillRect/>
          </a:stretch>
        </p:blipFill>
        <p:spPr bwMode="auto">
          <a:xfrm>
            <a:off x="6688138" y="6680200"/>
            <a:ext cx="1131887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403" name="Picture 58"/>
          <p:cNvPicPr>
            <a:picLocks noChangeAspect="1" noChangeArrowheads="1"/>
          </p:cNvPicPr>
          <p:nvPr/>
        </p:nvPicPr>
        <p:blipFill>
          <a:blip r:embed="rId60"/>
          <a:srcRect/>
          <a:stretch>
            <a:fillRect/>
          </a:stretch>
        </p:blipFill>
        <p:spPr bwMode="auto">
          <a:xfrm>
            <a:off x="5559425" y="6677025"/>
            <a:ext cx="1128713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404" name="Picture 59"/>
          <p:cNvPicPr>
            <a:picLocks noChangeAspect="1" noChangeArrowheads="1"/>
          </p:cNvPicPr>
          <p:nvPr/>
        </p:nvPicPr>
        <p:blipFill>
          <a:blip r:embed="rId61"/>
          <a:srcRect/>
          <a:stretch>
            <a:fillRect/>
          </a:stretch>
        </p:blipFill>
        <p:spPr bwMode="auto">
          <a:xfrm>
            <a:off x="4429125" y="6677025"/>
            <a:ext cx="1130300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405" name="Picture 60"/>
          <p:cNvPicPr>
            <a:picLocks noChangeAspect="1" noChangeArrowheads="1"/>
          </p:cNvPicPr>
          <p:nvPr/>
        </p:nvPicPr>
        <p:blipFill>
          <a:blip r:embed="rId62"/>
          <a:srcRect/>
          <a:stretch>
            <a:fillRect/>
          </a:stretch>
        </p:blipFill>
        <p:spPr bwMode="auto">
          <a:xfrm>
            <a:off x="3300413" y="6677025"/>
            <a:ext cx="1130300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406" name="Picture 61"/>
          <p:cNvPicPr>
            <a:picLocks noChangeAspect="1" noChangeArrowheads="1"/>
          </p:cNvPicPr>
          <p:nvPr/>
        </p:nvPicPr>
        <p:blipFill>
          <a:blip r:embed="rId63"/>
          <a:srcRect/>
          <a:stretch>
            <a:fillRect/>
          </a:stretch>
        </p:blipFill>
        <p:spPr bwMode="auto">
          <a:xfrm>
            <a:off x="2228850" y="6653213"/>
            <a:ext cx="1131888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407" name="Picture 62"/>
          <p:cNvPicPr>
            <a:picLocks noChangeAspect="1" noChangeArrowheads="1"/>
          </p:cNvPicPr>
          <p:nvPr/>
        </p:nvPicPr>
        <p:blipFill>
          <a:blip r:embed="rId64"/>
          <a:srcRect/>
          <a:stretch>
            <a:fillRect/>
          </a:stretch>
        </p:blipFill>
        <p:spPr bwMode="auto">
          <a:xfrm>
            <a:off x="1100138" y="6654800"/>
            <a:ext cx="1128712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408" name="Picture 63"/>
          <p:cNvPicPr>
            <a:picLocks noChangeAspect="1" noChangeArrowheads="1"/>
          </p:cNvPicPr>
          <p:nvPr/>
        </p:nvPicPr>
        <p:blipFill>
          <a:blip r:embed="rId65"/>
          <a:srcRect/>
          <a:stretch>
            <a:fillRect/>
          </a:stretch>
        </p:blipFill>
        <p:spPr bwMode="auto">
          <a:xfrm>
            <a:off x="0" y="6654800"/>
            <a:ext cx="11303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6" name="TextBox 65"/>
          <p:cNvSpPr txBox="1"/>
          <p:nvPr/>
        </p:nvSpPr>
        <p:spPr>
          <a:xfrm>
            <a:off x="1349375" y="1371660"/>
            <a:ext cx="7337425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have been a LOT of Galactic </a:t>
            </a:r>
            <a:r>
              <a:rPr lang="en-US" sz="2400" dirty="0" err="1" smtClean="0"/>
              <a:t>PNe</a:t>
            </a:r>
            <a:r>
              <a:rPr lang="en-US" sz="2400" dirty="0" smtClean="0"/>
              <a:t> discovered  over the last 15 years, more than doubling the totals accrued by all telescopes over the previous 200+ years..</a:t>
            </a:r>
          </a:p>
          <a:p>
            <a:endParaRPr lang="en-US" sz="2400" dirty="0" smtClean="0"/>
          </a:p>
          <a:p>
            <a:r>
              <a:rPr lang="en-US" sz="2400" dirty="0" smtClean="0"/>
              <a:t>The scope of </a:t>
            </a:r>
            <a:r>
              <a:rPr lang="en-US" sz="2400" dirty="0" err="1" smtClean="0"/>
              <a:t>PNe</a:t>
            </a:r>
            <a:r>
              <a:rPr lang="en-US" sz="2400" dirty="0" smtClean="0"/>
              <a:t> studies for these ~3500 GPN must reflect this new landscape and include them</a:t>
            </a:r>
            <a:r>
              <a:rPr lang="en-US" sz="2400" dirty="0" smtClean="0">
                <a:solidFill>
                  <a:srgbClr val="FFFF00"/>
                </a:solidFill>
              </a:rPr>
              <a:t>…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Studies should ensure that representative samples from the current known Galactic </a:t>
            </a:r>
            <a:r>
              <a:rPr lang="en-US" sz="2400" dirty="0" err="1" smtClean="0">
                <a:solidFill>
                  <a:srgbClr val="FFFF00"/>
                </a:solidFill>
              </a:rPr>
              <a:t>PNe</a:t>
            </a:r>
            <a:r>
              <a:rPr lang="en-US" sz="2400" dirty="0" smtClean="0">
                <a:solidFill>
                  <a:srgbClr val="FFFF00"/>
                </a:solidFill>
              </a:rPr>
              <a:t> population are used/studied/re-observed and not just the usual “easy” </a:t>
            </a:r>
            <a:r>
              <a:rPr lang="en-US" sz="2400" dirty="0" err="1" smtClean="0">
                <a:solidFill>
                  <a:srgbClr val="FFFF00"/>
                </a:solidFill>
              </a:rPr>
              <a:t>PNe</a:t>
            </a:r>
            <a:r>
              <a:rPr lang="en-US" sz="2400" dirty="0" smtClean="0">
                <a:solidFill>
                  <a:srgbClr val="FFFF00"/>
                </a:solidFill>
              </a:rPr>
              <a:t> available in previous catalogues pre MASH-I &amp; MASH-II,IPHAS and DSH (see posters by </a:t>
            </a:r>
            <a:r>
              <a:rPr lang="en-US" sz="2400" dirty="0" err="1" smtClean="0">
                <a:solidFill>
                  <a:srgbClr val="FFFF00"/>
                </a:solidFill>
              </a:rPr>
              <a:t>Kronberger</a:t>
            </a:r>
            <a:r>
              <a:rPr lang="en-US" sz="2400" dirty="0" smtClean="0">
                <a:solidFill>
                  <a:srgbClr val="FFFF00"/>
                </a:solidFill>
              </a:rPr>
              <a:t> &amp; Acker)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76" y="0"/>
            <a:ext cx="8184878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Motivation for a new integrated platform for PN research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76" y="1778003"/>
            <a:ext cx="8667749" cy="5746750"/>
          </a:xfrm>
        </p:spPr>
        <p:txBody>
          <a:bodyPr>
            <a:normAutofit fontScale="77500" lnSpcReduction="20000"/>
          </a:bodyPr>
          <a:lstStyle/>
          <a:p>
            <a:r>
              <a:rPr lang="en-US" sz="2857" i="1" dirty="0" smtClean="0"/>
              <a:t>Provide, for the first time, an accessible, reliable on-line ’one-stop’ shop for essential, up-to date information for all known Galactic &amp; MC </a:t>
            </a:r>
            <a:r>
              <a:rPr lang="en-US" sz="2857" i="1" dirty="0" err="1" smtClean="0"/>
              <a:t>PNe</a:t>
            </a:r>
            <a:r>
              <a:rPr lang="en-US" sz="2857" i="1" dirty="0" smtClean="0"/>
              <a:t> </a:t>
            </a:r>
          </a:p>
          <a:p>
            <a:r>
              <a:rPr lang="en-US" sz="2595" dirty="0" smtClean="0">
                <a:solidFill>
                  <a:srgbClr val="FFFF00"/>
                </a:solidFill>
              </a:rPr>
              <a:t>Reliably remove the many PN mimics/false </a:t>
            </a:r>
            <a:r>
              <a:rPr lang="en-US" sz="2595" dirty="0" err="1" smtClean="0">
                <a:solidFill>
                  <a:srgbClr val="FFFF00"/>
                </a:solidFill>
              </a:rPr>
              <a:t>ID’s</a:t>
            </a:r>
            <a:r>
              <a:rPr lang="en-US" sz="2595" dirty="0" smtClean="0">
                <a:solidFill>
                  <a:srgbClr val="FFFF00"/>
                </a:solidFill>
              </a:rPr>
              <a:t> that have biased previous compilations and  subsequent studies</a:t>
            </a:r>
          </a:p>
          <a:p>
            <a:r>
              <a:rPr lang="en-US" sz="2595" dirty="0" smtClean="0"/>
              <a:t>Provide accurate, updated positions, sizes, morphologies, radial velocities, fluxes, multi-wavelength imagery and spectroscopy wherever possible</a:t>
            </a:r>
          </a:p>
          <a:p>
            <a:r>
              <a:rPr lang="en-US" sz="2595" dirty="0" smtClean="0">
                <a:solidFill>
                  <a:srgbClr val="FFFF00"/>
                </a:solidFill>
              </a:rPr>
              <a:t>Link to CDS/Vizier and hence provide archival history for each object</a:t>
            </a:r>
          </a:p>
          <a:p>
            <a:r>
              <a:rPr lang="en-US" sz="2595" dirty="0" smtClean="0"/>
              <a:t>Provide an SQL interface to sift, select, browse, collate, investigate, download and </a:t>
            </a:r>
            <a:r>
              <a:rPr lang="en-US" sz="2595" dirty="0" err="1" smtClean="0"/>
              <a:t>visualise</a:t>
            </a:r>
            <a:r>
              <a:rPr lang="en-US" sz="2595" dirty="0" smtClean="0"/>
              <a:t> the complete currently known Galactic </a:t>
            </a:r>
            <a:r>
              <a:rPr lang="en-US" sz="2595" dirty="0" err="1" smtClean="0"/>
              <a:t>PNe</a:t>
            </a:r>
            <a:r>
              <a:rPr lang="en-US" sz="2595" dirty="0" smtClean="0"/>
              <a:t> </a:t>
            </a:r>
            <a:r>
              <a:rPr lang="en-US" sz="2595" dirty="0" err="1" smtClean="0"/>
              <a:t>diaspora</a:t>
            </a:r>
            <a:endParaRPr lang="en-US" sz="2595" dirty="0" smtClean="0"/>
          </a:p>
          <a:p>
            <a:r>
              <a:rPr lang="en-US" sz="2600" i="1" dirty="0" smtClean="0">
                <a:solidFill>
                  <a:srgbClr val="FFFF00"/>
                </a:solidFill>
              </a:rPr>
              <a:t>And hence to provide the community with the most complete data  with which  to undertake new science! </a:t>
            </a:r>
          </a:p>
          <a:p>
            <a:r>
              <a:rPr lang="en-US" sz="2600" i="1" dirty="0" smtClean="0">
                <a:solidFill>
                  <a:srgbClr val="FFFFFF"/>
                </a:solidFill>
              </a:rPr>
              <a:t> It is late but release is finally imminent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11th Pacific Rim Conf. HKU Dec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7584</TotalTime>
  <Words>3032</Words>
  <Application>Microsoft Macintosh PowerPoint</Application>
  <PresentationFormat>On-screen Show (4:3)</PresentationFormat>
  <Paragraphs>404</Paragraphs>
  <Slides>64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Twilight</vt:lpstr>
      <vt:lpstr>The new Hong-Kong/AAO/Strasbourg Hα PN database: HASH</vt:lpstr>
      <vt:lpstr>The New HKU Late Stage Stellar evolution research group</vt:lpstr>
      <vt:lpstr>GRATUITOUS PLUG</vt:lpstr>
      <vt:lpstr>PowerPoint Presentation</vt:lpstr>
      <vt:lpstr>On-going progress@HKU in PN research </vt:lpstr>
      <vt:lpstr>On-going progress@HKU in PN research </vt:lpstr>
      <vt:lpstr>PowerPoint Presentation</vt:lpstr>
      <vt:lpstr>PowerPoint Presentation</vt:lpstr>
      <vt:lpstr>Motivation for a new integrated platform for PN research</vt:lpstr>
      <vt:lpstr>PowerPoint Presentation</vt:lpstr>
      <vt:lpstr>MAIN database: Basic content</vt:lpstr>
      <vt:lpstr>The problem of contaminants</vt:lpstr>
      <vt:lpstr>PowerPoint Presentation</vt:lpstr>
      <vt:lpstr>PowerPoint Presentation</vt:lpstr>
      <vt:lpstr>PowerPoint Presentation</vt:lpstr>
      <vt:lpstr>PowerPoint Presentation</vt:lpstr>
      <vt:lpstr>Updated &amp; improved PN co-ordinates</vt:lpstr>
      <vt:lpstr>PowerPoint Presentation</vt:lpstr>
      <vt:lpstr>PowerPoint Presentation</vt:lpstr>
      <vt:lpstr>MAIN database: CDS Structure</vt:lpstr>
      <vt:lpstr>PowerPoint Presentation</vt:lpstr>
      <vt:lpstr>HASH user Interface:  Technical stuff</vt:lpstr>
      <vt:lpstr>User Interface: basic workflow</vt:lpstr>
      <vt:lpstr>Statistical summary: (as of 01/12/15)</vt:lpstr>
      <vt:lpstr>HASH Database</vt:lpstr>
      <vt:lpstr>Detailed manual</vt:lpstr>
      <vt:lpstr>‘WALL’ option to move objects around to gather PN into similar groups</vt:lpstr>
      <vt:lpstr>IPHAS survey images ingested – VPHAS+ in train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Selected object from Table</vt:lpstr>
      <vt:lpstr>Can check SIMBAD entry via click on icon</vt:lpstr>
      <vt:lpstr>Can click on spectra tab</vt:lpstr>
      <vt:lpstr>Can interactively zoom-in &amp; overplot multiple spectra </vt:lpstr>
      <vt:lpstr>Detailed notes can be associated with each PN entry…</vt:lpstr>
      <vt:lpstr>Can cycle through all available multi-wavelength images</vt:lpstr>
      <vt:lpstr>Purified/Improved PNe IDs </vt:lpstr>
      <vt:lpstr>All “known” PNe being checked against all current evidence – images *and* spectroscopy  and if necessary  re-assigned….</vt:lpstr>
      <vt:lpstr>Clearly ‘NOT” a PN…….</vt:lpstr>
      <vt:lpstr>Another example of PN Not PN</vt:lpstr>
      <vt:lpstr>Not PN imagery or spectrum</vt:lpstr>
      <vt:lpstr>While some objects finally receive the true PN recognition they deserve </vt:lpstr>
      <vt:lpstr>Compact Hα emitter resolved on UKIDSS with PN optical spectrum</vt:lpstr>
      <vt:lpstr>PN claims…..tested</vt:lpstr>
      <vt:lpstr>PowerPoint Presentation</vt:lpstr>
      <vt:lpstr>PowerPoint Presentation</vt:lpstr>
      <vt:lpstr>PowerPoint Presentation</vt:lpstr>
      <vt:lpstr>Tidying up confusion in the CDS (for PN….)</vt:lpstr>
      <vt:lpstr>Are there two different PN?</vt:lpstr>
      <vt:lpstr>Clarified ID &amp; position – a single object!</vt:lpstr>
      <vt:lpstr>Propagation of errors through the system for putative PN</vt:lpstr>
      <vt:lpstr>PN as emulsion flaws…22 references in Simbad!</vt:lpstr>
      <vt:lpstr>Clearly not a PN  - or anything else for that matter</vt:lpstr>
      <vt:lpstr>Image flux integrator built-in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Eating an elephant</dc:title>
  <dc:creator>.</dc:creator>
  <cp:lastModifiedBy>Quentin Andrew Parker</cp:lastModifiedBy>
  <cp:revision>110</cp:revision>
  <dcterms:created xsi:type="dcterms:W3CDTF">2014-02-02T22:49:18Z</dcterms:created>
  <dcterms:modified xsi:type="dcterms:W3CDTF">2015-12-15T04:42:52Z</dcterms:modified>
</cp:coreProperties>
</file>