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9" r:id="rId4"/>
    <p:sldId id="280" r:id="rId5"/>
    <p:sldId id="277" r:id="rId6"/>
    <p:sldId id="276" r:id="rId7"/>
    <p:sldId id="258" r:id="rId8"/>
    <p:sldId id="266" r:id="rId9"/>
    <p:sldId id="259" r:id="rId10"/>
    <p:sldId id="268" r:id="rId11"/>
    <p:sldId id="265" r:id="rId12"/>
    <p:sldId id="264" r:id="rId13"/>
    <p:sldId id="262" r:id="rId14"/>
    <p:sldId id="267" r:id="rId15"/>
    <p:sldId id="261" r:id="rId16"/>
    <p:sldId id="260" r:id="rId17"/>
    <p:sldId id="27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22F"/>
    <a:srgbClr val="DDDE03"/>
    <a:srgbClr val="F4FFD2"/>
    <a:srgbClr val="F9F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3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B3F36-6963-2549-A739-8074E9742716}" type="datetimeFigureOut">
              <a:rPr lang="en-US" smtClean="0"/>
              <a:t>12/12/15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2582CB-354B-7C4C-971E-9B336D0C7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425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C-rich with 21-µm dust emission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82CB-354B-7C4C-971E-9B336D0C70A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12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not-so-sharp</a:t>
            </a:r>
            <a:r>
              <a:rPr lang="en-US" baseline="0" dirty="0" smtClean="0"/>
              <a:t> outer 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582CB-354B-7C4C-971E-9B336D0C70A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91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071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8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1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5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92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68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70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403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0A4949"/>
            </a:gs>
            <a:gs pos="81000">
              <a:srgbClr val="34074C"/>
            </a:gs>
          </a:gsLst>
          <a:lin ang="1428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34E0C-40C2-4144-91A4-983E24644B8E}" type="datetimeFigureOut">
              <a:rPr lang="en-US" smtClean="0"/>
              <a:t>12/11/15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83597-1512-8249-92E2-A97E2D24AA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221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2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0801" y="969662"/>
            <a:ext cx="85459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Chalkboard"/>
                <a:cs typeface="Chalkboard"/>
              </a:rPr>
              <a:t>The Prevalence and Implications of </a:t>
            </a:r>
            <a:br>
              <a:rPr lang="en-US" sz="28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800" dirty="0" smtClean="0">
                <a:solidFill>
                  <a:srgbClr val="FFFFFF"/>
                </a:solidFill>
                <a:latin typeface="Chalkboard"/>
                <a:cs typeface="Chalkboard"/>
              </a:rPr>
              <a:t>Sharp Outer Edge of Disks in </a:t>
            </a:r>
            <a:r>
              <a:rPr lang="en-US" sz="2800" dirty="0" err="1" smtClean="0">
                <a:solidFill>
                  <a:srgbClr val="FFFFFF"/>
                </a:solidFill>
                <a:latin typeface="Chalkboard"/>
                <a:cs typeface="Chalkboard"/>
              </a:rPr>
              <a:t>Preplanetary</a:t>
            </a:r>
            <a:r>
              <a:rPr lang="en-US" sz="2800" dirty="0" smtClean="0">
                <a:solidFill>
                  <a:srgbClr val="FFFFFF"/>
                </a:solidFill>
                <a:latin typeface="Chalkboard"/>
                <a:cs typeface="Chalkboard"/>
              </a:rPr>
              <a:t> Nebulae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73889" y="5490378"/>
            <a:ext cx="696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Mark Morris (UCLA) and </a:t>
            </a:r>
            <a:r>
              <a:rPr lang="en-US" sz="2400" dirty="0" err="1" smtClean="0">
                <a:solidFill>
                  <a:srgbClr val="FFFFFF"/>
                </a:solidFill>
                <a:latin typeface="Chalkboard"/>
                <a:cs typeface="Chalkboard"/>
              </a:rPr>
              <a:t>Raghvendra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 (JPL)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492" y="2270610"/>
            <a:ext cx="2937261" cy="29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542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323" y="0"/>
            <a:ext cx="6858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4328" y="467523"/>
            <a:ext cx="198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2007</a:t>
            </a:r>
          </a:p>
        </p:txBody>
      </p:sp>
      <p:sp>
        <p:nvSpPr>
          <p:cNvPr id="14" name="Arc 13"/>
          <p:cNvSpPr/>
          <p:nvPr/>
        </p:nvSpPr>
        <p:spPr>
          <a:xfrm rot="9792786">
            <a:off x="4106241" y="2655327"/>
            <a:ext cx="1398870" cy="1308787"/>
          </a:xfrm>
          <a:prstGeom prst="arc">
            <a:avLst>
              <a:gd name="adj1" fmla="val 14495226"/>
              <a:gd name="adj2" fmla="val 3114946"/>
            </a:avLst>
          </a:prstGeom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6" y="4830008"/>
            <a:ext cx="4110081" cy="19822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64" y="4506122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Ueta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2000</a:t>
            </a:r>
          </a:p>
        </p:txBody>
      </p:sp>
    </p:spTree>
    <p:extLst>
      <p:ext uri="{BB962C8B-B14F-4D97-AF65-F5344CB8AC3E}">
        <p14:creationId xmlns:p14="http://schemas.microsoft.com/office/powerpoint/2010/main" val="1741989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3848" y="2963079"/>
            <a:ext cx="3958627" cy="3862490"/>
          </a:xfrm>
          <a:prstGeom prst="rect">
            <a:avLst/>
          </a:prstGeom>
        </p:spPr>
      </p:pic>
      <p:pic>
        <p:nvPicPr>
          <p:cNvPr id="4" name="Picture 3" descr="EggHH2Kcont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44"/>
            <a:ext cx="4571999" cy="6857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756" y="13801"/>
            <a:ext cx="618805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CRL 2688   </a:t>
            </a:r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										 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</a:t>
            </a:r>
            <a:b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												1998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  <a:p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				</a:t>
            </a:r>
          </a:p>
          <a:p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								</a:t>
            </a:r>
            <a:r>
              <a:rPr lang="en-US" dirty="0" smtClean="0">
                <a:latin typeface="Chalkboard"/>
                <a:cs typeface="Chalkboard"/>
              </a:rPr>
              <a:t>(</a:t>
            </a:r>
            <a:r>
              <a:rPr lang="en-US" dirty="0" err="1" smtClean="0">
                <a:latin typeface="Chalkboard"/>
                <a:cs typeface="Chalkboard"/>
              </a:rPr>
              <a:t>Ueta</a:t>
            </a:r>
            <a:r>
              <a:rPr lang="en-US" dirty="0" smtClean="0">
                <a:latin typeface="Chalkboard"/>
                <a:cs typeface="Chalkboard"/>
              </a:rPr>
              <a:t> </a:t>
            </a:r>
            <a:r>
              <a:rPr lang="en-US" dirty="0">
                <a:latin typeface="Chalkboard"/>
                <a:cs typeface="Chalkboard"/>
              </a:rPr>
              <a:t>et al. </a:t>
            </a:r>
            <a:r>
              <a:rPr lang="en-US" dirty="0" smtClean="0">
                <a:latin typeface="Chalkboard"/>
                <a:cs typeface="Chalkboard"/>
              </a:rPr>
              <a:t>2006) </a:t>
            </a:r>
            <a:endParaRPr lang="en-US" dirty="0">
              <a:latin typeface="Chalkboard"/>
              <a:cs typeface="Chalkboard"/>
            </a:endParaRPr>
          </a:p>
          <a:p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0664" y="16795"/>
            <a:ext cx="2906679" cy="290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9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5589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307" y="297490"/>
            <a:ext cx="3826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CRL 2688  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Balick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2012) </a:t>
            </a:r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1278" y="5755283"/>
            <a:ext cx="1715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F606W-F814W</a:t>
            </a:r>
            <a:endParaRPr lang="en-US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671" y="5743839"/>
            <a:ext cx="1612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F110W-F160W</a:t>
            </a:r>
            <a:endParaRPr lang="en-US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8582" y="528322"/>
            <a:ext cx="2235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d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isk edge = shock</a:t>
            </a:r>
          </a:p>
        </p:txBody>
      </p:sp>
    </p:spTree>
    <p:extLst>
      <p:ext uri="{BB962C8B-B14F-4D97-AF65-F5344CB8AC3E}">
        <p14:creationId xmlns:p14="http://schemas.microsoft.com/office/powerpoint/2010/main" val="2168294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96" y="1403564"/>
            <a:ext cx="8219460" cy="40535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61654" y="5937917"/>
            <a:ext cx="2825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753125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DCDFAE9-E4F5-4155-B865-6A2E0DF0479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236" y="-1"/>
            <a:ext cx="6726080" cy="72854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33395" y="6282371"/>
            <a:ext cx="19889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00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000000"/>
                </a:solidFill>
                <a:latin typeface="Chalkboard"/>
                <a:cs typeface="Chalkboard"/>
              </a:rPr>
              <a:t> et al. 2007</a:t>
            </a:r>
          </a:p>
        </p:txBody>
      </p:sp>
    </p:spTree>
    <p:extLst>
      <p:ext uri="{BB962C8B-B14F-4D97-AF65-F5344CB8AC3E}">
        <p14:creationId xmlns:p14="http://schemas.microsoft.com/office/powerpoint/2010/main" val="2609982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9333" y="915352"/>
            <a:ext cx="5864518" cy="58262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578" y="320374"/>
            <a:ext cx="278803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IRAS22036+5306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2003, 2006)</a:t>
            </a:r>
            <a:endParaRPr lang="en-US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814680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osty_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06" y="1413703"/>
            <a:ext cx="4799353" cy="4635740"/>
          </a:xfrm>
          <a:prstGeom prst="rect">
            <a:avLst/>
          </a:prstGeom>
        </p:spPr>
      </p:pic>
      <p:pic>
        <p:nvPicPr>
          <p:cNvPr id="3" name="Picture 2" descr="frosty_NS_shr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3637">
            <a:off x="4632632" y="1437804"/>
            <a:ext cx="4870981" cy="470492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561118">
            <a:off x="5982295" y="3446180"/>
            <a:ext cx="2055604" cy="574842"/>
          </a:xfrm>
          <a:prstGeom prst="ellipse">
            <a:avLst/>
          </a:prstGeom>
          <a:noFill/>
          <a:ln w="19050" cmpd="sng"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61118">
            <a:off x="1572203" y="3386936"/>
            <a:ext cx="2055604" cy="574842"/>
          </a:xfrm>
          <a:prstGeom prst="ellipse">
            <a:avLst/>
          </a:prstGeom>
          <a:noFill/>
          <a:ln w="19050" cmpd="sng">
            <a:solidFill>
              <a:srgbClr val="CCFFC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794" y="137139"/>
            <a:ext cx="2524736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Frosty Leo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IRAS 09371+1212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2000)</a:t>
            </a:r>
            <a:endParaRPr lang="en-US" sz="16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34827" y="6213953"/>
            <a:ext cx="20361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solidFill>
                  <a:srgbClr val="FFFFFF"/>
                </a:solidFill>
                <a:latin typeface="Chalkboard"/>
                <a:cs typeface="Chalkboard"/>
              </a:rPr>
              <a:t>u</a:t>
            </a:r>
            <a:r>
              <a:rPr lang="en-US" sz="2000" dirty="0" err="1" smtClean="0">
                <a:solidFill>
                  <a:srgbClr val="FFFFFF"/>
                </a:solidFill>
                <a:latin typeface="Chalkboard"/>
                <a:cs typeface="Chalkboard"/>
              </a:rPr>
              <a:t>nsharp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 masked</a:t>
            </a:r>
          </a:p>
        </p:txBody>
      </p:sp>
    </p:spTree>
    <p:extLst>
      <p:ext uri="{BB962C8B-B14F-4D97-AF65-F5344CB8AC3E}">
        <p14:creationId xmlns:p14="http://schemas.microsoft.com/office/powerpoint/2010/main" val="4244787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292" y="258682"/>
            <a:ext cx="318453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FFFF"/>
                </a:solidFill>
                <a:latin typeface="Chalkboard"/>
                <a:cs typeface="Chalkboard"/>
              </a:rPr>
              <a:t>Interpretations:</a:t>
            </a:r>
          </a:p>
          <a:p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Two categories:</a:t>
            </a: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  <a:r>
              <a:rPr lang="en-US" sz="2400" dirty="0" smtClean="0">
                <a:solidFill>
                  <a:srgbClr val="F9FFBE"/>
                </a:solidFill>
                <a:latin typeface="Chalkboard"/>
                <a:cs typeface="Chalkboard"/>
              </a:rPr>
              <a:t>1) bound disk</a:t>
            </a: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	</a:t>
            </a:r>
            <a:r>
              <a:rPr lang="en-US" sz="2400" dirty="0" smtClean="0">
                <a:solidFill>
                  <a:srgbClr val="CCFFCC"/>
                </a:solidFill>
                <a:latin typeface="Chalkboard"/>
                <a:cs typeface="Chalkboard"/>
              </a:rPr>
              <a:t>2) expanding disk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730" y="2516266"/>
            <a:ext cx="8627674" cy="40759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FFFF00"/>
              </a:buClr>
              <a:buSzPct val="120000"/>
              <a:buFont typeface="Wingdings" charset="2"/>
              <a:buChar char="§"/>
            </a:pPr>
            <a:r>
              <a:rPr lang="en-US" sz="2400" b="1" dirty="0">
                <a:solidFill>
                  <a:srgbClr val="F9FFBE"/>
                </a:solidFill>
                <a:latin typeface="Chalkboard"/>
                <a:cs typeface="Chalkboard"/>
              </a:rPr>
              <a:t>b</a:t>
            </a:r>
            <a:r>
              <a:rPr lang="en-US" sz="2400" b="1" dirty="0" smtClean="0">
                <a:solidFill>
                  <a:srgbClr val="F9FFBE"/>
                </a:solidFill>
                <a:latin typeface="Chalkboard"/>
                <a:cs typeface="Chalkboard"/>
              </a:rPr>
              <a:t>ound disk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: requires angular momentum, the source of 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which</a:t>
            </a: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can only be a companion….. a </a:t>
            </a:r>
            <a:r>
              <a:rPr lang="en-US" sz="2400" i="1" dirty="0" smtClean="0">
                <a:solidFill>
                  <a:srgbClr val="FFFFFF"/>
                </a:solidFill>
                <a:latin typeface="Chalkboard"/>
                <a:cs typeface="Chalkboard"/>
              </a:rPr>
              <a:t>close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 companion</a:t>
            </a:r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FFFF00"/>
              </a:buClr>
              <a:buSzPct val="120000"/>
              <a:buFont typeface="Wingdings" charset="2"/>
              <a:buChar char="§"/>
            </a:pP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What would the sharp outer disk boundary mean?</a:t>
            </a:r>
            <a:b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 </a:t>
            </a: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A sharp upper limit to the angular momentum provided</a:t>
            </a:r>
            <a:b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to outflowing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gas  </a:t>
            </a:r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FFFF00"/>
              </a:buClr>
              <a:buSzPct val="120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But the disk radii are &gt;&gt; the binary separation required 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to</a:t>
            </a:r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provide the angular momentum</a:t>
            </a:r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FFFF00"/>
              </a:buClr>
              <a:buSzPct val="120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So incredibly fine-tuning required in </a:t>
            </a:r>
            <a:r>
              <a:rPr lang="en-US" sz="2400" i="1" dirty="0" smtClean="0">
                <a:solidFill>
                  <a:srgbClr val="FFFFFF"/>
                </a:solidFill>
                <a:latin typeface="Chalkboard"/>
                <a:cs typeface="Chalkboard"/>
              </a:rPr>
              <a:t>all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 these systems to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capture the outflowing gas into marginally bound orbits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with a sharp radial limit</a:t>
            </a:r>
          </a:p>
        </p:txBody>
      </p:sp>
    </p:spTree>
    <p:extLst>
      <p:ext uri="{BB962C8B-B14F-4D97-AF65-F5344CB8AC3E}">
        <p14:creationId xmlns:p14="http://schemas.microsoft.com/office/powerpoint/2010/main" val="3873080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4880" y="587913"/>
            <a:ext cx="7586192" cy="5712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CFFCC"/>
                </a:solidFill>
                <a:latin typeface="Chalkboard"/>
                <a:cs typeface="Chalkboard"/>
              </a:rPr>
              <a:t>Expanding </a:t>
            </a:r>
            <a:r>
              <a:rPr lang="en-US" sz="2400" b="1" dirty="0">
                <a:solidFill>
                  <a:srgbClr val="CCFFCC"/>
                </a:solidFill>
                <a:latin typeface="Chalkboard"/>
                <a:cs typeface="Chalkboard"/>
              </a:rPr>
              <a:t>d</a:t>
            </a:r>
            <a:r>
              <a:rPr lang="en-US" sz="2400" b="1" dirty="0" smtClean="0">
                <a:solidFill>
                  <a:srgbClr val="CCFFCC"/>
                </a:solidFill>
                <a:latin typeface="Chalkboard"/>
                <a:cs typeface="Chalkboard"/>
              </a:rPr>
              <a:t>isks:</a:t>
            </a:r>
          </a:p>
          <a:p>
            <a:endParaRPr lang="en-US" sz="2400" dirty="0">
              <a:solidFill>
                <a:srgbClr val="FFFFFF"/>
              </a:solidFill>
              <a:latin typeface="Chalkboard"/>
              <a:cs typeface="Chalkboard"/>
            </a:endParaRP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CCFFCC"/>
              </a:buClr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The sharp outer cutoffs imply a sudden </a:t>
            </a:r>
            <a:r>
              <a:rPr lang="en-US" sz="2400" i="1" dirty="0" smtClean="0">
                <a:solidFill>
                  <a:srgbClr val="FFFFFF"/>
                </a:solidFill>
                <a:latin typeface="Chalkboard"/>
                <a:cs typeface="Chalkboard"/>
              </a:rPr>
              <a:t>onset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of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strong equatorial mass loss</a:t>
            </a: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CCFFCC"/>
              </a:buClr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Tempting to identify this with the moment of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binary merger to a common envelope configuration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/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 the companion’s orbital 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angular momentum 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extrudes the disk from the AGB (or red giant)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companion as it enters</a:t>
            </a: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CCFFCC"/>
              </a:buClr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The high-speed bipolar outflow quickly ensues</a:t>
            </a:r>
          </a:p>
          <a:p>
            <a:pPr marL="342900" indent="-342900">
              <a:lnSpc>
                <a:spcPts val="2500"/>
              </a:lnSpc>
              <a:spcBef>
                <a:spcPts val="2000"/>
              </a:spcBef>
              <a:buClr>
                <a:srgbClr val="CCFFCC"/>
              </a:buClr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Later, the disk becomes the equatorial torus in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bipolar </a:t>
            </a:r>
            <a:r>
              <a:rPr lang="en-US" sz="2400" dirty="0" err="1" smtClean="0">
                <a:solidFill>
                  <a:srgbClr val="FFFFFF"/>
                </a:solidFill>
                <a:latin typeface="Chalkboard"/>
                <a:cs typeface="Chalkboard"/>
              </a:rPr>
              <a:t>planetaries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, as the equatorial mass outflow</a:t>
            </a:r>
            <a:b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ceases when the core is exposed</a:t>
            </a:r>
          </a:p>
        </p:txBody>
      </p:sp>
      <p:sp>
        <p:nvSpPr>
          <p:cNvPr id="3" name="Rectangle 2"/>
          <p:cNvSpPr/>
          <p:nvPr/>
        </p:nvSpPr>
        <p:spPr>
          <a:xfrm>
            <a:off x="834880" y="1458023"/>
            <a:ext cx="7455131" cy="893627"/>
          </a:xfrm>
          <a:prstGeom prst="rect">
            <a:avLst/>
          </a:prstGeom>
          <a:noFill/>
          <a:ln w="28575" cmpd="sng"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4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660" y="184172"/>
            <a:ext cx="9053656" cy="686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Many </a:t>
            </a:r>
            <a:r>
              <a:rPr lang="en-US" sz="2000" dirty="0" err="1">
                <a:solidFill>
                  <a:schemeClr val="bg1"/>
                </a:solidFill>
              </a:rPr>
              <a:t>preplanetary</a:t>
            </a:r>
            <a:r>
              <a:rPr lang="en-US" sz="2000" dirty="0">
                <a:solidFill>
                  <a:schemeClr val="bg1"/>
                </a:solidFill>
              </a:rPr>
              <a:t> nebulae appear to have an optically thick </a:t>
            </a:r>
            <a:r>
              <a:rPr lang="en-US" sz="2000" dirty="0" smtClean="0">
                <a:solidFill>
                  <a:schemeClr val="bg1"/>
                </a:solidFill>
              </a:rPr>
              <a:t>concentration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dust </a:t>
            </a:r>
            <a:r>
              <a:rPr lang="en-US" sz="2000" dirty="0">
                <a:solidFill>
                  <a:schemeClr val="bg1"/>
                </a:solidFill>
              </a:rPr>
              <a:t>in or near their equatorial plane, </a:t>
            </a:r>
            <a:r>
              <a:rPr lang="en-US" sz="2000" dirty="0" smtClean="0">
                <a:solidFill>
                  <a:schemeClr val="bg1"/>
                </a:solidFill>
              </a:rPr>
              <a:t>manifested </a:t>
            </a:r>
            <a:r>
              <a:rPr lang="en-US" sz="2000" dirty="0">
                <a:solidFill>
                  <a:schemeClr val="bg1"/>
                </a:solidFill>
              </a:rPr>
              <a:t>as a dark “waist” in the typically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bipolar </a:t>
            </a:r>
            <a:r>
              <a:rPr lang="en-US" sz="2000" dirty="0">
                <a:solidFill>
                  <a:schemeClr val="bg1"/>
                </a:solidFill>
              </a:rPr>
              <a:t>nebula. 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many cases, these waists can apparently be attributed to </a:t>
            </a:r>
            <a:r>
              <a:rPr lang="en-US" sz="2000" dirty="0" smtClean="0">
                <a:solidFill>
                  <a:schemeClr val="bg1"/>
                </a:solidFill>
              </a:rPr>
              <a:t>unbound 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material </a:t>
            </a:r>
            <a:r>
              <a:rPr lang="en-US" sz="2000" dirty="0">
                <a:solidFill>
                  <a:schemeClr val="bg1"/>
                </a:solidFill>
              </a:rPr>
              <a:t>flowing relatively slowly out of the system.  </a:t>
            </a:r>
            <a:r>
              <a:rPr lang="en-US" sz="2000" dirty="0" smtClean="0">
                <a:solidFill>
                  <a:schemeClr val="bg1"/>
                </a:solidFill>
              </a:rPr>
              <a:t>Some</a:t>
            </a:r>
            <a:r>
              <a:rPr lang="en-US" sz="2000" dirty="0">
                <a:solidFill>
                  <a:schemeClr val="bg1"/>
                </a:solidFill>
              </a:rPr>
              <a:t>, however, may be bound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disks</a:t>
            </a:r>
            <a:r>
              <a:rPr lang="en-US" sz="2000" dirty="0">
                <a:solidFill>
                  <a:schemeClr val="bg1"/>
                </a:solidFill>
              </a:rPr>
              <a:t>.  In either case, the </a:t>
            </a:r>
            <a:r>
              <a:rPr lang="en-US" sz="2000" dirty="0" smtClean="0">
                <a:solidFill>
                  <a:schemeClr val="bg1"/>
                </a:solidFill>
              </a:rPr>
              <a:t>presence </a:t>
            </a:r>
            <a:r>
              <a:rPr lang="en-US" sz="2000" dirty="0">
                <a:solidFill>
                  <a:schemeClr val="bg1"/>
                </a:solidFill>
              </a:rPr>
              <a:t>of an equatorial dust concentration extending to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fairly </a:t>
            </a:r>
            <a:r>
              <a:rPr lang="en-US" sz="2000" dirty="0">
                <a:solidFill>
                  <a:schemeClr val="bg1"/>
                </a:solidFill>
              </a:rPr>
              <a:t>large radii is noticeable when it is projected against the </a:t>
            </a:r>
            <a:r>
              <a:rPr lang="en-US" sz="2000" dirty="0" smtClean="0">
                <a:solidFill>
                  <a:schemeClr val="bg1"/>
                </a:solidFill>
              </a:rPr>
              <a:t>background </a:t>
            </a:r>
            <a:r>
              <a:rPr lang="en-US" sz="2000" dirty="0">
                <a:solidFill>
                  <a:schemeClr val="bg1"/>
                </a:solidFill>
              </a:rPr>
              <a:t>lobe of the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bipolar</a:t>
            </a:r>
            <a:r>
              <a:rPr lang="en-US" sz="2000" dirty="0">
                <a:solidFill>
                  <a:schemeClr val="bg1"/>
                </a:solidFill>
              </a:rPr>
              <a:t>, partially obscuring only that lobe.  </a:t>
            </a:r>
            <a:r>
              <a:rPr lang="en-US" sz="2000" dirty="0" smtClean="0">
                <a:solidFill>
                  <a:schemeClr val="bg1"/>
                </a:solidFill>
              </a:rPr>
              <a:t>In </a:t>
            </a:r>
            <a:r>
              <a:rPr lang="en-US" sz="2000" dirty="0">
                <a:solidFill>
                  <a:schemeClr val="bg1"/>
                </a:solidFill>
              </a:rPr>
              <a:t>many systems in which the projection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angle </a:t>
            </a:r>
            <a:r>
              <a:rPr lang="en-US" sz="2000" dirty="0">
                <a:solidFill>
                  <a:schemeClr val="bg1"/>
                </a:solidFill>
              </a:rPr>
              <a:t>is suitable, </a:t>
            </a:r>
            <a:r>
              <a:rPr lang="en-US" sz="2000" dirty="0" smtClean="0">
                <a:solidFill>
                  <a:schemeClr val="bg1"/>
                </a:solidFill>
              </a:rPr>
              <a:t>observations </a:t>
            </a:r>
            <a:r>
              <a:rPr lang="en-US" sz="2000" dirty="0">
                <a:solidFill>
                  <a:schemeClr val="bg1"/>
                </a:solidFill>
              </a:rPr>
              <a:t>show that the obscuration by the equatorial “disk”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ends </a:t>
            </a:r>
            <a:r>
              <a:rPr lang="en-US" sz="2000" dirty="0">
                <a:solidFill>
                  <a:schemeClr val="bg1"/>
                </a:solidFill>
              </a:rPr>
              <a:t>abruptly at some radius, where one can see a clear </a:t>
            </a:r>
            <a:r>
              <a:rPr lang="en-US" sz="2000" dirty="0" smtClean="0">
                <a:solidFill>
                  <a:schemeClr val="bg1"/>
                </a:solidFill>
              </a:rPr>
              <a:t>discontinuity </a:t>
            </a:r>
            <a:r>
              <a:rPr lang="en-US" sz="2000" dirty="0">
                <a:solidFill>
                  <a:schemeClr val="bg1"/>
                </a:solidFill>
              </a:rPr>
              <a:t>in the surface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brightness </a:t>
            </a:r>
            <a:r>
              <a:rPr lang="en-US" sz="2000" dirty="0">
                <a:solidFill>
                  <a:schemeClr val="bg1"/>
                </a:solidFill>
              </a:rPr>
              <a:t>along the curved outer </a:t>
            </a:r>
            <a:r>
              <a:rPr lang="en-US" sz="2000" dirty="0" smtClean="0">
                <a:solidFill>
                  <a:schemeClr val="bg1"/>
                </a:solidFill>
              </a:rPr>
              <a:t>edge </a:t>
            </a:r>
            <a:r>
              <a:rPr lang="en-US" sz="2000" dirty="0">
                <a:solidFill>
                  <a:schemeClr val="bg1"/>
                </a:solidFill>
              </a:rPr>
              <a:t>of the disk.  That is, there appears to be a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sharp </a:t>
            </a:r>
            <a:r>
              <a:rPr lang="en-US" sz="2000" dirty="0">
                <a:solidFill>
                  <a:schemeClr val="bg1"/>
                </a:solidFill>
              </a:rPr>
              <a:t>radial </a:t>
            </a:r>
            <a:r>
              <a:rPr lang="en-US" sz="2000" dirty="0" smtClean="0">
                <a:solidFill>
                  <a:schemeClr val="bg1"/>
                </a:solidFill>
              </a:rPr>
              <a:t>cutoff </a:t>
            </a:r>
            <a:r>
              <a:rPr lang="en-US" sz="2000" dirty="0">
                <a:solidFill>
                  <a:schemeClr val="bg1"/>
                </a:solidFill>
              </a:rPr>
              <a:t>in the dust distribution.  In a few cases, the outer edge </a:t>
            </a:r>
            <a:r>
              <a:rPr lang="en-US" sz="2000" dirty="0" smtClean="0">
                <a:solidFill>
                  <a:schemeClr val="bg1"/>
                </a:solidFill>
              </a:rPr>
              <a:t>of </a:t>
            </a:r>
            <a:r>
              <a:rPr lang="en-US" sz="2000" dirty="0">
                <a:solidFill>
                  <a:schemeClr val="bg1"/>
                </a:solidFill>
              </a:rPr>
              <a:t>the disk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shows </a:t>
            </a:r>
            <a:r>
              <a:rPr lang="en-US" sz="2000" dirty="0">
                <a:solidFill>
                  <a:schemeClr val="bg1"/>
                </a:solidFill>
              </a:rPr>
              <a:t>an excess brightness, as if it is preferentially </a:t>
            </a:r>
            <a:r>
              <a:rPr lang="en-US" sz="2000" dirty="0" smtClean="0">
                <a:solidFill>
                  <a:schemeClr val="bg1"/>
                </a:solidFill>
              </a:rPr>
              <a:t>illuminated</a:t>
            </a:r>
            <a:r>
              <a:rPr lang="en-US" sz="2000" dirty="0">
                <a:solidFill>
                  <a:schemeClr val="bg1"/>
                </a:solidFill>
              </a:rPr>
              <a:t>.  These sharp outer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edges </a:t>
            </a:r>
            <a:r>
              <a:rPr lang="en-US" sz="2000" dirty="0">
                <a:solidFill>
                  <a:schemeClr val="bg1"/>
                </a:solidFill>
              </a:rPr>
              <a:t>to the dust distributions </a:t>
            </a:r>
            <a:r>
              <a:rPr lang="en-US" sz="2000" dirty="0" smtClean="0">
                <a:solidFill>
                  <a:schemeClr val="bg1"/>
                </a:solidFill>
              </a:rPr>
              <a:t>have </a:t>
            </a:r>
            <a:r>
              <a:rPr lang="en-US" sz="2000" dirty="0">
                <a:solidFill>
                  <a:schemeClr val="bg1"/>
                </a:solidFill>
              </a:rPr>
              <a:t>profound implications.  For unbound,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outflowing </a:t>
            </a:r>
            <a:r>
              <a:rPr lang="en-US" sz="2000" dirty="0">
                <a:solidFill>
                  <a:schemeClr val="bg1"/>
                </a:solidFill>
              </a:rPr>
              <a:t>equatorial </a:t>
            </a:r>
            <a:r>
              <a:rPr lang="en-US" sz="2000" dirty="0" smtClean="0">
                <a:solidFill>
                  <a:schemeClr val="bg1"/>
                </a:solidFill>
              </a:rPr>
              <a:t>dust </a:t>
            </a:r>
            <a:r>
              <a:rPr lang="en-US" sz="2000" dirty="0">
                <a:solidFill>
                  <a:schemeClr val="bg1"/>
                </a:solidFill>
              </a:rPr>
              <a:t>concentrations, the sharp discontinuity would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correspond </a:t>
            </a:r>
            <a:r>
              <a:rPr lang="en-US" sz="2000" dirty="0">
                <a:solidFill>
                  <a:schemeClr val="bg1"/>
                </a:solidFill>
              </a:rPr>
              <a:t>to an </a:t>
            </a:r>
            <a:r>
              <a:rPr lang="en-US" sz="2000" dirty="0" smtClean="0">
                <a:solidFill>
                  <a:schemeClr val="bg1"/>
                </a:solidFill>
              </a:rPr>
              <a:t>extremely </a:t>
            </a:r>
            <a:r>
              <a:rPr lang="en-US" sz="2000" dirty="0">
                <a:solidFill>
                  <a:schemeClr val="bg1"/>
                </a:solidFill>
              </a:rPr>
              <a:t>abrupt onset of the heavy mass loss, which </a:t>
            </a:r>
            <a:r>
              <a:rPr lang="en-US" sz="2000" dirty="0" smtClean="0">
                <a:solidFill>
                  <a:schemeClr val="bg1"/>
                </a:solidFill>
              </a:rPr>
              <a:t>severely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constrains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en-US" sz="2000" dirty="0" smtClean="0">
                <a:solidFill>
                  <a:schemeClr val="bg1"/>
                </a:solidFill>
              </a:rPr>
              <a:t>nature </a:t>
            </a:r>
            <a:r>
              <a:rPr lang="en-US" sz="2000" dirty="0">
                <a:solidFill>
                  <a:schemeClr val="bg1"/>
                </a:solidFill>
              </a:rPr>
              <a:t>of the mass-loss mechanism.  For bound disks, on the other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hand</a:t>
            </a:r>
            <a:r>
              <a:rPr lang="en-US" sz="2000" dirty="0">
                <a:solidFill>
                  <a:schemeClr val="bg1"/>
                </a:solidFill>
              </a:rPr>
              <a:t>, the radial </a:t>
            </a:r>
            <a:r>
              <a:rPr lang="en-US" sz="2000" dirty="0" smtClean="0">
                <a:solidFill>
                  <a:schemeClr val="bg1"/>
                </a:solidFill>
              </a:rPr>
              <a:t>cutoff </a:t>
            </a:r>
            <a:r>
              <a:rPr lang="en-US" sz="2000" dirty="0">
                <a:solidFill>
                  <a:schemeClr val="bg1"/>
                </a:solidFill>
              </a:rPr>
              <a:t>raises the possibility of a dynamical interaction with a planet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or </a:t>
            </a:r>
            <a:r>
              <a:rPr lang="en-US" sz="2000" dirty="0">
                <a:solidFill>
                  <a:schemeClr val="bg1"/>
                </a:solidFill>
              </a:rPr>
              <a:t>a companion </a:t>
            </a:r>
            <a:r>
              <a:rPr lang="en-US" sz="2000" dirty="0" smtClean="0">
                <a:solidFill>
                  <a:schemeClr val="bg1"/>
                </a:solidFill>
              </a:rPr>
              <a:t>star</a:t>
            </a:r>
            <a:r>
              <a:rPr lang="en-US" sz="2000" dirty="0">
                <a:solidFill>
                  <a:schemeClr val="bg1"/>
                </a:solidFill>
              </a:rPr>
              <a:t>.  Alternatively, the cutoff might reveal that the mechanism for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forming </a:t>
            </a:r>
            <a:r>
              <a:rPr lang="en-US" sz="2000" dirty="0">
                <a:solidFill>
                  <a:schemeClr val="bg1"/>
                </a:solidFill>
              </a:rPr>
              <a:t>a bound </a:t>
            </a:r>
            <a:r>
              <a:rPr lang="en-US" sz="2000" dirty="0" smtClean="0">
                <a:solidFill>
                  <a:schemeClr val="bg1"/>
                </a:solidFill>
              </a:rPr>
              <a:t>disk </a:t>
            </a:r>
            <a:r>
              <a:rPr lang="en-US" sz="2000" dirty="0">
                <a:solidFill>
                  <a:schemeClr val="bg1"/>
                </a:solidFill>
              </a:rPr>
              <a:t>cannot provide the orbiting material with more angular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momentum </a:t>
            </a:r>
            <a:r>
              <a:rPr lang="en-US" sz="2000" dirty="0">
                <a:solidFill>
                  <a:schemeClr val="bg1"/>
                </a:solidFill>
              </a:rPr>
              <a:t>than a </a:t>
            </a:r>
            <a:r>
              <a:rPr lang="en-US" sz="2000" dirty="0" smtClean="0">
                <a:solidFill>
                  <a:schemeClr val="bg1"/>
                </a:solidFill>
              </a:rPr>
              <a:t>certain </a:t>
            </a:r>
            <a:r>
              <a:rPr lang="en-US" sz="2000" dirty="0">
                <a:solidFill>
                  <a:schemeClr val="bg1"/>
                </a:solidFill>
              </a:rPr>
              <a:t>critical value.   Dynamical studies of the gas associated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with </a:t>
            </a:r>
            <a:r>
              <a:rPr lang="en-US" sz="2000" dirty="0">
                <a:solidFill>
                  <a:schemeClr val="bg1"/>
                </a:solidFill>
              </a:rPr>
              <a:t>the dust in these </a:t>
            </a:r>
            <a:r>
              <a:rPr lang="en-US" sz="2000" dirty="0" smtClean="0">
                <a:solidFill>
                  <a:schemeClr val="bg1"/>
                </a:solidFill>
              </a:rPr>
              <a:t>systems </a:t>
            </a:r>
            <a:r>
              <a:rPr lang="en-US" sz="2000" dirty="0">
                <a:solidFill>
                  <a:schemeClr val="bg1"/>
                </a:solidFill>
              </a:rPr>
              <a:t>will be important for sorting out these possibilities.  </a:t>
            </a:r>
          </a:p>
          <a:p>
            <a:endParaRPr lang="en-US" sz="2000" dirty="0" smtClean="0">
              <a:solidFill>
                <a:schemeClr val="bg1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140188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142" y="176377"/>
            <a:ext cx="8007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Recognizable </a:t>
            </a:r>
            <a:r>
              <a:rPr lang="en-US" sz="2000" dirty="0" err="1" smtClean="0">
                <a:solidFill>
                  <a:srgbClr val="FFFFFF"/>
                </a:solidFill>
                <a:latin typeface="Chalkboard"/>
                <a:cs typeface="Chalkboard"/>
              </a:rPr>
              <a:t>preplanetary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 nebulae are almost always bipolar, </a:t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with a dark central waist </a:t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that corresponds to an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optically thick disk-like 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equatorial concentration </a:t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of</a:t>
            </a: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 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absorbing dust.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684" y="4409343"/>
            <a:ext cx="2307557" cy="230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311" y="4409343"/>
            <a:ext cx="2370263" cy="23075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33097" y="4362316"/>
            <a:ext cx="99616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b="1" dirty="0" smtClean="0">
                <a:cs typeface="Chalkboard"/>
              </a:rPr>
              <a:t>15405-4945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0200" y="4409343"/>
            <a:ext cx="2292891" cy="23075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927" y="721147"/>
            <a:ext cx="5534663" cy="34647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08789" y="3835622"/>
            <a:ext cx="11668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  <a:latin typeface="Chalkboard"/>
                <a:cs typeface="Chalkboard"/>
              </a:rPr>
              <a:t>Kwok 2013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221" y="4091870"/>
            <a:ext cx="1788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sz="1600" dirty="0" smtClean="0">
                <a:solidFill>
                  <a:srgbClr val="FFFFFF"/>
                </a:solidFill>
                <a:latin typeface="Chalkboard"/>
                <a:cs typeface="Chalkboard"/>
              </a:rPr>
              <a:t> et al. 2007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8141" y="2363409"/>
            <a:ext cx="363432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FFFF"/>
                </a:solidFill>
                <a:latin typeface="Chalkboard"/>
                <a:cs typeface="Chalkboard"/>
              </a:rPr>
              <a:t>Bipolars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 and their disks</a:t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require a close central binary</a:t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1600" dirty="0" smtClean="0">
                <a:solidFill>
                  <a:srgbClr val="FFFFFF"/>
                </a:solidFill>
                <a:latin typeface="Chalkboard"/>
                <a:cs typeface="Chalkboard"/>
              </a:rPr>
              <a:t>(Morris 1981, 1987;</a:t>
            </a:r>
            <a:br>
              <a:rPr lang="en-US" sz="16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1600" dirty="0" err="1" smtClean="0">
                <a:solidFill>
                  <a:srgbClr val="FFFFFF"/>
                </a:solidFill>
                <a:latin typeface="Chalkboard"/>
                <a:cs typeface="Chalkboard"/>
              </a:rPr>
              <a:t>Mastrodemos</a:t>
            </a:r>
            <a:r>
              <a:rPr lang="en-US" sz="1600" dirty="0" smtClean="0">
                <a:solidFill>
                  <a:srgbClr val="FFFFFF"/>
                </a:solidFill>
                <a:latin typeface="Chalkboard"/>
                <a:cs typeface="Chalkboard"/>
              </a:rPr>
              <a:t> &amp; Morris 1998, 1999)</a:t>
            </a:r>
            <a:endParaRPr lang="en-US" sz="20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0217" y="4409344"/>
            <a:ext cx="2301717" cy="22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0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76086" y="164612"/>
            <a:ext cx="7916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When the symmetry axis is tilted appropriately, the disk can block light from the rear lobe of the nebula.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657" y="3068904"/>
            <a:ext cx="4184809" cy="32185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59715" y="3188757"/>
            <a:ext cx="1268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Hen 2-90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95189" y="6216893"/>
            <a:ext cx="2398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&amp; Nyman 2000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534" y="2514038"/>
            <a:ext cx="3747733" cy="3773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22427" y="2546718"/>
            <a:ext cx="2082621" cy="40011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IRAS16342-3814</a:t>
            </a:r>
          </a:p>
        </p:txBody>
      </p:sp>
      <p:sp>
        <p:nvSpPr>
          <p:cNvPr id="9" name="Rectangle 8"/>
          <p:cNvSpPr/>
          <p:nvPr/>
        </p:nvSpPr>
        <p:spPr>
          <a:xfrm>
            <a:off x="591293" y="2525796"/>
            <a:ext cx="396453" cy="25608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364030" y="2817152"/>
            <a:ext cx="952469" cy="25608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516430" y="5427026"/>
            <a:ext cx="952469" cy="25608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91293" y="2781878"/>
            <a:ext cx="619872" cy="105824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2100" y="5683108"/>
            <a:ext cx="952469" cy="25608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179846" y="5906351"/>
            <a:ext cx="952469" cy="256082"/>
          </a:xfrm>
          <a:prstGeom prst="rect">
            <a:avLst/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05138" y="6216894"/>
            <a:ext cx="1939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et al. 1999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6639" y="1258135"/>
            <a:ext cx="75200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9F22F"/>
                </a:solidFill>
                <a:latin typeface="Chalkboard"/>
                <a:cs typeface="Chalkboard"/>
              </a:rPr>
              <a:t>A large fraction of such systems show a sharp outer </a:t>
            </a:r>
            <a:br>
              <a:rPr lang="en-US" sz="2400" dirty="0" smtClean="0">
                <a:solidFill>
                  <a:srgbClr val="F9F22F"/>
                </a:solidFill>
                <a:latin typeface="Chalkboard"/>
                <a:cs typeface="Chalkboard"/>
              </a:rPr>
            </a:br>
            <a:r>
              <a:rPr lang="en-US" sz="2400" dirty="0" smtClean="0">
                <a:solidFill>
                  <a:srgbClr val="F9F22F"/>
                </a:solidFill>
                <a:latin typeface="Chalkboard"/>
                <a:cs typeface="Chalkboard"/>
              </a:rPr>
              <a:t>boundary to the disk !</a:t>
            </a:r>
          </a:p>
        </p:txBody>
      </p:sp>
    </p:spTree>
    <p:extLst>
      <p:ext uri="{BB962C8B-B14F-4D97-AF65-F5344CB8AC3E}">
        <p14:creationId xmlns:p14="http://schemas.microsoft.com/office/powerpoint/2010/main" val="340824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3998847" y="2521712"/>
            <a:ext cx="139639" cy="1430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10565653">
            <a:off x="4441978" y="434696"/>
            <a:ext cx="3622367" cy="3147841"/>
          </a:xfrm>
          <a:custGeom>
            <a:avLst/>
            <a:gdLst>
              <a:gd name="connsiteX0" fmla="*/ 3457573 w 3622367"/>
              <a:gd name="connsiteY0" fmla="*/ 190782 h 3147841"/>
              <a:gd name="connsiteX1" fmla="*/ 3187119 w 3622367"/>
              <a:gd name="connsiteY1" fmla="*/ 84958 h 3147841"/>
              <a:gd name="connsiteX2" fmla="*/ 2834352 w 3622367"/>
              <a:gd name="connsiteY2" fmla="*/ 14408 h 3147841"/>
              <a:gd name="connsiteX3" fmla="*/ 2281685 w 3622367"/>
              <a:gd name="connsiteY3" fmla="*/ 14408 h 3147841"/>
              <a:gd name="connsiteX4" fmla="*/ 1423287 w 3622367"/>
              <a:gd name="connsiteY4" fmla="*/ 167265 h 3147841"/>
              <a:gd name="connsiteX5" fmla="*/ 764789 w 3622367"/>
              <a:gd name="connsiteY5" fmla="*/ 484738 h 3147841"/>
              <a:gd name="connsiteX6" fmla="*/ 364987 w 3622367"/>
              <a:gd name="connsiteY6" fmla="*/ 896277 h 3147841"/>
              <a:gd name="connsiteX7" fmla="*/ 106292 w 3622367"/>
              <a:gd name="connsiteY7" fmla="*/ 1366607 h 3147841"/>
              <a:gd name="connsiteX8" fmla="*/ 462 w 3622367"/>
              <a:gd name="connsiteY8" fmla="*/ 1989794 h 3147841"/>
              <a:gd name="connsiteX9" fmla="*/ 141569 w 3622367"/>
              <a:gd name="connsiteY9" fmla="*/ 2624740 h 3147841"/>
              <a:gd name="connsiteX10" fmla="*/ 459058 w 3622367"/>
              <a:gd name="connsiteY10" fmla="*/ 2965729 h 3147841"/>
              <a:gd name="connsiteX11" fmla="*/ 894137 w 3622367"/>
              <a:gd name="connsiteY11" fmla="*/ 3142103 h 3147841"/>
              <a:gd name="connsiteX12" fmla="*/ 1552634 w 3622367"/>
              <a:gd name="connsiteY12" fmla="*/ 3083312 h 3147841"/>
              <a:gd name="connsiteX13" fmla="*/ 2164096 w 3622367"/>
              <a:gd name="connsiteY13" fmla="*/ 2871663 h 3147841"/>
              <a:gd name="connsiteX14" fmla="*/ 2787317 w 3622367"/>
              <a:gd name="connsiteY14" fmla="*/ 2518916 h 3147841"/>
              <a:gd name="connsiteX15" fmla="*/ 3234154 w 3622367"/>
              <a:gd name="connsiteY15" fmla="*/ 1978036 h 3147841"/>
              <a:gd name="connsiteX16" fmla="*/ 3516368 w 3622367"/>
              <a:gd name="connsiteY16" fmla="*/ 1484189 h 3147841"/>
              <a:gd name="connsiteX17" fmla="*/ 3622197 w 3622367"/>
              <a:gd name="connsiteY17" fmla="*/ 908035 h 3147841"/>
              <a:gd name="connsiteX18" fmla="*/ 3539885 w 3622367"/>
              <a:gd name="connsiteY18" fmla="*/ 355397 h 3147841"/>
              <a:gd name="connsiteX19" fmla="*/ 3457573 w 3622367"/>
              <a:gd name="connsiteY19" fmla="*/ 190782 h 31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22367" h="3147841">
                <a:moveTo>
                  <a:pt x="3457573" y="190782"/>
                </a:moveTo>
                <a:cubicBezTo>
                  <a:pt x="3398779" y="145709"/>
                  <a:pt x="3290989" y="114354"/>
                  <a:pt x="3187119" y="84958"/>
                </a:cubicBezTo>
                <a:cubicBezTo>
                  <a:pt x="3083249" y="55562"/>
                  <a:pt x="2985258" y="26166"/>
                  <a:pt x="2834352" y="14408"/>
                </a:cubicBezTo>
                <a:cubicBezTo>
                  <a:pt x="2683446" y="2650"/>
                  <a:pt x="2516862" y="-11068"/>
                  <a:pt x="2281685" y="14408"/>
                </a:cubicBezTo>
                <a:cubicBezTo>
                  <a:pt x="2046508" y="39884"/>
                  <a:pt x="1676103" y="88877"/>
                  <a:pt x="1423287" y="167265"/>
                </a:cubicBezTo>
                <a:cubicBezTo>
                  <a:pt x="1170471" y="245653"/>
                  <a:pt x="941172" y="363236"/>
                  <a:pt x="764789" y="484738"/>
                </a:cubicBezTo>
                <a:cubicBezTo>
                  <a:pt x="588406" y="606240"/>
                  <a:pt x="474736" y="749299"/>
                  <a:pt x="364987" y="896277"/>
                </a:cubicBezTo>
                <a:cubicBezTo>
                  <a:pt x="255238" y="1043255"/>
                  <a:pt x="167046" y="1184354"/>
                  <a:pt x="106292" y="1366607"/>
                </a:cubicBezTo>
                <a:cubicBezTo>
                  <a:pt x="45538" y="1548860"/>
                  <a:pt x="-5417" y="1780105"/>
                  <a:pt x="462" y="1989794"/>
                </a:cubicBezTo>
                <a:cubicBezTo>
                  <a:pt x="6341" y="2199483"/>
                  <a:pt x="65136" y="2462084"/>
                  <a:pt x="141569" y="2624740"/>
                </a:cubicBezTo>
                <a:cubicBezTo>
                  <a:pt x="218002" y="2787396"/>
                  <a:pt x="333630" y="2879502"/>
                  <a:pt x="459058" y="2965729"/>
                </a:cubicBezTo>
                <a:cubicBezTo>
                  <a:pt x="584486" y="3051956"/>
                  <a:pt x="711874" y="3122506"/>
                  <a:pt x="894137" y="3142103"/>
                </a:cubicBezTo>
                <a:cubicBezTo>
                  <a:pt x="1076400" y="3161700"/>
                  <a:pt x="1340974" y="3128385"/>
                  <a:pt x="1552634" y="3083312"/>
                </a:cubicBezTo>
                <a:cubicBezTo>
                  <a:pt x="1764294" y="3038239"/>
                  <a:pt x="1958315" y="2965729"/>
                  <a:pt x="2164096" y="2871663"/>
                </a:cubicBezTo>
                <a:cubicBezTo>
                  <a:pt x="2369876" y="2777597"/>
                  <a:pt x="2608974" y="2667854"/>
                  <a:pt x="2787317" y="2518916"/>
                </a:cubicBezTo>
                <a:cubicBezTo>
                  <a:pt x="2965660" y="2369978"/>
                  <a:pt x="3112645" y="2150491"/>
                  <a:pt x="3234154" y="1978036"/>
                </a:cubicBezTo>
                <a:cubicBezTo>
                  <a:pt x="3355662" y="1805582"/>
                  <a:pt x="3451694" y="1662522"/>
                  <a:pt x="3516368" y="1484189"/>
                </a:cubicBezTo>
                <a:cubicBezTo>
                  <a:pt x="3581042" y="1305856"/>
                  <a:pt x="3618278" y="1096167"/>
                  <a:pt x="3622197" y="908035"/>
                </a:cubicBezTo>
                <a:cubicBezTo>
                  <a:pt x="3626116" y="719903"/>
                  <a:pt x="3561443" y="476899"/>
                  <a:pt x="3539885" y="355397"/>
                </a:cubicBezTo>
                <a:cubicBezTo>
                  <a:pt x="3518327" y="233895"/>
                  <a:pt x="3516367" y="235855"/>
                  <a:pt x="3457573" y="190782"/>
                </a:cubicBezTo>
                <a:close/>
              </a:path>
            </a:pathLst>
          </a:custGeom>
          <a:solidFill>
            <a:srgbClr val="F4FFD2"/>
          </a:solidFill>
          <a:ln>
            <a:solidFill>
              <a:srgbClr val="F4F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874636">
            <a:off x="3797252" y="2763375"/>
            <a:ext cx="2010769" cy="1018093"/>
          </a:xfrm>
          <a:prstGeom prst="ellipse">
            <a:avLst/>
          </a:prstGeom>
          <a:solidFill>
            <a:srgbClr val="008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5330138" y="3975699"/>
            <a:ext cx="139639" cy="143082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>
            <a:stCxn id="4" idx="2"/>
            <a:endCxn id="3" idx="2"/>
          </p:cNvCxnSpPr>
          <p:nvPr/>
        </p:nvCxnSpPr>
        <p:spPr>
          <a:xfrm flipV="1">
            <a:off x="3993179" y="2526326"/>
            <a:ext cx="135559" cy="128771"/>
          </a:xfrm>
          <a:prstGeom prst="line">
            <a:avLst/>
          </a:prstGeom>
          <a:ln w="38100" cmpd="sng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Oval 3"/>
          <p:cNvSpPr/>
          <p:nvPr/>
        </p:nvSpPr>
        <p:spPr>
          <a:xfrm rot="2773838">
            <a:off x="3683276" y="2859333"/>
            <a:ext cx="2010769" cy="1043564"/>
          </a:xfrm>
          <a:prstGeom prst="ellipse">
            <a:avLst/>
          </a:prstGeom>
          <a:solidFill>
            <a:srgbClr val="008000"/>
          </a:solidFill>
          <a:ln w="381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21248955">
            <a:off x="1278211" y="3387783"/>
            <a:ext cx="3622367" cy="3147841"/>
          </a:xfrm>
          <a:custGeom>
            <a:avLst/>
            <a:gdLst>
              <a:gd name="connsiteX0" fmla="*/ 3457573 w 3622367"/>
              <a:gd name="connsiteY0" fmla="*/ 190782 h 3147841"/>
              <a:gd name="connsiteX1" fmla="*/ 3187119 w 3622367"/>
              <a:gd name="connsiteY1" fmla="*/ 84958 h 3147841"/>
              <a:gd name="connsiteX2" fmla="*/ 2834352 w 3622367"/>
              <a:gd name="connsiteY2" fmla="*/ 14408 h 3147841"/>
              <a:gd name="connsiteX3" fmla="*/ 2281685 w 3622367"/>
              <a:gd name="connsiteY3" fmla="*/ 14408 h 3147841"/>
              <a:gd name="connsiteX4" fmla="*/ 1423287 w 3622367"/>
              <a:gd name="connsiteY4" fmla="*/ 167265 h 3147841"/>
              <a:gd name="connsiteX5" fmla="*/ 764789 w 3622367"/>
              <a:gd name="connsiteY5" fmla="*/ 484738 h 3147841"/>
              <a:gd name="connsiteX6" fmla="*/ 364987 w 3622367"/>
              <a:gd name="connsiteY6" fmla="*/ 896277 h 3147841"/>
              <a:gd name="connsiteX7" fmla="*/ 106292 w 3622367"/>
              <a:gd name="connsiteY7" fmla="*/ 1366607 h 3147841"/>
              <a:gd name="connsiteX8" fmla="*/ 462 w 3622367"/>
              <a:gd name="connsiteY8" fmla="*/ 1989794 h 3147841"/>
              <a:gd name="connsiteX9" fmla="*/ 141569 w 3622367"/>
              <a:gd name="connsiteY9" fmla="*/ 2624740 h 3147841"/>
              <a:gd name="connsiteX10" fmla="*/ 459058 w 3622367"/>
              <a:gd name="connsiteY10" fmla="*/ 2965729 h 3147841"/>
              <a:gd name="connsiteX11" fmla="*/ 894137 w 3622367"/>
              <a:gd name="connsiteY11" fmla="*/ 3142103 h 3147841"/>
              <a:gd name="connsiteX12" fmla="*/ 1552634 w 3622367"/>
              <a:gd name="connsiteY12" fmla="*/ 3083312 h 3147841"/>
              <a:gd name="connsiteX13" fmla="*/ 2164096 w 3622367"/>
              <a:gd name="connsiteY13" fmla="*/ 2871663 h 3147841"/>
              <a:gd name="connsiteX14" fmla="*/ 2787317 w 3622367"/>
              <a:gd name="connsiteY14" fmla="*/ 2518916 h 3147841"/>
              <a:gd name="connsiteX15" fmla="*/ 3234154 w 3622367"/>
              <a:gd name="connsiteY15" fmla="*/ 1978036 h 3147841"/>
              <a:gd name="connsiteX16" fmla="*/ 3516368 w 3622367"/>
              <a:gd name="connsiteY16" fmla="*/ 1484189 h 3147841"/>
              <a:gd name="connsiteX17" fmla="*/ 3622197 w 3622367"/>
              <a:gd name="connsiteY17" fmla="*/ 908035 h 3147841"/>
              <a:gd name="connsiteX18" fmla="*/ 3539885 w 3622367"/>
              <a:gd name="connsiteY18" fmla="*/ 355397 h 3147841"/>
              <a:gd name="connsiteX19" fmla="*/ 3457573 w 3622367"/>
              <a:gd name="connsiteY19" fmla="*/ 190782 h 31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22367" h="3147841">
                <a:moveTo>
                  <a:pt x="3457573" y="190782"/>
                </a:moveTo>
                <a:cubicBezTo>
                  <a:pt x="3398779" y="145709"/>
                  <a:pt x="3290989" y="114354"/>
                  <a:pt x="3187119" y="84958"/>
                </a:cubicBezTo>
                <a:cubicBezTo>
                  <a:pt x="3083249" y="55562"/>
                  <a:pt x="2985258" y="26166"/>
                  <a:pt x="2834352" y="14408"/>
                </a:cubicBezTo>
                <a:cubicBezTo>
                  <a:pt x="2683446" y="2650"/>
                  <a:pt x="2516862" y="-11068"/>
                  <a:pt x="2281685" y="14408"/>
                </a:cubicBezTo>
                <a:cubicBezTo>
                  <a:pt x="2046508" y="39884"/>
                  <a:pt x="1676103" y="88877"/>
                  <a:pt x="1423287" y="167265"/>
                </a:cubicBezTo>
                <a:cubicBezTo>
                  <a:pt x="1170471" y="245653"/>
                  <a:pt x="941172" y="363236"/>
                  <a:pt x="764789" y="484738"/>
                </a:cubicBezTo>
                <a:cubicBezTo>
                  <a:pt x="588406" y="606240"/>
                  <a:pt x="474736" y="749299"/>
                  <a:pt x="364987" y="896277"/>
                </a:cubicBezTo>
                <a:cubicBezTo>
                  <a:pt x="255238" y="1043255"/>
                  <a:pt x="167046" y="1184354"/>
                  <a:pt x="106292" y="1366607"/>
                </a:cubicBezTo>
                <a:cubicBezTo>
                  <a:pt x="45538" y="1548860"/>
                  <a:pt x="-5417" y="1780105"/>
                  <a:pt x="462" y="1989794"/>
                </a:cubicBezTo>
                <a:cubicBezTo>
                  <a:pt x="6341" y="2199483"/>
                  <a:pt x="65136" y="2462084"/>
                  <a:pt x="141569" y="2624740"/>
                </a:cubicBezTo>
                <a:cubicBezTo>
                  <a:pt x="218002" y="2787396"/>
                  <a:pt x="333630" y="2879502"/>
                  <a:pt x="459058" y="2965729"/>
                </a:cubicBezTo>
                <a:cubicBezTo>
                  <a:pt x="584486" y="3051956"/>
                  <a:pt x="711874" y="3122506"/>
                  <a:pt x="894137" y="3142103"/>
                </a:cubicBezTo>
                <a:cubicBezTo>
                  <a:pt x="1076400" y="3161700"/>
                  <a:pt x="1340974" y="3128385"/>
                  <a:pt x="1552634" y="3083312"/>
                </a:cubicBezTo>
                <a:cubicBezTo>
                  <a:pt x="1764294" y="3038239"/>
                  <a:pt x="1958315" y="2965729"/>
                  <a:pt x="2164096" y="2871663"/>
                </a:cubicBezTo>
                <a:cubicBezTo>
                  <a:pt x="2369876" y="2777597"/>
                  <a:pt x="2608974" y="2667854"/>
                  <a:pt x="2787317" y="2518916"/>
                </a:cubicBezTo>
                <a:cubicBezTo>
                  <a:pt x="2965660" y="2369978"/>
                  <a:pt x="3112645" y="2150491"/>
                  <a:pt x="3234154" y="1978036"/>
                </a:cubicBezTo>
                <a:cubicBezTo>
                  <a:pt x="3355662" y="1805582"/>
                  <a:pt x="3451694" y="1662522"/>
                  <a:pt x="3516368" y="1484189"/>
                </a:cubicBezTo>
                <a:cubicBezTo>
                  <a:pt x="3581042" y="1305856"/>
                  <a:pt x="3618278" y="1096167"/>
                  <a:pt x="3622197" y="908035"/>
                </a:cubicBezTo>
                <a:cubicBezTo>
                  <a:pt x="3626116" y="719903"/>
                  <a:pt x="3561443" y="476899"/>
                  <a:pt x="3539885" y="355397"/>
                </a:cubicBezTo>
                <a:cubicBezTo>
                  <a:pt x="3518327" y="233895"/>
                  <a:pt x="3516367" y="235855"/>
                  <a:pt x="3457573" y="190782"/>
                </a:cubicBezTo>
                <a:close/>
              </a:path>
            </a:pathLst>
          </a:custGeom>
          <a:solidFill>
            <a:srgbClr val="F4FFD2"/>
          </a:solidFill>
          <a:ln>
            <a:solidFill>
              <a:srgbClr val="F4F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4559566" y="3305418"/>
            <a:ext cx="188142" cy="206509"/>
          </a:xfrm>
          <a:prstGeom prst="sun">
            <a:avLst/>
          </a:prstGeom>
          <a:solidFill>
            <a:schemeClr val="bg1"/>
          </a:solidFill>
          <a:ln>
            <a:solidFill>
              <a:srgbClr val="DDDE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50331" y="314981"/>
            <a:ext cx="505527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Bipolar structure, with opaque disk</a:t>
            </a: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h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aving a density discontinuity</a:t>
            </a:r>
          </a:p>
          <a:p>
            <a:r>
              <a:rPr lang="en-US" sz="2400" dirty="0">
                <a:solidFill>
                  <a:srgbClr val="FFFFFF"/>
                </a:solidFill>
                <a:latin typeface="Chalkboard"/>
                <a:cs typeface="Chalkboard"/>
              </a:rPr>
              <a:t>a</a:t>
            </a:r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t some radius</a:t>
            </a:r>
          </a:p>
        </p:txBody>
      </p:sp>
    </p:spTree>
    <p:extLst>
      <p:ext uri="{BB962C8B-B14F-4D97-AF65-F5344CB8AC3E}">
        <p14:creationId xmlns:p14="http://schemas.microsoft.com/office/powerpoint/2010/main" val="3146469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4801562" y="2521712"/>
            <a:ext cx="139639" cy="143082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Freeform 11"/>
          <p:cNvSpPr/>
          <p:nvPr/>
        </p:nvSpPr>
        <p:spPr>
          <a:xfrm rot="10565653">
            <a:off x="5244693" y="434696"/>
            <a:ext cx="3622367" cy="3147841"/>
          </a:xfrm>
          <a:custGeom>
            <a:avLst/>
            <a:gdLst>
              <a:gd name="connsiteX0" fmla="*/ 3457573 w 3622367"/>
              <a:gd name="connsiteY0" fmla="*/ 190782 h 3147841"/>
              <a:gd name="connsiteX1" fmla="*/ 3187119 w 3622367"/>
              <a:gd name="connsiteY1" fmla="*/ 84958 h 3147841"/>
              <a:gd name="connsiteX2" fmla="*/ 2834352 w 3622367"/>
              <a:gd name="connsiteY2" fmla="*/ 14408 h 3147841"/>
              <a:gd name="connsiteX3" fmla="*/ 2281685 w 3622367"/>
              <a:gd name="connsiteY3" fmla="*/ 14408 h 3147841"/>
              <a:gd name="connsiteX4" fmla="*/ 1423287 w 3622367"/>
              <a:gd name="connsiteY4" fmla="*/ 167265 h 3147841"/>
              <a:gd name="connsiteX5" fmla="*/ 764789 w 3622367"/>
              <a:gd name="connsiteY5" fmla="*/ 484738 h 3147841"/>
              <a:gd name="connsiteX6" fmla="*/ 364987 w 3622367"/>
              <a:gd name="connsiteY6" fmla="*/ 896277 h 3147841"/>
              <a:gd name="connsiteX7" fmla="*/ 106292 w 3622367"/>
              <a:gd name="connsiteY7" fmla="*/ 1366607 h 3147841"/>
              <a:gd name="connsiteX8" fmla="*/ 462 w 3622367"/>
              <a:gd name="connsiteY8" fmla="*/ 1989794 h 3147841"/>
              <a:gd name="connsiteX9" fmla="*/ 141569 w 3622367"/>
              <a:gd name="connsiteY9" fmla="*/ 2624740 h 3147841"/>
              <a:gd name="connsiteX10" fmla="*/ 459058 w 3622367"/>
              <a:gd name="connsiteY10" fmla="*/ 2965729 h 3147841"/>
              <a:gd name="connsiteX11" fmla="*/ 894137 w 3622367"/>
              <a:gd name="connsiteY11" fmla="*/ 3142103 h 3147841"/>
              <a:gd name="connsiteX12" fmla="*/ 1552634 w 3622367"/>
              <a:gd name="connsiteY12" fmla="*/ 3083312 h 3147841"/>
              <a:gd name="connsiteX13" fmla="*/ 2164096 w 3622367"/>
              <a:gd name="connsiteY13" fmla="*/ 2871663 h 3147841"/>
              <a:gd name="connsiteX14" fmla="*/ 2787317 w 3622367"/>
              <a:gd name="connsiteY14" fmla="*/ 2518916 h 3147841"/>
              <a:gd name="connsiteX15" fmla="*/ 3234154 w 3622367"/>
              <a:gd name="connsiteY15" fmla="*/ 1978036 h 3147841"/>
              <a:gd name="connsiteX16" fmla="*/ 3516368 w 3622367"/>
              <a:gd name="connsiteY16" fmla="*/ 1484189 h 3147841"/>
              <a:gd name="connsiteX17" fmla="*/ 3622197 w 3622367"/>
              <a:gd name="connsiteY17" fmla="*/ 908035 h 3147841"/>
              <a:gd name="connsiteX18" fmla="*/ 3539885 w 3622367"/>
              <a:gd name="connsiteY18" fmla="*/ 355397 h 3147841"/>
              <a:gd name="connsiteX19" fmla="*/ 3457573 w 3622367"/>
              <a:gd name="connsiteY19" fmla="*/ 190782 h 31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22367" h="3147841">
                <a:moveTo>
                  <a:pt x="3457573" y="190782"/>
                </a:moveTo>
                <a:cubicBezTo>
                  <a:pt x="3398779" y="145709"/>
                  <a:pt x="3290989" y="114354"/>
                  <a:pt x="3187119" y="84958"/>
                </a:cubicBezTo>
                <a:cubicBezTo>
                  <a:pt x="3083249" y="55562"/>
                  <a:pt x="2985258" y="26166"/>
                  <a:pt x="2834352" y="14408"/>
                </a:cubicBezTo>
                <a:cubicBezTo>
                  <a:pt x="2683446" y="2650"/>
                  <a:pt x="2516862" y="-11068"/>
                  <a:pt x="2281685" y="14408"/>
                </a:cubicBezTo>
                <a:cubicBezTo>
                  <a:pt x="2046508" y="39884"/>
                  <a:pt x="1676103" y="88877"/>
                  <a:pt x="1423287" y="167265"/>
                </a:cubicBezTo>
                <a:cubicBezTo>
                  <a:pt x="1170471" y="245653"/>
                  <a:pt x="941172" y="363236"/>
                  <a:pt x="764789" y="484738"/>
                </a:cubicBezTo>
                <a:cubicBezTo>
                  <a:pt x="588406" y="606240"/>
                  <a:pt x="474736" y="749299"/>
                  <a:pt x="364987" y="896277"/>
                </a:cubicBezTo>
                <a:cubicBezTo>
                  <a:pt x="255238" y="1043255"/>
                  <a:pt x="167046" y="1184354"/>
                  <a:pt x="106292" y="1366607"/>
                </a:cubicBezTo>
                <a:cubicBezTo>
                  <a:pt x="45538" y="1548860"/>
                  <a:pt x="-5417" y="1780105"/>
                  <a:pt x="462" y="1989794"/>
                </a:cubicBezTo>
                <a:cubicBezTo>
                  <a:pt x="6341" y="2199483"/>
                  <a:pt x="65136" y="2462084"/>
                  <a:pt x="141569" y="2624740"/>
                </a:cubicBezTo>
                <a:cubicBezTo>
                  <a:pt x="218002" y="2787396"/>
                  <a:pt x="333630" y="2879502"/>
                  <a:pt x="459058" y="2965729"/>
                </a:cubicBezTo>
                <a:cubicBezTo>
                  <a:pt x="584486" y="3051956"/>
                  <a:pt x="711874" y="3122506"/>
                  <a:pt x="894137" y="3142103"/>
                </a:cubicBezTo>
                <a:cubicBezTo>
                  <a:pt x="1076400" y="3161700"/>
                  <a:pt x="1340974" y="3128385"/>
                  <a:pt x="1552634" y="3083312"/>
                </a:cubicBezTo>
                <a:cubicBezTo>
                  <a:pt x="1764294" y="3038239"/>
                  <a:pt x="1958315" y="2965729"/>
                  <a:pt x="2164096" y="2871663"/>
                </a:cubicBezTo>
                <a:cubicBezTo>
                  <a:pt x="2369876" y="2777597"/>
                  <a:pt x="2608974" y="2667854"/>
                  <a:pt x="2787317" y="2518916"/>
                </a:cubicBezTo>
                <a:cubicBezTo>
                  <a:pt x="2965660" y="2369978"/>
                  <a:pt x="3112645" y="2150491"/>
                  <a:pt x="3234154" y="1978036"/>
                </a:cubicBezTo>
                <a:cubicBezTo>
                  <a:pt x="3355662" y="1805582"/>
                  <a:pt x="3451694" y="1662522"/>
                  <a:pt x="3516368" y="1484189"/>
                </a:cubicBezTo>
                <a:cubicBezTo>
                  <a:pt x="3581042" y="1305856"/>
                  <a:pt x="3618278" y="1096167"/>
                  <a:pt x="3622197" y="908035"/>
                </a:cubicBezTo>
                <a:cubicBezTo>
                  <a:pt x="3626116" y="719903"/>
                  <a:pt x="3561443" y="476899"/>
                  <a:pt x="3539885" y="355397"/>
                </a:cubicBezTo>
                <a:cubicBezTo>
                  <a:pt x="3518327" y="233895"/>
                  <a:pt x="3516367" y="235855"/>
                  <a:pt x="3457573" y="190782"/>
                </a:cubicBezTo>
                <a:close/>
              </a:path>
            </a:pathLst>
          </a:custGeom>
          <a:solidFill>
            <a:srgbClr val="F4FFD2"/>
          </a:solidFill>
          <a:ln>
            <a:solidFill>
              <a:srgbClr val="F4F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 rot="2874636">
            <a:off x="4599967" y="2763375"/>
            <a:ext cx="2010769" cy="1018093"/>
          </a:xfrm>
          <a:prstGeom prst="ellipse">
            <a:avLst/>
          </a:prstGeom>
          <a:solidFill>
            <a:srgbClr val="000000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 rot="2773838">
            <a:off x="4485991" y="2859333"/>
            <a:ext cx="2010769" cy="1043564"/>
          </a:xfrm>
          <a:prstGeom prst="ellipse">
            <a:avLst/>
          </a:prstGeom>
          <a:solidFill>
            <a:schemeClr val="tx1"/>
          </a:solidFill>
          <a:ln w="3810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rot="21248955">
            <a:off x="2080926" y="3387783"/>
            <a:ext cx="3622367" cy="3147841"/>
          </a:xfrm>
          <a:custGeom>
            <a:avLst/>
            <a:gdLst>
              <a:gd name="connsiteX0" fmla="*/ 3457573 w 3622367"/>
              <a:gd name="connsiteY0" fmla="*/ 190782 h 3147841"/>
              <a:gd name="connsiteX1" fmla="*/ 3187119 w 3622367"/>
              <a:gd name="connsiteY1" fmla="*/ 84958 h 3147841"/>
              <a:gd name="connsiteX2" fmla="*/ 2834352 w 3622367"/>
              <a:gd name="connsiteY2" fmla="*/ 14408 h 3147841"/>
              <a:gd name="connsiteX3" fmla="*/ 2281685 w 3622367"/>
              <a:gd name="connsiteY3" fmla="*/ 14408 h 3147841"/>
              <a:gd name="connsiteX4" fmla="*/ 1423287 w 3622367"/>
              <a:gd name="connsiteY4" fmla="*/ 167265 h 3147841"/>
              <a:gd name="connsiteX5" fmla="*/ 764789 w 3622367"/>
              <a:gd name="connsiteY5" fmla="*/ 484738 h 3147841"/>
              <a:gd name="connsiteX6" fmla="*/ 364987 w 3622367"/>
              <a:gd name="connsiteY6" fmla="*/ 896277 h 3147841"/>
              <a:gd name="connsiteX7" fmla="*/ 106292 w 3622367"/>
              <a:gd name="connsiteY7" fmla="*/ 1366607 h 3147841"/>
              <a:gd name="connsiteX8" fmla="*/ 462 w 3622367"/>
              <a:gd name="connsiteY8" fmla="*/ 1989794 h 3147841"/>
              <a:gd name="connsiteX9" fmla="*/ 141569 w 3622367"/>
              <a:gd name="connsiteY9" fmla="*/ 2624740 h 3147841"/>
              <a:gd name="connsiteX10" fmla="*/ 459058 w 3622367"/>
              <a:gd name="connsiteY10" fmla="*/ 2965729 h 3147841"/>
              <a:gd name="connsiteX11" fmla="*/ 894137 w 3622367"/>
              <a:gd name="connsiteY11" fmla="*/ 3142103 h 3147841"/>
              <a:gd name="connsiteX12" fmla="*/ 1552634 w 3622367"/>
              <a:gd name="connsiteY12" fmla="*/ 3083312 h 3147841"/>
              <a:gd name="connsiteX13" fmla="*/ 2164096 w 3622367"/>
              <a:gd name="connsiteY13" fmla="*/ 2871663 h 3147841"/>
              <a:gd name="connsiteX14" fmla="*/ 2787317 w 3622367"/>
              <a:gd name="connsiteY14" fmla="*/ 2518916 h 3147841"/>
              <a:gd name="connsiteX15" fmla="*/ 3234154 w 3622367"/>
              <a:gd name="connsiteY15" fmla="*/ 1978036 h 3147841"/>
              <a:gd name="connsiteX16" fmla="*/ 3516368 w 3622367"/>
              <a:gd name="connsiteY16" fmla="*/ 1484189 h 3147841"/>
              <a:gd name="connsiteX17" fmla="*/ 3622197 w 3622367"/>
              <a:gd name="connsiteY17" fmla="*/ 908035 h 3147841"/>
              <a:gd name="connsiteX18" fmla="*/ 3539885 w 3622367"/>
              <a:gd name="connsiteY18" fmla="*/ 355397 h 3147841"/>
              <a:gd name="connsiteX19" fmla="*/ 3457573 w 3622367"/>
              <a:gd name="connsiteY19" fmla="*/ 190782 h 314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22367" h="3147841">
                <a:moveTo>
                  <a:pt x="3457573" y="190782"/>
                </a:moveTo>
                <a:cubicBezTo>
                  <a:pt x="3398779" y="145709"/>
                  <a:pt x="3290989" y="114354"/>
                  <a:pt x="3187119" y="84958"/>
                </a:cubicBezTo>
                <a:cubicBezTo>
                  <a:pt x="3083249" y="55562"/>
                  <a:pt x="2985258" y="26166"/>
                  <a:pt x="2834352" y="14408"/>
                </a:cubicBezTo>
                <a:cubicBezTo>
                  <a:pt x="2683446" y="2650"/>
                  <a:pt x="2516862" y="-11068"/>
                  <a:pt x="2281685" y="14408"/>
                </a:cubicBezTo>
                <a:cubicBezTo>
                  <a:pt x="2046508" y="39884"/>
                  <a:pt x="1676103" y="88877"/>
                  <a:pt x="1423287" y="167265"/>
                </a:cubicBezTo>
                <a:cubicBezTo>
                  <a:pt x="1170471" y="245653"/>
                  <a:pt x="941172" y="363236"/>
                  <a:pt x="764789" y="484738"/>
                </a:cubicBezTo>
                <a:cubicBezTo>
                  <a:pt x="588406" y="606240"/>
                  <a:pt x="474736" y="749299"/>
                  <a:pt x="364987" y="896277"/>
                </a:cubicBezTo>
                <a:cubicBezTo>
                  <a:pt x="255238" y="1043255"/>
                  <a:pt x="167046" y="1184354"/>
                  <a:pt x="106292" y="1366607"/>
                </a:cubicBezTo>
                <a:cubicBezTo>
                  <a:pt x="45538" y="1548860"/>
                  <a:pt x="-5417" y="1780105"/>
                  <a:pt x="462" y="1989794"/>
                </a:cubicBezTo>
                <a:cubicBezTo>
                  <a:pt x="6341" y="2199483"/>
                  <a:pt x="65136" y="2462084"/>
                  <a:pt x="141569" y="2624740"/>
                </a:cubicBezTo>
                <a:cubicBezTo>
                  <a:pt x="218002" y="2787396"/>
                  <a:pt x="333630" y="2879502"/>
                  <a:pt x="459058" y="2965729"/>
                </a:cubicBezTo>
                <a:cubicBezTo>
                  <a:pt x="584486" y="3051956"/>
                  <a:pt x="711874" y="3122506"/>
                  <a:pt x="894137" y="3142103"/>
                </a:cubicBezTo>
                <a:cubicBezTo>
                  <a:pt x="1076400" y="3161700"/>
                  <a:pt x="1340974" y="3128385"/>
                  <a:pt x="1552634" y="3083312"/>
                </a:cubicBezTo>
                <a:cubicBezTo>
                  <a:pt x="1764294" y="3038239"/>
                  <a:pt x="1958315" y="2965729"/>
                  <a:pt x="2164096" y="2871663"/>
                </a:cubicBezTo>
                <a:cubicBezTo>
                  <a:pt x="2369876" y="2777597"/>
                  <a:pt x="2608974" y="2667854"/>
                  <a:pt x="2787317" y="2518916"/>
                </a:cubicBezTo>
                <a:cubicBezTo>
                  <a:pt x="2965660" y="2369978"/>
                  <a:pt x="3112645" y="2150491"/>
                  <a:pt x="3234154" y="1978036"/>
                </a:cubicBezTo>
                <a:cubicBezTo>
                  <a:pt x="3355662" y="1805582"/>
                  <a:pt x="3451694" y="1662522"/>
                  <a:pt x="3516368" y="1484189"/>
                </a:cubicBezTo>
                <a:cubicBezTo>
                  <a:pt x="3581042" y="1305856"/>
                  <a:pt x="3618278" y="1096167"/>
                  <a:pt x="3622197" y="908035"/>
                </a:cubicBezTo>
                <a:cubicBezTo>
                  <a:pt x="3626116" y="719903"/>
                  <a:pt x="3561443" y="476899"/>
                  <a:pt x="3539885" y="355397"/>
                </a:cubicBezTo>
                <a:cubicBezTo>
                  <a:pt x="3518327" y="233895"/>
                  <a:pt x="3516367" y="235855"/>
                  <a:pt x="3457573" y="190782"/>
                </a:cubicBezTo>
                <a:close/>
              </a:path>
            </a:pathLst>
          </a:custGeom>
          <a:solidFill>
            <a:srgbClr val="F4FFD2"/>
          </a:solidFill>
          <a:ln>
            <a:solidFill>
              <a:srgbClr val="F4FFD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n 9"/>
          <p:cNvSpPr/>
          <p:nvPr/>
        </p:nvSpPr>
        <p:spPr>
          <a:xfrm>
            <a:off x="5362281" y="3317176"/>
            <a:ext cx="188142" cy="206509"/>
          </a:xfrm>
          <a:prstGeom prst="sun">
            <a:avLst/>
          </a:prstGeom>
          <a:solidFill>
            <a:schemeClr val="bg1"/>
          </a:solidFill>
          <a:ln>
            <a:solidFill>
              <a:srgbClr val="DDDE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633933">
            <a:off x="833508" y="-580850"/>
            <a:ext cx="3136900" cy="500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81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415" y="0"/>
            <a:ext cx="531563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55823" y="6420004"/>
            <a:ext cx="2941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Trammell &amp; Goodrich 1996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74338" y="373171"/>
            <a:ext cx="105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M1-92</a:t>
            </a:r>
          </a:p>
        </p:txBody>
      </p:sp>
    </p:spTree>
    <p:extLst>
      <p:ext uri="{BB962C8B-B14F-4D97-AF65-F5344CB8AC3E}">
        <p14:creationId xmlns:p14="http://schemas.microsoft.com/office/powerpoint/2010/main" val="15784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4599" y="62225"/>
            <a:ext cx="6750755" cy="66355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37770"/>
            <a:ext cx="23246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IRAS 04296+3429</a:t>
            </a:r>
          </a:p>
          <a:p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(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Sahai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1999)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526" y="3009225"/>
            <a:ext cx="20760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 </a:t>
            </a: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Disk with a </a:t>
            </a: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/>
            </a:r>
            <a:b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</a:br>
            <a:r>
              <a:rPr lang="en-US" sz="2000" dirty="0" smtClean="0">
                <a:solidFill>
                  <a:srgbClr val="FFFFFF"/>
                </a:solidFill>
                <a:latin typeface="Chalkboard"/>
                <a:cs typeface="Chalkboard"/>
              </a:rPr>
              <a:t>bright </a:t>
            </a:r>
            <a:r>
              <a:rPr lang="en-US" sz="2000" dirty="0">
                <a:solidFill>
                  <a:srgbClr val="FFFFFF"/>
                </a:solidFill>
                <a:latin typeface="Chalkboard"/>
                <a:cs typeface="Chalkboard"/>
              </a:rPr>
              <a:t>outer rim</a:t>
            </a:r>
          </a:p>
          <a:p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</p:spTree>
    <p:extLst>
      <p:ext uri="{BB962C8B-B14F-4D97-AF65-F5344CB8AC3E}">
        <p14:creationId xmlns:p14="http://schemas.microsoft.com/office/powerpoint/2010/main" val="3003734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2520"/>
            <a:ext cx="9144000" cy="42366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8985" y="320374"/>
            <a:ext cx="54296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  <a:latin typeface="Chalkboard"/>
                <a:cs typeface="Chalkboard"/>
              </a:rPr>
              <a:t>IRAS17106-3046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(Kwok,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Hrivnak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&amp; Su 2000) </a:t>
            </a:r>
          </a:p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  <a:sym typeface="Wingdings"/>
              </a:rPr>
              <a:t>	 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Disk with a bright outer rim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61445" y="5730407"/>
            <a:ext cx="922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F606W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81394" y="5709516"/>
            <a:ext cx="87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F814W</a:t>
            </a:r>
            <a:endParaRPr lang="en-US" sz="2400" dirty="0" smtClean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66549" y="6136058"/>
            <a:ext cx="240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FF"/>
                </a:solidFill>
                <a:latin typeface="Chalkboard"/>
                <a:cs typeface="Chalkboard"/>
              </a:rPr>
              <a:t>b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oth </a:t>
            </a:r>
            <a:r>
              <a:rPr lang="en-US" dirty="0" err="1" smtClean="0">
                <a:solidFill>
                  <a:srgbClr val="FFFFFF"/>
                </a:solidFill>
                <a:latin typeface="Chalkboard"/>
                <a:cs typeface="Chalkboard"/>
              </a:rPr>
              <a:t>unsharp</a:t>
            </a:r>
            <a:r>
              <a:rPr lang="en-US" dirty="0" smtClean="0">
                <a:solidFill>
                  <a:srgbClr val="FFFFFF"/>
                </a:solidFill>
                <a:latin typeface="Chalkboard"/>
                <a:cs typeface="Chalkboard"/>
              </a:rPr>
              <a:t> masked</a:t>
            </a:r>
          </a:p>
        </p:txBody>
      </p:sp>
    </p:spTree>
    <p:extLst>
      <p:ext uri="{BB962C8B-B14F-4D97-AF65-F5344CB8AC3E}">
        <p14:creationId xmlns:p14="http://schemas.microsoft.com/office/powerpoint/2010/main" val="3703057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reen-viol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FFFFFF"/>
            </a:solidFill>
            <a:latin typeface="Chalkboard"/>
            <a:cs typeface="Chalkboard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green-violet.thmx</Template>
  <TotalTime>3425</TotalTime>
  <Words>240</Words>
  <Application>Microsoft Macintosh PowerPoint</Application>
  <PresentationFormat>On-screen Show (4:3)</PresentationFormat>
  <Paragraphs>90</Paragraphs>
  <Slides>18</Slides>
  <Notes>2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green-violet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Morris</dc:creator>
  <cp:lastModifiedBy>Mark Morris</cp:lastModifiedBy>
  <cp:revision>63</cp:revision>
  <dcterms:created xsi:type="dcterms:W3CDTF">2015-12-12T07:12:20Z</dcterms:created>
  <dcterms:modified xsi:type="dcterms:W3CDTF">2015-12-14T16:17:32Z</dcterms:modified>
</cp:coreProperties>
</file>