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35" r:id="rId2"/>
  </p:sldMasterIdLst>
  <p:notesMasterIdLst>
    <p:notesMasterId r:id="rId152"/>
  </p:notesMasterIdLst>
  <p:sldIdLst>
    <p:sldId id="256" r:id="rId3"/>
    <p:sldId id="585" r:id="rId4"/>
    <p:sldId id="257" r:id="rId5"/>
    <p:sldId id="263" r:id="rId6"/>
    <p:sldId id="587" r:id="rId7"/>
    <p:sldId id="258" r:id="rId8"/>
    <p:sldId id="586" r:id="rId9"/>
    <p:sldId id="264" r:id="rId10"/>
    <p:sldId id="588" r:id="rId11"/>
    <p:sldId id="278" r:id="rId12"/>
    <p:sldId id="589" r:id="rId13"/>
    <p:sldId id="282" r:id="rId14"/>
    <p:sldId id="590" r:id="rId15"/>
    <p:sldId id="286" r:id="rId16"/>
    <p:sldId id="297" r:id="rId17"/>
    <p:sldId id="303" r:id="rId18"/>
    <p:sldId id="306" r:id="rId19"/>
    <p:sldId id="591" r:id="rId20"/>
    <p:sldId id="313" r:id="rId21"/>
    <p:sldId id="489" r:id="rId22"/>
    <p:sldId id="326" r:id="rId23"/>
    <p:sldId id="592" r:id="rId24"/>
    <p:sldId id="383" r:id="rId25"/>
    <p:sldId id="481" r:id="rId26"/>
    <p:sldId id="593" r:id="rId27"/>
    <p:sldId id="384" r:id="rId28"/>
    <p:sldId id="594" r:id="rId29"/>
    <p:sldId id="406" r:id="rId30"/>
    <p:sldId id="595" r:id="rId31"/>
    <p:sldId id="385" r:id="rId32"/>
    <p:sldId id="439" r:id="rId33"/>
    <p:sldId id="441" r:id="rId34"/>
    <p:sldId id="596" r:id="rId35"/>
    <p:sldId id="459" r:id="rId36"/>
    <p:sldId id="488" r:id="rId37"/>
    <p:sldId id="342" r:id="rId38"/>
    <p:sldId id="597" r:id="rId39"/>
    <p:sldId id="345" r:id="rId40"/>
    <p:sldId id="545" r:id="rId41"/>
    <p:sldId id="598" r:id="rId42"/>
    <p:sldId id="351" r:id="rId43"/>
    <p:sldId id="491" r:id="rId44"/>
    <p:sldId id="476" r:id="rId45"/>
    <p:sldId id="499" r:id="rId46"/>
    <p:sldId id="482" r:id="rId47"/>
    <p:sldId id="599" r:id="rId48"/>
    <p:sldId id="483" r:id="rId49"/>
    <p:sldId id="484" r:id="rId50"/>
    <p:sldId id="485" r:id="rId51"/>
    <p:sldId id="486" r:id="rId52"/>
    <p:sldId id="515" r:id="rId53"/>
    <p:sldId id="516" r:id="rId54"/>
    <p:sldId id="518" r:id="rId55"/>
    <p:sldId id="487" r:id="rId56"/>
    <p:sldId id="600" r:id="rId57"/>
    <p:sldId id="495" r:id="rId58"/>
    <p:sldId id="501" r:id="rId59"/>
    <p:sldId id="502" r:id="rId60"/>
    <p:sldId id="503" r:id="rId61"/>
    <p:sldId id="504" r:id="rId62"/>
    <p:sldId id="505" r:id="rId63"/>
    <p:sldId id="524" r:id="rId64"/>
    <p:sldId id="525" r:id="rId65"/>
    <p:sldId id="526" r:id="rId66"/>
    <p:sldId id="527" r:id="rId67"/>
    <p:sldId id="528" r:id="rId68"/>
    <p:sldId id="529" r:id="rId69"/>
    <p:sldId id="530" r:id="rId70"/>
    <p:sldId id="531" r:id="rId71"/>
    <p:sldId id="532" r:id="rId72"/>
    <p:sldId id="493" r:id="rId73"/>
    <p:sldId id="494" r:id="rId74"/>
    <p:sldId id="601" r:id="rId75"/>
    <p:sldId id="506" r:id="rId76"/>
    <p:sldId id="507" r:id="rId77"/>
    <p:sldId id="602" r:id="rId78"/>
    <p:sldId id="536" r:id="rId79"/>
    <p:sldId id="534" r:id="rId80"/>
    <p:sldId id="393" r:id="rId81"/>
    <p:sldId id="496" r:id="rId82"/>
    <p:sldId id="537" r:id="rId83"/>
    <p:sldId id="538" r:id="rId84"/>
    <p:sldId id="338" r:id="rId85"/>
    <p:sldId id="497" r:id="rId86"/>
    <p:sldId id="509" r:id="rId87"/>
    <p:sldId id="603" r:id="rId88"/>
    <p:sldId id="510" r:id="rId89"/>
    <p:sldId id="511" r:id="rId90"/>
    <p:sldId id="539" r:id="rId91"/>
    <p:sldId id="604" r:id="rId92"/>
    <p:sldId id="541" r:id="rId93"/>
    <p:sldId id="542" r:id="rId94"/>
    <p:sldId id="540" r:id="rId95"/>
    <p:sldId id="543" r:id="rId96"/>
    <p:sldId id="544" r:id="rId97"/>
    <p:sldId id="498" r:id="rId98"/>
    <p:sldId id="381" r:id="rId99"/>
    <p:sldId id="267" r:id="rId100"/>
    <p:sldId id="513" r:id="rId101"/>
    <p:sldId id="521" r:id="rId102"/>
    <p:sldId id="514" r:id="rId103"/>
    <p:sldId id="520" r:id="rId104"/>
    <p:sldId id="605" r:id="rId105"/>
    <p:sldId id="519" r:id="rId106"/>
    <p:sldId id="606" r:id="rId107"/>
    <p:sldId id="522" r:id="rId108"/>
    <p:sldId id="523" r:id="rId109"/>
    <p:sldId id="512" r:id="rId110"/>
    <p:sldId id="547" r:id="rId111"/>
    <p:sldId id="549" r:id="rId112"/>
    <p:sldId id="550" r:id="rId113"/>
    <p:sldId id="552" r:id="rId114"/>
    <p:sldId id="553" r:id="rId115"/>
    <p:sldId id="551" r:id="rId116"/>
    <p:sldId id="560" r:id="rId117"/>
    <p:sldId id="561" r:id="rId118"/>
    <p:sldId id="559" r:id="rId119"/>
    <p:sldId id="563" r:id="rId120"/>
    <p:sldId id="565" r:id="rId121"/>
    <p:sldId id="564" r:id="rId122"/>
    <p:sldId id="567" r:id="rId123"/>
    <p:sldId id="566" r:id="rId124"/>
    <p:sldId id="568" r:id="rId125"/>
    <p:sldId id="555" r:id="rId126"/>
    <p:sldId id="607" r:id="rId127"/>
    <p:sldId id="556" r:id="rId128"/>
    <p:sldId id="569" r:id="rId129"/>
    <p:sldId id="608" r:id="rId130"/>
    <p:sldId id="570" r:id="rId131"/>
    <p:sldId id="609" r:id="rId132"/>
    <p:sldId id="574" r:id="rId133"/>
    <p:sldId id="577" r:id="rId134"/>
    <p:sldId id="578" r:id="rId135"/>
    <p:sldId id="580" r:id="rId136"/>
    <p:sldId id="610" r:id="rId137"/>
    <p:sldId id="611" r:id="rId138"/>
    <p:sldId id="571" r:id="rId139"/>
    <p:sldId id="572" r:id="rId140"/>
    <p:sldId id="573" r:id="rId141"/>
    <p:sldId id="575" r:id="rId142"/>
    <p:sldId id="576" r:id="rId143"/>
    <p:sldId id="557" r:id="rId144"/>
    <p:sldId id="581" r:id="rId145"/>
    <p:sldId id="612" r:id="rId146"/>
    <p:sldId id="582" r:id="rId147"/>
    <p:sldId id="558" r:id="rId148"/>
    <p:sldId id="583" r:id="rId149"/>
    <p:sldId id="584" r:id="rId150"/>
    <p:sldId id="269" r:id="rId1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63A854-6BB0-4BAF-8923-F1516185314D}">
          <p14:sldIdLst>
            <p14:sldId id="256"/>
            <p14:sldId id="585"/>
            <p14:sldId id="257"/>
            <p14:sldId id="263"/>
            <p14:sldId id="587"/>
            <p14:sldId id="258"/>
            <p14:sldId id="586"/>
            <p14:sldId id="264"/>
            <p14:sldId id="588"/>
            <p14:sldId id="278"/>
            <p14:sldId id="589"/>
            <p14:sldId id="282"/>
            <p14:sldId id="590"/>
            <p14:sldId id="286"/>
            <p14:sldId id="297"/>
            <p14:sldId id="303"/>
            <p14:sldId id="306"/>
            <p14:sldId id="591"/>
            <p14:sldId id="313"/>
            <p14:sldId id="489"/>
            <p14:sldId id="326"/>
            <p14:sldId id="592"/>
            <p14:sldId id="383"/>
            <p14:sldId id="481"/>
            <p14:sldId id="593"/>
            <p14:sldId id="384"/>
            <p14:sldId id="594"/>
            <p14:sldId id="406"/>
            <p14:sldId id="595"/>
            <p14:sldId id="385"/>
            <p14:sldId id="439"/>
            <p14:sldId id="441"/>
            <p14:sldId id="596"/>
            <p14:sldId id="459"/>
            <p14:sldId id="488"/>
            <p14:sldId id="342"/>
            <p14:sldId id="597"/>
            <p14:sldId id="345"/>
            <p14:sldId id="545"/>
            <p14:sldId id="598"/>
            <p14:sldId id="351"/>
            <p14:sldId id="491"/>
            <p14:sldId id="476"/>
            <p14:sldId id="499"/>
            <p14:sldId id="482"/>
            <p14:sldId id="599"/>
            <p14:sldId id="483"/>
            <p14:sldId id="484"/>
            <p14:sldId id="485"/>
            <p14:sldId id="486"/>
            <p14:sldId id="515"/>
            <p14:sldId id="516"/>
            <p14:sldId id="518"/>
            <p14:sldId id="487"/>
            <p14:sldId id="600"/>
            <p14:sldId id="495"/>
            <p14:sldId id="501"/>
            <p14:sldId id="502"/>
            <p14:sldId id="503"/>
            <p14:sldId id="504"/>
            <p14:sldId id="505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493"/>
            <p14:sldId id="494"/>
            <p14:sldId id="601"/>
            <p14:sldId id="506"/>
            <p14:sldId id="507"/>
            <p14:sldId id="602"/>
            <p14:sldId id="536"/>
            <p14:sldId id="534"/>
            <p14:sldId id="393"/>
            <p14:sldId id="496"/>
            <p14:sldId id="537"/>
            <p14:sldId id="538"/>
            <p14:sldId id="338"/>
            <p14:sldId id="497"/>
            <p14:sldId id="509"/>
            <p14:sldId id="603"/>
            <p14:sldId id="510"/>
            <p14:sldId id="511"/>
            <p14:sldId id="539"/>
            <p14:sldId id="604"/>
            <p14:sldId id="541"/>
            <p14:sldId id="542"/>
            <p14:sldId id="540"/>
            <p14:sldId id="543"/>
            <p14:sldId id="544"/>
            <p14:sldId id="498"/>
            <p14:sldId id="381"/>
            <p14:sldId id="267"/>
            <p14:sldId id="513"/>
            <p14:sldId id="521"/>
            <p14:sldId id="514"/>
            <p14:sldId id="520"/>
            <p14:sldId id="605"/>
            <p14:sldId id="519"/>
            <p14:sldId id="606"/>
            <p14:sldId id="522"/>
            <p14:sldId id="523"/>
            <p14:sldId id="512"/>
            <p14:sldId id="547"/>
            <p14:sldId id="549"/>
            <p14:sldId id="550"/>
            <p14:sldId id="552"/>
            <p14:sldId id="553"/>
            <p14:sldId id="551"/>
            <p14:sldId id="560"/>
            <p14:sldId id="561"/>
            <p14:sldId id="559"/>
            <p14:sldId id="563"/>
            <p14:sldId id="565"/>
            <p14:sldId id="564"/>
            <p14:sldId id="567"/>
            <p14:sldId id="566"/>
            <p14:sldId id="568"/>
            <p14:sldId id="555"/>
            <p14:sldId id="607"/>
            <p14:sldId id="556"/>
            <p14:sldId id="569"/>
            <p14:sldId id="608"/>
            <p14:sldId id="570"/>
            <p14:sldId id="609"/>
            <p14:sldId id="574"/>
            <p14:sldId id="577"/>
            <p14:sldId id="578"/>
            <p14:sldId id="580"/>
            <p14:sldId id="610"/>
            <p14:sldId id="611"/>
            <p14:sldId id="571"/>
            <p14:sldId id="572"/>
            <p14:sldId id="573"/>
            <p14:sldId id="575"/>
            <p14:sldId id="576"/>
            <p14:sldId id="557"/>
            <p14:sldId id="581"/>
            <p14:sldId id="612"/>
            <p14:sldId id="582"/>
            <p14:sldId id="558"/>
            <p14:sldId id="583"/>
            <p14:sldId id="584"/>
          </p14:sldIdLst>
        </p14:section>
        <p14:section name="Untitled Section" id="{C796AC33-59D0-4A6D-B83C-C81FFDEFEA46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AC44F"/>
    <a:srgbClr val="00FF04"/>
    <a:srgbClr val="ADAEAC"/>
    <a:srgbClr val="EDFF43"/>
    <a:srgbClr val="03FF03"/>
    <a:srgbClr val="B8B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A54EF-774D-404C-B16B-04E2168DC091}" type="datetimeFigureOut">
              <a:rPr lang="en-AU" smtClean="0"/>
              <a:t>18/01/2016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0B329-5151-44EB-97B8-5C9324CAAB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8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B2C86-BF1B-4482-941F-CED927489E1A}" type="slidenum">
              <a:rPr lang="en-AU" altLang="en-US"/>
              <a:pPr/>
              <a:t>43</a:t>
            </a:fld>
            <a:endParaRPr lang="en-AU" altLang="en-US"/>
          </a:p>
        </p:txBody>
      </p:sp>
      <p:sp>
        <p:nvSpPr>
          <p:cNvPr id="1870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2782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0274D-E9ED-4F64-A77D-5F97561B8379}" type="slidenum">
              <a:rPr lang="en-AU" altLang="en-US"/>
              <a:pPr/>
              <a:t>79</a:t>
            </a:fld>
            <a:endParaRPr lang="en-AU" altLang="en-US"/>
          </a:p>
        </p:txBody>
      </p:sp>
      <p:sp>
        <p:nvSpPr>
          <p:cNvPr id="1586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2515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96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8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11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99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5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77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91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60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21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36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66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15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18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3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2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5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8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5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3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94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6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3569"/>
            <a:ext cx="9144000" cy="2387600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UNDERSTANDING AGB STARS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548247"/>
            <a:ext cx="9001462" cy="2594367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chemeClr val="accent6">
                    <a:lumMod val="75000"/>
                  </a:schemeClr>
                </a:solidFill>
              </a:rPr>
              <a:t>John Lattanzio &amp; Amanda Karakas</a:t>
            </a:r>
          </a:p>
          <a:p>
            <a:endParaRPr lang="en-AU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A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Monash Centre for Astrophysics</a:t>
            </a:r>
          </a:p>
          <a:p>
            <a:r>
              <a:rPr lang="en-A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Monash University</a:t>
            </a:r>
          </a:p>
          <a:p>
            <a:r>
              <a:rPr lang="en-A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Melbourne, Australia</a:t>
            </a:r>
            <a:endParaRPr lang="en-A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" y="5812113"/>
            <a:ext cx="2761001" cy="981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02" y="5840952"/>
            <a:ext cx="23812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811" name="Picture 3" descr="C:\Documents and Settings\Owner\Desktop\TP-A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1"/>
            <a:ext cx="5445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742950"/>
            <a:ext cx="6059949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178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984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Critical Masses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638578"/>
            <a:ext cx="12193057" cy="4224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5868" y="232410"/>
            <a:ext cx="33602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err="1" smtClean="0">
                <a:solidFill>
                  <a:srgbClr val="FF0000"/>
                </a:solidFill>
              </a:rPr>
              <a:t>M</a:t>
            </a:r>
            <a:r>
              <a:rPr lang="en-AU" sz="2800" baseline="-25000" dirty="0" err="1" smtClean="0">
                <a:solidFill>
                  <a:srgbClr val="FF0000"/>
                </a:solidFill>
              </a:rPr>
              <a:t>n</a:t>
            </a:r>
            <a:r>
              <a:rPr lang="en-AU" sz="2800" dirty="0" smtClean="0">
                <a:solidFill>
                  <a:srgbClr val="FF0000"/>
                </a:solidFill>
              </a:rPr>
              <a:t> = minimum mass </a:t>
            </a:r>
          </a:p>
          <a:p>
            <a:r>
              <a:rPr lang="en-AU" sz="2800" dirty="0" smtClean="0">
                <a:solidFill>
                  <a:srgbClr val="FF0000"/>
                </a:solidFill>
              </a:rPr>
              <a:t>for a neutron star</a:t>
            </a:r>
            <a:endParaRPr lang="en-AU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65451" y="1033790"/>
            <a:ext cx="1426075" cy="17570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67052" y="684519"/>
            <a:ext cx="40249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err="1" smtClean="0">
                <a:solidFill>
                  <a:srgbClr val="92D050"/>
                </a:solidFill>
              </a:rPr>
              <a:t>M</a:t>
            </a:r>
            <a:r>
              <a:rPr lang="en-AU" sz="2800" baseline="-25000" dirty="0" err="1" smtClean="0">
                <a:solidFill>
                  <a:srgbClr val="92D050"/>
                </a:solidFill>
              </a:rPr>
              <a:t>mass</a:t>
            </a:r>
            <a:r>
              <a:rPr lang="en-AU" sz="2800" dirty="0" smtClean="0">
                <a:solidFill>
                  <a:srgbClr val="92D050"/>
                </a:solidFill>
              </a:rPr>
              <a:t> = minimum mass </a:t>
            </a:r>
          </a:p>
          <a:p>
            <a:r>
              <a:rPr lang="en-AU" sz="2800" dirty="0" smtClean="0">
                <a:solidFill>
                  <a:srgbClr val="92D050"/>
                </a:solidFill>
              </a:rPr>
              <a:t>for massive star evolution;</a:t>
            </a:r>
          </a:p>
          <a:p>
            <a:r>
              <a:rPr lang="en-AU" sz="2800" dirty="0" smtClean="0">
                <a:solidFill>
                  <a:srgbClr val="92D050"/>
                </a:solidFill>
              </a:rPr>
              <a:t>i.e. a core-collapse SN</a:t>
            </a:r>
            <a:endParaRPr lang="en-AU" sz="2800" dirty="0">
              <a:solidFill>
                <a:srgbClr val="92D05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048751" y="1790700"/>
            <a:ext cx="2543174" cy="198120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29644" y="1320502"/>
            <a:ext cx="3392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err="1" smtClean="0">
                <a:solidFill>
                  <a:srgbClr val="00B0F0"/>
                </a:solidFill>
              </a:rPr>
              <a:t>M</a:t>
            </a:r>
            <a:r>
              <a:rPr lang="en-AU" sz="2800" baseline="-25000" dirty="0" err="1" smtClean="0">
                <a:solidFill>
                  <a:srgbClr val="00B0F0"/>
                </a:solidFill>
              </a:rPr>
              <a:t>up</a:t>
            </a:r>
            <a:r>
              <a:rPr lang="en-AU" sz="2800" dirty="0" smtClean="0">
                <a:solidFill>
                  <a:srgbClr val="00B0F0"/>
                </a:solidFill>
              </a:rPr>
              <a:t> = minimum mass </a:t>
            </a:r>
          </a:p>
          <a:p>
            <a:r>
              <a:rPr lang="en-AU" sz="2800" dirty="0" smtClean="0">
                <a:solidFill>
                  <a:srgbClr val="00B0F0"/>
                </a:solidFill>
              </a:rPr>
              <a:t>for C-ignition</a:t>
            </a:r>
            <a:endParaRPr lang="en-AU" sz="2800" dirty="0">
              <a:solidFill>
                <a:srgbClr val="00B0F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705225" y="2069514"/>
            <a:ext cx="2914650" cy="243581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2119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SAGB Final Fate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4061695"/>
            <a:ext cx="7981950" cy="1717521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Depends critically on </a:t>
            </a:r>
          </a:p>
          <a:p>
            <a:pPr lvl="1"/>
            <a:r>
              <a:rPr lang="en-AU" dirty="0" smtClean="0"/>
              <a:t>core evolution during C-burning</a:t>
            </a:r>
          </a:p>
          <a:p>
            <a:pPr lvl="2"/>
            <a:r>
              <a:rPr lang="en-AU" dirty="0" smtClean="0"/>
              <a:t>And the usual problems with determining the </a:t>
            </a:r>
          </a:p>
          <a:p>
            <a:pPr marL="914400" lvl="2" indent="0">
              <a:buNone/>
            </a:pPr>
            <a:r>
              <a:rPr lang="en-AU" dirty="0"/>
              <a:t> </a:t>
            </a:r>
            <a:r>
              <a:rPr lang="en-AU" dirty="0" smtClean="0"/>
              <a:t>   borders of mixing…</a:t>
            </a:r>
          </a:p>
          <a:p>
            <a:pPr lvl="1"/>
            <a:r>
              <a:rPr lang="en-AU" dirty="0" smtClean="0"/>
              <a:t>Second dredge-up/out</a:t>
            </a:r>
          </a:p>
          <a:p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1445650"/>
            <a:ext cx="7248525" cy="2190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3833812"/>
            <a:ext cx="3933825" cy="287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77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SAGB Core Mass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8025"/>
            <a:ext cx="10515600" cy="4351338"/>
          </a:xfrm>
        </p:spPr>
        <p:txBody>
          <a:bodyPr/>
          <a:lstStyle/>
          <a:p>
            <a:r>
              <a:rPr lang="en-AU" dirty="0" smtClean="0"/>
              <a:t>Second dredge-up occurs as star joins (S)AGB</a:t>
            </a:r>
          </a:p>
          <a:p>
            <a:r>
              <a:rPr lang="en-AU" dirty="0" smtClean="0"/>
              <a:t>This reduces the core mass</a:t>
            </a:r>
          </a:p>
          <a:p>
            <a:r>
              <a:rPr lang="en-AU" dirty="0" smtClean="0"/>
              <a:t>Fate depends on size of this new core mass</a:t>
            </a:r>
          </a:p>
          <a:p>
            <a:pPr lvl="1"/>
            <a:r>
              <a:rPr lang="en-AU" dirty="0" smtClean="0"/>
              <a:t>Is it larger than Chandrasekhar mass?</a:t>
            </a:r>
          </a:p>
          <a:p>
            <a:pPr lvl="2"/>
            <a:r>
              <a:rPr lang="en-AU" dirty="0" smtClean="0"/>
              <a:t>Neutron star (ECSN?)</a:t>
            </a:r>
          </a:p>
          <a:p>
            <a:pPr lvl="1"/>
            <a:r>
              <a:rPr lang="en-AU" dirty="0" smtClean="0"/>
              <a:t>Is it smaller than Chandrasekhar mass?</a:t>
            </a:r>
          </a:p>
          <a:p>
            <a:pPr lvl="2"/>
            <a:r>
              <a:rPr lang="en-AU" dirty="0" smtClean="0"/>
              <a:t>O-Ne WD</a:t>
            </a:r>
            <a:endParaRPr lang="en-AU" dirty="0"/>
          </a:p>
        </p:txBody>
      </p:sp>
      <p:grpSp>
        <p:nvGrpSpPr>
          <p:cNvPr id="8" name="Group 7"/>
          <p:cNvGrpSpPr/>
          <p:nvPr/>
        </p:nvGrpSpPr>
        <p:grpSpPr>
          <a:xfrm>
            <a:off x="7557927" y="365125"/>
            <a:ext cx="4443573" cy="4464050"/>
            <a:chOff x="7557927" y="365125"/>
            <a:chExt cx="4443573" cy="4464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927" y="365125"/>
              <a:ext cx="4443573" cy="446405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8305800" y="2609850"/>
              <a:ext cx="333375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79713" y="2289373"/>
              <a:ext cx="175506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>
                  <a:solidFill>
                    <a:srgbClr val="00B050"/>
                  </a:solidFill>
                </a:rPr>
                <a:t>Chandrasekhar Mass</a:t>
              </a:r>
              <a:endParaRPr lang="en-AU" sz="1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061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</a:t>
            </a:r>
            <a:r>
              <a:rPr lang="en-AU" dirty="0" err="1" smtClean="0"/>
              <a:t>Kippenhahn</a:t>
            </a:r>
            <a:r>
              <a:rPr lang="en-AU" dirty="0" smtClean="0"/>
              <a:t> diagrams on the next page show the three main cases of C ignition</a:t>
            </a:r>
          </a:p>
          <a:p>
            <a:r>
              <a:rPr lang="en-AU" dirty="0" smtClean="0"/>
              <a:t>The shaded regions correspond to convection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85816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-4445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SAGB Final Fate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228725"/>
            <a:ext cx="7981950" cy="5629275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</a:rPr>
              <a:t>C-ignition fails to proceed</a:t>
            </a:r>
          </a:p>
          <a:p>
            <a:pPr lvl="1"/>
            <a:r>
              <a:rPr lang="en-AU" dirty="0" smtClean="0"/>
              <a:t>CO core</a:t>
            </a:r>
          </a:p>
          <a:p>
            <a:pPr lvl="1"/>
            <a:r>
              <a:rPr lang="en-AU" dirty="0" smtClean="0"/>
              <a:t>O-Ne shell</a:t>
            </a:r>
          </a:p>
          <a:p>
            <a:pPr lvl="1"/>
            <a:r>
              <a:rPr lang="en-AU" dirty="0" smtClean="0">
                <a:solidFill>
                  <a:srgbClr val="FF0000"/>
                </a:solidFill>
              </a:rPr>
              <a:t>CO(Ne) WD</a:t>
            </a:r>
          </a:p>
          <a:p>
            <a:pPr lvl="1"/>
            <a:r>
              <a:rPr lang="en-AU" dirty="0" smtClean="0"/>
              <a:t>Narrow mass range ~ 0.2 M</a:t>
            </a:r>
            <a:r>
              <a:rPr lang="en-AU" baseline="-25000" dirty="0" smtClean="0">
                <a:sym typeface="Wingdings" panose="05000000000000000000" pitchFamily="2" charset="2"/>
              </a:rPr>
              <a:t></a:t>
            </a:r>
            <a:endParaRPr lang="en-AU" baseline="-25000" dirty="0" smtClean="0"/>
          </a:p>
          <a:p>
            <a:pPr lvl="1"/>
            <a:endParaRPr lang="en-AU" dirty="0" smtClean="0"/>
          </a:p>
          <a:p>
            <a:r>
              <a:rPr lang="en-AU" dirty="0" smtClean="0">
                <a:solidFill>
                  <a:srgbClr val="00B0F0"/>
                </a:solidFill>
              </a:rPr>
              <a:t>C-flame penetrates to the core</a:t>
            </a:r>
          </a:p>
          <a:p>
            <a:pPr lvl="1"/>
            <a:r>
              <a:rPr lang="en-AU" dirty="0" smtClean="0">
                <a:solidFill>
                  <a:srgbClr val="00B0F0"/>
                </a:solidFill>
              </a:rPr>
              <a:t>O-Ne WD</a:t>
            </a:r>
          </a:p>
          <a:p>
            <a:pPr lvl="1"/>
            <a:endParaRPr lang="en-AU" dirty="0"/>
          </a:p>
          <a:p>
            <a:r>
              <a:rPr lang="en-AU" dirty="0" smtClean="0">
                <a:solidFill>
                  <a:srgbClr val="FFC000"/>
                </a:solidFill>
              </a:rPr>
              <a:t>C-flame meets envelope</a:t>
            </a:r>
          </a:p>
          <a:p>
            <a:pPr lvl="1"/>
            <a:r>
              <a:rPr lang="en-AU" dirty="0" smtClean="0"/>
              <a:t>“Dredge-out” </a:t>
            </a:r>
          </a:p>
          <a:p>
            <a:pPr lvl="2"/>
            <a:r>
              <a:rPr lang="en-AU" dirty="0" err="1" smtClean="0"/>
              <a:t>Iben,Ritossa,Garcia-Berro</a:t>
            </a:r>
            <a:r>
              <a:rPr lang="en-AU" dirty="0" smtClean="0"/>
              <a:t> 1994-99</a:t>
            </a:r>
          </a:p>
          <a:p>
            <a:pPr lvl="1"/>
            <a:r>
              <a:rPr lang="en-AU" dirty="0" smtClean="0">
                <a:solidFill>
                  <a:srgbClr val="FFC000"/>
                </a:solidFill>
              </a:rPr>
              <a:t>Fate depends on size of new core</a:t>
            </a:r>
          </a:p>
          <a:p>
            <a:endParaRPr lang="en-AU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2" y="0"/>
            <a:ext cx="4457178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724400" y="1325563"/>
            <a:ext cx="2495550" cy="131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43525" y="3836194"/>
            <a:ext cx="1876425" cy="12620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67225" y="5235575"/>
            <a:ext cx="3981450" cy="3746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259747" y="1325563"/>
            <a:ext cx="1030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68423" y="1457325"/>
            <a:ext cx="92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CO core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8422" y="99988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solidFill>
                  <a:schemeClr val="bg1"/>
                </a:solidFill>
              </a:rPr>
              <a:t>ONe</a:t>
            </a:r>
            <a:r>
              <a:rPr lang="en-AU" dirty="0" smtClean="0">
                <a:solidFill>
                  <a:schemeClr val="bg1"/>
                </a:solidFill>
              </a:rPr>
              <a:t> shell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53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plot shows an estimate of the fate of the stars according to mass and composition</a:t>
            </a:r>
          </a:p>
          <a:p>
            <a:r>
              <a:rPr lang="en-AU" dirty="0" smtClean="0"/>
              <a:t>CO(Ne) are the C and O and Ne hybrid white dwarfs</a:t>
            </a:r>
          </a:p>
          <a:p>
            <a:r>
              <a:rPr lang="en-AU" dirty="0" smtClean="0"/>
              <a:t>ECSN are electron capture supernovae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57798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-4445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SAGB Final Fate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1147762"/>
            <a:ext cx="5467350" cy="5286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295775"/>
            <a:ext cx="3505200" cy="2562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4775" y="1543050"/>
            <a:ext cx="39789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>
                <a:solidFill>
                  <a:srgbClr val="00B0F0"/>
                </a:solidFill>
              </a:rPr>
              <a:t>CO(Ne) range very narrow</a:t>
            </a:r>
          </a:p>
          <a:p>
            <a:endParaRPr lang="en-AU" sz="2800" dirty="0">
              <a:solidFill>
                <a:srgbClr val="FFC000"/>
              </a:solidFill>
            </a:endParaRPr>
          </a:p>
          <a:p>
            <a:r>
              <a:rPr lang="en-AU" sz="2800" dirty="0" smtClean="0">
                <a:solidFill>
                  <a:srgbClr val="FFC000"/>
                </a:solidFill>
              </a:rPr>
              <a:t>ECSN range very narrow</a:t>
            </a:r>
            <a:endParaRPr lang="en-AU" sz="2800" dirty="0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81500" y="1809750"/>
            <a:ext cx="3171825" cy="1905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19725" y="2693194"/>
            <a:ext cx="2338388" cy="35480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576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Initial-Final Mass-Relation (IFMR)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1614488"/>
            <a:ext cx="5093125" cy="4767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37" y="1614488"/>
            <a:ext cx="4904539" cy="4767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0800" y="601241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Initial Mass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6600" y="601241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Initial Mass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66960" y="476067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Final Mass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178848" y="458287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Final Mass</a:t>
            </a:r>
            <a:endParaRPr lang="en-A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956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5. Mass loss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224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 smtClean="0"/>
              <a:t>For stellar models we need to know a mass-loss rate (MLR)</a:t>
            </a:r>
            <a:endParaRPr lang="en-AU" dirty="0"/>
          </a:p>
          <a:p>
            <a:r>
              <a:rPr lang="en-AU" dirty="0" smtClean="0"/>
              <a:t>Needs to be a function of things we know!</a:t>
            </a:r>
          </a:p>
          <a:p>
            <a:endParaRPr lang="en-AU" dirty="0"/>
          </a:p>
          <a:p>
            <a:r>
              <a:rPr lang="en-AU" dirty="0" smtClean="0"/>
              <a:t>MLR formulae assume steady and symmetric winds</a:t>
            </a:r>
          </a:p>
          <a:p>
            <a:r>
              <a:rPr lang="en-AU" dirty="0" smtClean="0"/>
              <a:t>Reality may not be like that…</a:t>
            </a:r>
          </a:p>
        </p:txBody>
      </p:sp>
    </p:spTree>
    <p:extLst>
      <p:ext uri="{BB962C8B-B14F-4D97-AF65-F5344CB8AC3E}">
        <p14:creationId xmlns:p14="http://schemas.microsoft.com/office/powerpoint/2010/main" val="10200198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00B050"/>
                </a:solidFill>
              </a:rPr>
              <a:t>O</a:t>
            </a:r>
            <a:r>
              <a:rPr lang="en-AU" dirty="0" smtClean="0">
                <a:solidFill>
                  <a:srgbClr val="00B050"/>
                </a:solidFill>
              </a:rPr>
              <a:t>bserved Mass Loss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8" y="1304516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 smtClean="0"/>
              <a:t>Observations show mass-loss is largely spherical</a:t>
            </a:r>
          </a:p>
          <a:p>
            <a:pPr lvl="1"/>
            <a:r>
              <a:rPr lang="en-AU" dirty="0" smtClean="0"/>
              <a:t>But </a:t>
            </a:r>
            <a:r>
              <a:rPr lang="en-AU" smtClean="0"/>
              <a:t>often episodic</a:t>
            </a:r>
            <a:endParaRPr lang="en-AU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2" b="22116"/>
          <a:stretch/>
        </p:blipFill>
        <p:spPr>
          <a:xfrm>
            <a:off x="5289756" y="1891630"/>
            <a:ext cx="5296360" cy="44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1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</a:t>
            </a:r>
            <a:r>
              <a:rPr lang="en-AU" dirty="0" smtClean="0"/>
              <a:t>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469900"/>
          </a:xfrm>
        </p:spPr>
        <p:txBody>
          <a:bodyPr>
            <a:noAutofit/>
          </a:bodyPr>
          <a:lstStyle/>
          <a:p>
            <a:r>
              <a:rPr lang="en-AU" dirty="0" smtClean="0"/>
              <a:t>The movies can </a:t>
            </a:r>
            <a:r>
              <a:rPr lang="en-AU" dirty="0"/>
              <a:t>be found </a:t>
            </a:r>
            <a:r>
              <a:rPr lang="en-AU" dirty="0" smtClean="0"/>
              <a:t>at</a:t>
            </a:r>
          </a:p>
          <a:p>
            <a:endParaRPr lang="en-AU" sz="1200" dirty="0"/>
          </a:p>
          <a:p>
            <a:endParaRPr lang="en-AU" sz="1200" dirty="0" smtClean="0"/>
          </a:p>
          <a:p>
            <a:endParaRPr lang="en-AU" sz="1200" dirty="0"/>
          </a:p>
          <a:p>
            <a:endParaRPr lang="en-AU" sz="1200" dirty="0" smtClean="0"/>
          </a:p>
          <a:p>
            <a:endParaRPr lang="en-AU" dirty="0" smtClean="0"/>
          </a:p>
          <a:p>
            <a:r>
              <a:rPr lang="en-AU" dirty="0" smtClean="0"/>
              <a:t>A convention I used is that the bar that moves across one panel tells you the time that corresponds to the other panel. Sometimes it is a bar, sometimes it is the point on a HR </a:t>
            </a:r>
            <a:r>
              <a:rPr lang="en-AU" dirty="0" err="1" smtClean="0"/>
              <a:t>diagram,for</a:t>
            </a:r>
            <a:r>
              <a:rPr lang="en-AU" dirty="0" smtClean="0"/>
              <a:t> example. It </a:t>
            </a:r>
            <a:r>
              <a:rPr lang="en-AU" dirty="0" err="1" smtClean="0"/>
              <a:t>shoul</a:t>
            </a:r>
            <a:r>
              <a:rPr lang="en-AU" dirty="0" smtClean="0"/>
              <a:t> </a:t>
            </a:r>
            <a:r>
              <a:rPr lang="en-AU" dirty="0" err="1" smtClean="0"/>
              <a:t>dbe</a:t>
            </a:r>
            <a:r>
              <a:rPr lang="en-AU" dirty="0" smtClean="0"/>
              <a:t> not too confusing…I hope!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790700" y="2451100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prstClr val="black"/>
                </a:solidFill>
              </a:rPr>
              <a:t>http://users.monash.edu.au/~johnl/StellarEvolnV1/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86024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00B050"/>
                </a:solidFill>
              </a:rPr>
              <a:t>O</a:t>
            </a:r>
            <a:r>
              <a:rPr lang="en-AU" dirty="0" smtClean="0">
                <a:solidFill>
                  <a:srgbClr val="00B050"/>
                </a:solidFill>
              </a:rPr>
              <a:t>bserved Mass Loss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8" y="1304516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 smtClean="0"/>
              <a:t>Observations show mass-loss is usually clumpy</a:t>
            </a:r>
          </a:p>
          <a:p>
            <a:endParaRPr lang="en-AU" dirty="0" smtClean="0"/>
          </a:p>
          <a:p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r>
              <a:rPr lang="en-AU" dirty="0" smtClean="0"/>
              <a:t>Sometimes it is far from spherical </a:t>
            </a:r>
            <a:r>
              <a:rPr lang="en-AU" dirty="0" smtClean="0">
                <a:sym typeface="Wingdings" panose="05000000000000000000" pitchFamily="2" charset="2"/>
              </a:rPr>
              <a:t></a:t>
            </a: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2" b="3927"/>
          <a:stretch/>
        </p:blipFill>
        <p:spPr>
          <a:xfrm>
            <a:off x="7806813" y="210379"/>
            <a:ext cx="4129549" cy="3971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63536" r="12675" b="12513"/>
          <a:stretch/>
        </p:blipFill>
        <p:spPr>
          <a:xfrm>
            <a:off x="193657" y="4414684"/>
            <a:ext cx="11835073" cy="22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5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00B050"/>
                </a:solidFill>
              </a:rPr>
              <a:t>O</a:t>
            </a:r>
            <a:r>
              <a:rPr lang="en-AU" dirty="0" smtClean="0">
                <a:solidFill>
                  <a:srgbClr val="00B050"/>
                </a:solidFill>
              </a:rPr>
              <a:t>bserved Mass Loss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8" y="963561"/>
            <a:ext cx="10515600" cy="5894439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Typical MLR ~ 10</a:t>
            </a:r>
            <a:r>
              <a:rPr lang="en-AU" baseline="30000" dirty="0" smtClean="0"/>
              <a:t>-7</a:t>
            </a:r>
            <a:r>
              <a:rPr lang="en-AU" dirty="0" smtClean="0"/>
              <a:t> to 10</a:t>
            </a:r>
            <a:r>
              <a:rPr lang="en-AU" baseline="30000" dirty="0" smtClean="0"/>
              <a:t>-5</a:t>
            </a:r>
            <a:r>
              <a:rPr lang="en-AU" dirty="0" smtClean="0"/>
              <a:t> M</a:t>
            </a:r>
            <a:r>
              <a:rPr lang="en-AU" baseline="-25000" dirty="0" smtClean="0">
                <a:sym typeface="Wingdings" panose="05000000000000000000" pitchFamily="2" charset="2"/>
              </a:rPr>
              <a:t></a:t>
            </a:r>
            <a:r>
              <a:rPr lang="en-AU" dirty="0" smtClean="0">
                <a:sym typeface="Wingdings" panose="05000000000000000000" pitchFamily="2" charset="2"/>
              </a:rPr>
              <a:t>/y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Typical velocities ~ 5 – 30 km/s</a:t>
            </a:r>
            <a:endParaRPr lang="en-AU" dirty="0">
              <a:sym typeface="Wingdings" panose="05000000000000000000" pitchFamily="2" charset="2"/>
            </a:endParaRPr>
          </a:p>
          <a:p>
            <a:r>
              <a:rPr lang="en-AU" dirty="0" smtClean="0">
                <a:sym typeface="Wingdings" panose="05000000000000000000" pitchFamily="2" charset="2"/>
              </a:rPr>
              <a:t>Mechanism believed driven by</a:t>
            </a:r>
          </a:p>
          <a:p>
            <a:pPr marL="0" indent="0">
              <a:buNone/>
            </a:pP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smtClean="0">
                <a:sym typeface="Wingdings" panose="05000000000000000000" pitchFamily="2" charset="2"/>
              </a:rPr>
              <a:t>  radiation on grains enhanced by</a:t>
            </a:r>
          </a:p>
          <a:p>
            <a:pPr marL="0" indent="0">
              <a:buNone/>
            </a:pP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smtClean="0">
                <a:sym typeface="Wingdings" panose="05000000000000000000" pitchFamily="2" charset="2"/>
              </a:rPr>
              <a:t>  pulsation. This is known as the:</a:t>
            </a:r>
          </a:p>
          <a:p>
            <a:pPr marL="0" indent="0">
              <a:buNone/>
            </a:pPr>
            <a:endParaRPr lang="en-AU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AU" dirty="0" smtClean="0">
                <a:solidFill>
                  <a:srgbClr val="00B0F0"/>
                </a:solidFill>
                <a:sym typeface="Wingdings" panose="05000000000000000000" pitchFamily="2" charset="2"/>
              </a:rPr>
              <a:t>   “pulsation enhanced dust-driven </a:t>
            </a:r>
          </a:p>
          <a:p>
            <a:pPr marL="0" indent="0">
              <a:buNone/>
            </a:pPr>
            <a:r>
              <a:rPr lang="en-AU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en-AU" dirty="0" smtClean="0">
                <a:solidFill>
                  <a:srgbClr val="00B0F0"/>
                </a:solidFill>
                <a:sym typeface="Wingdings" panose="05000000000000000000" pitchFamily="2" charset="2"/>
              </a:rPr>
              <a:t>              wind scenario”</a:t>
            </a:r>
          </a:p>
          <a:p>
            <a:pPr marL="0" indent="0">
              <a:buNone/>
            </a:pPr>
            <a:endParaRPr lang="en-AU" dirty="0" smtClean="0">
              <a:sym typeface="Wingdings" panose="05000000000000000000" pitchFamily="2" charset="2"/>
            </a:endParaRP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Photon hits grain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Transfers momentum to grain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Grain collides with gas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Transfers momentum to gas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Gas </a:t>
            </a:r>
            <a:r>
              <a:rPr lang="en-AU" dirty="0" err="1" smtClean="0">
                <a:sym typeface="Wingdings" panose="05000000000000000000" pitchFamily="2" charset="2"/>
              </a:rPr>
              <a:t>collisionally</a:t>
            </a:r>
            <a:r>
              <a:rPr lang="en-AU" dirty="0" smtClean="0">
                <a:sym typeface="Wingdings" panose="05000000000000000000" pitchFamily="2" charset="2"/>
              </a:rPr>
              <a:t> drives other gas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35686" y="377399"/>
            <a:ext cx="5656314" cy="6480601"/>
            <a:chOff x="6535686" y="377399"/>
            <a:chExt cx="5656314" cy="64806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686" y="2549751"/>
              <a:ext cx="5656314" cy="430824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686" y="377399"/>
              <a:ext cx="5656314" cy="2172352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9232490" y="2300748"/>
              <a:ext cx="2890684" cy="2490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0498766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What are the grains?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8" y="1986116"/>
            <a:ext cx="5270068" cy="4630994"/>
          </a:xfrm>
        </p:spPr>
        <p:txBody>
          <a:bodyPr>
            <a:normAutofit/>
          </a:bodyPr>
          <a:lstStyle/>
          <a:p>
            <a:r>
              <a:rPr lang="en-AU" dirty="0" smtClean="0">
                <a:sym typeface="Wingdings" panose="05000000000000000000" pitchFamily="2" charset="2"/>
              </a:rPr>
              <a:t>Lots of CO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Excess C left over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This make amorphous C grains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These are used for mass-loss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72982" y="1986116"/>
            <a:ext cx="5599494" cy="4635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>
                <a:sym typeface="Wingdings" panose="05000000000000000000" pitchFamily="2" charset="2"/>
              </a:rPr>
              <a:t>Here we make CO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Have O left over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No C grains…</a:t>
            </a:r>
          </a:p>
          <a:p>
            <a:endParaRPr lang="en-AU" dirty="0">
              <a:sym typeface="Wingdings" panose="05000000000000000000" pitchFamily="2" charset="2"/>
            </a:endParaRPr>
          </a:p>
          <a:p>
            <a:r>
              <a:rPr lang="en-AU" dirty="0" smtClean="0">
                <a:sym typeface="Wingdings" panose="05000000000000000000" pitchFamily="2" charset="2"/>
              </a:rPr>
              <a:t>Assumed Mg-Fe silicate grains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But these grains form outside the high radiation zone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Not enough coupling to work!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1819" y="1306771"/>
            <a:ext cx="3178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92D050"/>
                </a:solidFill>
              </a:rPr>
              <a:t>In C-stars: C/O &gt; 1</a:t>
            </a:r>
            <a:endParaRPr lang="en-AU" sz="3200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8518" y="1311691"/>
            <a:ext cx="3309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92D050"/>
                </a:solidFill>
              </a:rPr>
              <a:t>In M-stars: C/O &lt; 1</a:t>
            </a:r>
            <a:endParaRPr lang="en-AU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566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816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Grain Sizes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214" y="1127532"/>
            <a:ext cx="10515600" cy="4351338"/>
          </a:xfrm>
        </p:spPr>
        <p:txBody>
          <a:bodyPr/>
          <a:lstStyle/>
          <a:p>
            <a:r>
              <a:rPr lang="en-AU" dirty="0" err="1" smtClean="0"/>
              <a:t>Höfner</a:t>
            </a:r>
            <a:r>
              <a:rPr lang="en-AU" dirty="0" smtClean="0"/>
              <a:t> showed that large grains might be the solution…</a:t>
            </a:r>
          </a:p>
          <a:p>
            <a:r>
              <a:rPr lang="en-AU" dirty="0" smtClean="0"/>
              <a:t>This needs r &gt; 0.1 </a:t>
            </a:r>
            <a:r>
              <a:rPr lang="en-AU" dirty="0" smtClean="0">
                <a:latin typeface="Symbol" panose="05050102010706020507" pitchFamily="18" charset="2"/>
              </a:rPr>
              <a:t>m</a:t>
            </a:r>
            <a:r>
              <a:rPr lang="en-AU" dirty="0" smtClean="0"/>
              <a:t>m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 smtClean="0"/>
              <a:t>Recently Observed!</a:t>
            </a:r>
          </a:p>
          <a:p>
            <a:r>
              <a:rPr lang="en-AU" dirty="0" smtClean="0"/>
              <a:t>r ~ 0.3 </a:t>
            </a:r>
            <a:r>
              <a:rPr lang="en-AU" dirty="0" smtClean="0">
                <a:latin typeface="Symbol" panose="05050102010706020507" pitchFamily="18" charset="2"/>
              </a:rPr>
              <a:t>m</a:t>
            </a:r>
            <a:r>
              <a:rPr lang="en-AU" dirty="0" smtClean="0"/>
              <a:t>m close to star!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17" y="1637923"/>
            <a:ext cx="7174015" cy="1860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" y="4766518"/>
            <a:ext cx="7162866" cy="20075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45445" y="4149213"/>
            <a:ext cx="2084439" cy="294968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3" name="Group 12"/>
          <p:cNvGrpSpPr/>
          <p:nvPr/>
        </p:nvGrpSpPr>
        <p:grpSpPr>
          <a:xfrm>
            <a:off x="4703785" y="3745682"/>
            <a:ext cx="7182800" cy="1779638"/>
            <a:chOff x="4602185" y="3834582"/>
            <a:chExt cx="7182800" cy="17796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9"/>
            <a:stretch/>
          </p:blipFill>
          <p:spPr>
            <a:xfrm>
              <a:off x="4602185" y="3834582"/>
              <a:ext cx="7182800" cy="17796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00799" y="3854245"/>
              <a:ext cx="5250427" cy="294968"/>
            </a:xfrm>
            <a:prstGeom prst="rect">
              <a:avLst/>
            </a:prstGeom>
            <a:solidFill>
              <a:srgbClr val="FF0000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85071" y="4153066"/>
              <a:ext cx="4960374" cy="294968"/>
            </a:xfrm>
            <a:prstGeom prst="rect">
              <a:avLst/>
            </a:prstGeom>
            <a:solidFill>
              <a:srgbClr val="FF0000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85071" y="4439551"/>
              <a:ext cx="4626077" cy="294968"/>
            </a:xfrm>
            <a:prstGeom prst="rect">
              <a:avLst/>
            </a:prstGeom>
            <a:solidFill>
              <a:srgbClr val="FF0000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4382459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697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Common Mass-Loss Formulae: </a:t>
            </a:r>
            <a:r>
              <a:rPr lang="en-AU" dirty="0" err="1" smtClean="0">
                <a:solidFill>
                  <a:srgbClr val="00B050"/>
                </a:solidFill>
              </a:rPr>
              <a:t>Remiers</a:t>
            </a:r>
            <a:r>
              <a:rPr lang="en-AU" dirty="0" smtClean="0">
                <a:solidFill>
                  <a:srgbClr val="00B050"/>
                </a:solidFill>
              </a:rPr>
              <a:t> (1975)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192339"/>
            <a:ext cx="10515600" cy="4240878"/>
          </a:xfrm>
        </p:spPr>
        <p:txBody>
          <a:bodyPr>
            <a:normAutofit/>
          </a:bodyPr>
          <a:lstStyle/>
          <a:p>
            <a:r>
              <a:rPr lang="en-AU" dirty="0" smtClean="0"/>
              <a:t>Based on </a:t>
            </a:r>
          </a:p>
          <a:p>
            <a:pPr lvl="1"/>
            <a:r>
              <a:rPr lang="en-AU" dirty="0" smtClean="0"/>
              <a:t>K and M giants</a:t>
            </a:r>
          </a:p>
          <a:p>
            <a:pPr lvl="1"/>
            <a:r>
              <a:rPr lang="en-AU" dirty="0" smtClean="0"/>
              <a:t>G, K and M Supergiants</a:t>
            </a:r>
          </a:p>
          <a:p>
            <a:endParaRPr lang="en-AU" dirty="0" smtClean="0">
              <a:solidFill>
                <a:srgbClr val="92D050"/>
              </a:solidFill>
            </a:endParaRPr>
          </a:p>
          <a:p>
            <a:endParaRPr lang="en-AU" dirty="0" smtClean="0">
              <a:solidFill>
                <a:srgbClr val="92D050"/>
              </a:solidFill>
            </a:endParaRPr>
          </a:p>
          <a:p>
            <a:r>
              <a:rPr lang="en-AU" dirty="0" smtClean="0"/>
              <a:t>One free parameter</a:t>
            </a:r>
          </a:p>
          <a:p>
            <a:endParaRPr lang="en-AU" dirty="0"/>
          </a:p>
          <a:p>
            <a:endParaRPr lang="en-AU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09651" y="3869685"/>
            <a:ext cx="6715431" cy="1547889"/>
            <a:chOff x="3821214" y="1698267"/>
            <a:chExt cx="4229328" cy="8777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214" y="1698267"/>
              <a:ext cx="4229328" cy="87778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535560" y="1889049"/>
              <a:ext cx="360644" cy="49035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2113679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2355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Common Mass-Loss Formulae: VW93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709" y="1284852"/>
            <a:ext cx="10515600" cy="4929136"/>
          </a:xfrm>
        </p:spPr>
        <p:txBody>
          <a:bodyPr>
            <a:normAutofit/>
          </a:bodyPr>
          <a:lstStyle/>
          <a:p>
            <a:endParaRPr lang="en-AU" dirty="0"/>
          </a:p>
          <a:p>
            <a:r>
              <a:rPr lang="en-AU" dirty="0" err="1" smtClean="0"/>
              <a:t>Vasilliadis</a:t>
            </a:r>
            <a:r>
              <a:rPr lang="en-AU" dirty="0" smtClean="0"/>
              <a:t> and Wood (1993)</a:t>
            </a:r>
          </a:p>
          <a:p>
            <a:pPr lvl="1"/>
            <a:r>
              <a:rPr lang="en-AU" dirty="0" smtClean="0"/>
              <a:t>Fit of MLR vs pulsation period for AGB stars</a:t>
            </a:r>
          </a:p>
          <a:p>
            <a:pPr marL="0" indent="0">
              <a:buNone/>
            </a:pPr>
            <a:endParaRPr lang="en-AU" dirty="0"/>
          </a:p>
          <a:p>
            <a:pPr lvl="1"/>
            <a:r>
              <a:rPr lang="en-AU" dirty="0" smtClean="0"/>
              <a:t>Limited by radiation limit:</a:t>
            </a:r>
          </a:p>
          <a:p>
            <a:pPr marL="457200" lvl="1" indent="0">
              <a:buNone/>
            </a:pPr>
            <a:endParaRPr lang="en-AU" dirty="0"/>
          </a:p>
          <a:p>
            <a:pPr marL="457200" lvl="1" indent="0">
              <a:buNone/>
            </a:pPr>
            <a:endParaRPr lang="en-AU" dirty="0" smtClean="0"/>
          </a:p>
          <a:p>
            <a:pPr marL="457200" lvl="1" indent="0">
              <a:buNone/>
            </a:pPr>
            <a:endParaRPr lang="en-AU" dirty="0" smtClean="0"/>
          </a:p>
          <a:p>
            <a:pPr marL="457200" lvl="1" indent="0">
              <a:buNone/>
            </a:pPr>
            <a:endParaRPr lang="en-AU" dirty="0"/>
          </a:p>
          <a:p>
            <a:pPr lvl="1"/>
            <a:r>
              <a:rPr lang="en-AU" dirty="0" err="1" smtClean="0"/>
              <a:t>Superwind</a:t>
            </a:r>
            <a:r>
              <a:rPr lang="en-AU" dirty="0" smtClean="0"/>
              <a:t> must be delayed at high masses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6" y="3953662"/>
            <a:ext cx="5561589" cy="64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28" y="3146618"/>
            <a:ext cx="1647825" cy="47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32" y="3608439"/>
            <a:ext cx="5346468" cy="3229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5" y="5668578"/>
            <a:ext cx="5533103" cy="94853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420287" y="4345858"/>
            <a:ext cx="1917468" cy="3487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924800" y="4454013"/>
            <a:ext cx="560439" cy="1946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406581" y="4454013"/>
            <a:ext cx="580103" cy="19467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105832" y="5909187"/>
            <a:ext cx="2379407" cy="5899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924800" y="4409447"/>
            <a:ext cx="376575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549928" y="3303639"/>
            <a:ext cx="1856653" cy="104221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5184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697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Common Mass-Loss Formulae: Blocker (1995)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192339"/>
            <a:ext cx="10515600" cy="4240878"/>
          </a:xfrm>
        </p:spPr>
        <p:txBody>
          <a:bodyPr>
            <a:normAutofit/>
          </a:bodyPr>
          <a:lstStyle/>
          <a:p>
            <a:r>
              <a:rPr lang="en-AU" dirty="0" smtClean="0"/>
              <a:t>Based on </a:t>
            </a:r>
            <a:r>
              <a:rPr lang="en-AU" dirty="0" err="1"/>
              <a:t>R</a:t>
            </a:r>
            <a:r>
              <a:rPr lang="en-AU" dirty="0" err="1" smtClean="0"/>
              <a:t>eimers</a:t>
            </a:r>
            <a:endParaRPr lang="en-AU" dirty="0" smtClean="0"/>
          </a:p>
          <a:p>
            <a:endParaRPr lang="en-AU" dirty="0" smtClean="0">
              <a:solidFill>
                <a:srgbClr val="92D050"/>
              </a:solidFill>
            </a:endParaRPr>
          </a:p>
          <a:p>
            <a:endParaRPr lang="en-AU" dirty="0" smtClean="0">
              <a:solidFill>
                <a:srgbClr val="92D050"/>
              </a:solidFill>
            </a:endParaRPr>
          </a:p>
          <a:p>
            <a:r>
              <a:rPr lang="en-AU" dirty="0" smtClean="0"/>
              <a:t>Again, one free parameter (from </a:t>
            </a:r>
            <a:r>
              <a:rPr lang="en-AU" dirty="0" err="1" smtClean="0"/>
              <a:t>Reimers</a:t>
            </a:r>
            <a:r>
              <a:rPr lang="en-AU" dirty="0" smtClean="0"/>
              <a:t> part)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33" y="2005781"/>
            <a:ext cx="6275380" cy="1412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13" y="4863357"/>
            <a:ext cx="8648416" cy="6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89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38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Delaying the </a:t>
            </a:r>
            <a:r>
              <a:rPr lang="en-AU" dirty="0" err="1" smtClean="0">
                <a:solidFill>
                  <a:srgbClr val="00B050"/>
                </a:solidFill>
              </a:rPr>
              <a:t>Superwind</a:t>
            </a:r>
            <a:r>
              <a:rPr lang="en-AU" dirty="0" smtClean="0">
                <a:solidFill>
                  <a:srgbClr val="00B050"/>
                </a:solidFill>
              </a:rPr>
              <a:t> at 5 M</a:t>
            </a:r>
            <a:r>
              <a:rPr lang="en-AU" baseline="-25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</a:t>
            </a:r>
            <a:endParaRPr lang="en-AU" baseline="-25000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1" y="5362575"/>
            <a:ext cx="8857393" cy="1495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67" y="0"/>
            <a:ext cx="42125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2494" y="1865471"/>
            <a:ext cx="206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Normal VW formula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0637" y="3799004"/>
            <a:ext cx="351570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dirty="0" err="1" smtClean="0">
                <a:solidFill>
                  <a:schemeClr val="bg1"/>
                </a:solidFill>
              </a:rPr>
              <a:t>Superwind</a:t>
            </a:r>
            <a:r>
              <a:rPr lang="en-AU" dirty="0" smtClean="0">
                <a:solidFill>
                  <a:schemeClr val="bg1"/>
                </a:solidFill>
              </a:rPr>
              <a:t> delayed until P=750days</a:t>
            </a:r>
          </a:p>
          <a:p>
            <a:pPr algn="ctr"/>
            <a:r>
              <a:rPr lang="en-AU" dirty="0" smtClean="0">
                <a:solidFill>
                  <a:schemeClr val="bg1"/>
                </a:solidFill>
              </a:rPr>
              <a:t>(and shifted 10</a:t>
            </a:r>
            <a:r>
              <a:rPr lang="en-AU" baseline="30000" dirty="0" smtClean="0">
                <a:solidFill>
                  <a:schemeClr val="bg1"/>
                </a:solidFill>
              </a:rPr>
              <a:t>5</a:t>
            </a:r>
            <a:r>
              <a:rPr lang="en-AU" dirty="0" smtClean="0">
                <a:solidFill>
                  <a:schemeClr val="bg1"/>
                </a:solidFill>
              </a:rPr>
              <a:t>y for clarity)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443019" y="1229032"/>
            <a:ext cx="1130710" cy="8211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443019" y="3614338"/>
            <a:ext cx="2212258" cy="660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18356" y="4566313"/>
            <a:ext cx="4635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FF0000"/>
                </a:solidFill>
              </a:rPr>
              <a:t>Huge difference to lifetime</a:t>
            </a:r>
            <a:endParaRPr lang="en-A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6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Effect of varying MLR - evolution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0584"/>
            <a:ext cx="10515600" cy="4351338"/>
          </a:xfrm>
        </p:spPr>
        <p:txBody>
          <a:bodyPr/>
          <a:lstStyle/>
          <a:p>
            <a:r>
              <a:rPr lang="en-AU" dirty="0" smtClean="0"/>
              <a:t>Blöcker with different values of </a:t>
            </a:r>
            <a:r>
              <a:rPr lang="en-AU" dirty="0" smtClean="0">
                <a:latin typeface="Symbol" panose="05050102010706020507" pitchFamily="18" charset="2"/>
              </a:rPr>
              <a:t>h</a:t>
            </a:r>
            <a:endParaRPr lang="en-AU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05" y="5130800"/>
            <a:ext cx="5234562" cy="173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2" y="1659339"/>
            <a:ext cx="4326197" cy="4970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7086" y="3873910"/>
            <a:ext cx="363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Huge difference to lifetimes</a:t>
            </a:r>
            <a:endParaRPr lang="en-A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012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6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Effect of varying MLR - evolution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0584"/>
            <a:ext cx="10515600" cy="4351338"/>
          </a:xfrm>
        </p:spPr>
        <p:txBody>
          <a:bodyPr/>
          <a:lstStyle/>
          <a:p>
            <a:r>
              <a:rPr lang="en-AU" dirty="0" smtClean="0"/>
              <a:t>Most common rates compared </a:t>
            </a:r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dirty="0" smtClean="0"/>
              <a:t>  for Z=0.02 and 8.5M</a:t>
            </a:r>
            <a:r>
              <a:rPr lang="en-AU" baseline="-25000" dirty="0" smtClean="0">
                <a:sym typeface="Wingdings" panose="05000000000000000000" pitchFamily="2" charset="2"/>
              </a:rPr>
              <a:t></a:t>
            </a:r>
            <a:endParaRPr lang="en-AU" baseline="-25000" dirty="0"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1486" y="3493422"/>
            <a:ext cx="363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Huge difference to lifetimes</a:t>
            </a:r>
            <a:endParaRPr lang="en-AU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501"/>
            <a:ext cx="6429140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/>
          <a:stretch/>
        </p:blipFill>
        <p:spPr>
          <a:xfrm>
            <a:off x="6375400" y="828597"/>
            <a:ext cx="5816601" cy="602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55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288925"/>
            <a:ext cx="10515600" cy="1325563"/>
          </a:xfrm>
        </p:spPr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Second Dredge-Up</a:t>
            </a:r>
          </a:p>
        </p:txBody>
      </p:sp>
      <p:sp>
        <p:nvSpPr>
          <p:cNvPr id="12830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98538" y="1528762"/>
            <a:ext cx="7772400" cy="5119687"/>
          </a:xfrm>
        </p:spPr>
        <p:txBody>
          <a:bodyPr>
            <a:noAutofit/>
          </a:bodyPr>
          <a:lstStyle/>
          <a:p>
            <a:r>
              <a:rPr lang="en-US" altLang="en-US" dirty="0"/>
              <a:t>CO core contracts</a:t>
            </a:r>
          </a:p>
          <a:p>
            <a:r>
              <a:rPr lang="en-US" altLang="en-US" dirty="0"/>
              <a:t>Brings lots of He to high T</a:t>
            </a:r>
          </a:p>
          <a:p>
            <a:r>
              <a:rPr lang="en-US" altLang="en-US" dirty="0"/>
              <a:t>Very rapid He burning!</a:t>
            </a:r>
          </a:p>
          <a:p>
            <a:r>
              <a:rPr lang="en-US" altLang="en-US" dirty="0"/>
              <a:t>Star expands</a:t>
            </a:r>
          </a:p>
          <a:p>
            <a:pPr lvl="1"/>
            <a:r>
              <a:rPr lang="en-US" altLang="en-US" sz="2800" dirty="0"/>
              <a:t>H shell is pushed out in </a:t>
            </a:r>
            <a:r>
              <a:rPr lang="en-US" altLang="en-US" sz="2800" dirty="0" smtClean="0"/>
              <a:t>radius</a:t>
            </a:r>
            <a:endParaRPr lang="en-US" altLang="en-US" sz="2800" dirty="0"/>
          </a:p>
          <a:p>
            <a:pPr lvl="1"/>
            <a:r>
              <a:rPr lang="en-US" altLang="en-US" sz="2800" dirty="0"/>
              <a:t>Feels lower T</a:t>
            </a:r>
          </a:p>
          <a:p>
            <a:pPr lvl="1"/>
            <a:r>
              <a:rPr lang="en-US" altLang="en-US" sz="2800" dirty="0"/>
              <a:t>Is </a:t>
            </a:r>
            <a:r>
              <a:rPr lang="en-US" altLang="en-US" sz="2800" dirty="0" smtClean="0"/>
              <a:t>extinguished (mostly)</a:t>
            </a:r>
            <a:endParaRPr lang="en-US" altLang="en-US" sz="2800" dirty="0"/>
          </a:p>
          <a:p>
            <a:r>
              <a:rPr lang="en-US" altLang="en-US" dirty="0"/>
              <a:t>Convection extends inward</a:t>
            </a:r>
          </a:p>
          <a:p>
            <a:r>
              <a:rPr lang="en-US" altLang="en-US" dirty="0"/>
              <a:t>“Second Dredge-Up”</a:t>
            </a:r>
          </a:p>
          <a:p>
            <a:r>
              <a:rPr lang="en-US" altLang="en-US" dirty="0"/>
              <a:t>Mostly He and </a:t>
            </a:r>
            <a:r>
              <a:rPr lang="en-US" altLang="en-US" dirty="0" smtClean="0"/>
              <a:t>H-burning ashes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98" y="0"/>
            <a:ext cx="4284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41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6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Effect of varying MLR - abundances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0584"/>
            <a:ext cx="10515600" cy="4351338"/>
          </a:xfrm>
        </p:spPr>
        <p:txBody>
          <a:bodyPr/>
          <a:lstStyle/>
          <a:p>
            <a:r>
              <a:rPr lang="en-AU" dirty="0" smtClean="0"/>
              <a:t>Blöcker with different values of </a:t>
            </a:r>
            <a:r>
              <a:rPr lang="en-AU" dirty="0" smtClean="0">
                <a:latin typeface="Symbol" panose="05050102010706020507" pitchFamily="18" charset="2"/>
              </a:rPr>
              <a:t>h</a:t>
            </a:r>
            <a:endParaRPr lang="en-AU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65" y="4991100"/>
            <a:ext cx="5003651" cy="16599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7086" y="3873910"/>
            <a:ext cx="363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Huge difference to abundances</a:t>
            </a:r>
            <a:endParaRPr lang="en-AU" sz="2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26" y="1680211"/>
            <a:ext cx="5607889" cy="49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81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6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Effect of varying MLR - abundances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0584"/>
            <a:ext cx="10515600" cy="4351338"/>
          </a:xfrm>
        </p:spPr>
        <p:txBody>
          <a:bodyPr/>
          <a:lstStyle/>
          <a:p>
            <a:r>
              <a:rPr lang="en-AU" dirty="0"/>
              <a:t>Most common rates compared for </a:t>
            </a:r>
            <a:r>
              <a:rPr lang="en-AU" dirty="0" smtClean="0"/>
              <a:t>Z=0.008 </a:t>
            </a:r>
            <a:r>
              <a:rPr lang="en-AU" dirty="0"/>
              <a:t>and </a:t>
            </a:r>
            <a:r>
              <a:rPr lang="en-AU" dirty="0" smtClean="0"/>
              <a:t>1.5M</a:t>
            </a:r>
            <a:r>
              <a:rPr lang="en-AU" baseline="-25000" dirty="0">
                <a:sym typeface="Wingdings" panose="05000000000000000000" pitchFamily="2" charset="2"/>
              </a:rPr>
              <a:t></a:t>
            </a:r>
            <a:endParaRPr lang="en-AU" baseline="-25000" dirty="0"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3141" y="3164856"/>
            <a:ext cx="417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Huge difference to abundance yields</a:t>
            </a:r>
            <a:endParaRPr lang="en-AU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88" y="5624052"/>
            <a:ext cx="4694336" cy="12339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9126" y="1680211"/>
            <a:ext cx="6781261" cy="4949958"/>
            <a:chOff x="459126" y="1680211"/>
            <a:chExt cx="6781261" cy="49499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26" y="1680211"/>
              <a:ext cx="6781261" cy="4949958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727700" y="1778000"/>
              <a:ext cx="1512687" cy="685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2623157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6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Effect of varying MLR - yields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0584"/>
            <a:ext cx="10515600" cy="4351338"/>
          </a:xfrm>
        </p:spPr>
        <p:txBody>
          <a:bodyPr/>
          <a:lstStyle/>
          <a:p>
            <a:r>
              <a:rPr lang="en-AU" dirty="0"/>
              <a:t>Most common rates compared for </a:t>
            </a:r>
            <a:r>
              <a:rPr lang="en-AU" dirty="0" smtClean="0"/>
              <a:t>Z=0.02 and 8.5M</a:t>
            </a:r>
            <a:r>
              <a:rPr lang="en-AU" baseline="-25000" dirty="0">
                <a:sym typeface="Wingdings" panose="05000000000000000000" pitchFamily="2" charset="2"/>
              </a:rPr>
              <a:t></a:t>
            </a:r>
            <a:endParaRPr lang="en-AU" baseline="-25000" dirty="0"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2663" y="5784620"/>
            <a:ext cx="543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FF0000"/>
                </a:solidFill>
              </a:rPr>
              <a:t>Huge difference to some yields</a:t>
            </a:r>
            <a:endParaRPr lang="en-AU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3" y="1778231"/>
            <a:ext cx="9768607" cy="3383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7" y="5254323"/>
            <a:ext cx="5309575" cy="1625707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224981" y="2182761"/>
            <a:ext cx="511277" cy="1415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5678130" y="2890683"/>
            <a:ext cx="1509251" cy="1612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/>
          <p:cNvSpPr/>
          <p:nvPr/>
        </p:nvSpPr>
        <p:spPr>
          <a:xfrm>
            <a:off x="8062452" y="2281084"/>
            <a:ext cx="776748" cy="9635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3576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76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Effect of varying MLR - yields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10584"/>
            <a:ext cx="10515600" cy="4351338"/>
          </a:xfrm>
        </p:spPr>
        <p:txBody>
          <a:bodyPr/>
          <a:lstStyle/>
          <a:p>
            <a:r>
              <a:rPr lang="en-AU" dirty="0"/>
              <a:t>Most common rates compared for </a:t>
            </a:r>
            <a:r>
              <a:rPr lang="en-AU" dirty="0" smtClean="0"/>
              <a:t>Z=0.008 and 1.5M</a:t>
            </a:r>
            <a:r>
              <a:rPr lang="en-AU" baseline="-25000" dirty="0">
                <a:sym typeface="Wingdings" panose="05000000000000000000" pitchFamily="2" charset="2"/>
              </a:rPr>
              <a:t></a:t>
            </a:r>
            <a:endParaRPr lang="en-AU" baseline="-25000" dirty="0"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9461" y="2747644"/>
            <a:ext cx="3996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</a:rPr>
              <a:t>Huge difference to </a:t>
            </a:r>
          </a:p>
          <a:p>
            <a:pPr algn="ctr"/>
            <a:r>
              <a:rPr lang="en-AU" sz="3200" dirty="0" smtClean="0">
                <a:solidFill>
                  <a:srgbClr val="FF0000"/>
                </a:solidFill>
              </a:rPr>
              <a:t>some yields</a:t>
            </a:r>
            <a:endParaRPr lang="en-AU" sz="3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60" y="5600700"/>
            <a:ext cx="4845864" cy="1257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3799" y="1680211"/>
            <a:ext cx="6781261" cy="4949958"/>
            <a:chOff x="956725" y="1680211"/>
            <a:chExt cx="6781261" cy="49499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25" y="1680211"/>
              <a:ext cx="6781261" cy="494995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575300" y="1778000"/>
              <a:ext cx="1879600" cy="85479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1187717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New MLR from </a:t>
            </a:r>
            <a:r>
              <a:rPr lang="en-AU" dirty="0" err="1" smtClean="0">
                <a:solidFill>
                  <a:srgbClr val="00B050"/>
                </a:solidFill>
              </a:rPr>
              <a:t>Schröder</a:t>
            </a:r>
            <a:r>
              <a:rPr lang="en-AU" dirty="0" smtClean="0">
                <a:solidFill>
                  <a:srgbClr val="00B050"/>
                </a:solidFill>
              </a:rPr>
              <a:t> and </a:t>
            </a:r>
            <a:r>
              <a:rPr lang="en-AU" dirty="0" err="1" smtClean="0">
                <a:solidFill>
                  <a:srgbClr val="00B050"/>
                </a:solidFill>
              </a:rPr>
              <a:t>Cuntz</a:t>
            </a:r>
            <a:r>
              <a:rPr lang="en-AU" dirty="0" smtClean="0">
                <a:solidFill>
                  <a:srgbClr val="00B050"/>
                </a:solidFill>
              </a:rPr>
              <a:t> (2005)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1" y="1454714"/>
            <a:ext cx="9436509" cy="25478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75" y="4216041"/>
            <a:ext cx="6539296" cy="1575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2955" y="6093853"/>
            <a:ext cx="5880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err="1" smtClean="0">
                <a:solidFill>
                  <a:schemeClr val="accent2">
                    <a:lumMod val="75000"/>
                  </a:schemeClr>
                </a:solidFill>
              </a:rPr>
              <a:t>Reimers</a:t>
            </a:r>
            <a:r>
              <a:rPr lang="en-AU" sz="3200" dirty="0" smtClean="0">
                <a:solidFill>
                  <a:schemeClr val="accent2">
                    <a:lumMod val="75000"/>
                  </a:schemeClr>
                </a:solidFill>
              </a:rPr>
              <a:t> plus two additional terms</a:t>
            </a:r>
            <a:endParaRPr lang="en-A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35794" y="5486400"/>
            <a:ext cx="158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28504" y="5481484"/>
            <a:ext cx="1912373" cy="4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555226" y="5565059"/>
            <a:ext cx="2074606" cy="629264"/>
            <a:chOff x="5555226" y="5565059"/>
            <a:chExt cx="2074606" cy="629264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5555226" y="5565059"/>
              <a:ext cx="688258" cy="6292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990735" y="5565059"/>
              <a:ext cx="639097" cy="6095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10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To test their formulae, S&amp;C modelled well studied binary stars and tried to find consistent solutions with their mass loss formulae.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84054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SC (2005)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00" y="189706"/>
            <a:ext cx="6153150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9" y="2041525"/>
            <a:ext cx="5800725" cy="4591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61" y="2041525"/>
            <a:ext cx="6003681" cy="459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400" y="1348344"/>
            <a:ext cx="328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Cross = observed, tracks = theory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97255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SC (2005)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5" y="1690688"/>
            <a:ext cx="5802593" cy="4591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1300" y="3733800"/>
            <a:ext cx="3038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00B050"/>
                </a:solidFill>
              </a:rPr>
              <a:t>Agrees very well!</a:t>
            </a:r>
            <a:endParaRPr lang="en-A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977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plot shows the results for the 5 binary stars they considered.</a:t>
            </a:r>
          </a:p>
          <a:p>
            <a:r>
              <a:rPr lang="en-AU" dirty="0" smtClean="0"/>
              <a:t>The only formula that fits within the uncertainties for all 5 is the new S&amp;C formula (purple dot).</a:t>
            </a:r>
          </a:p>
          <a:p>
            <a:endParaRPr lang="en-AU" dirty="0" smtClean="0"/>
          </a:p>
          <a:p>
            <a:r>
              <a:rPr lang="en-AU" dirty="0" smtClean="0"/>
              <a:t>We should all be using the S&amp;C formula (at least prior to the AGB…)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0611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SC (2005)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55" y="365125"/>
            <a:ext cx="6307600" cy="6297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553" y="3217762"/>
            <a:ext cx="5129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</a:rPr>
              <a:t>Stop using </a:t>
            </a:r>
            <a:r>
              <a:rPr lang="en-AU" sz="4800" dirty="0" err="1" smtClean="0">
                <a:solidFill>
                  <a:srgbClr val="FF0000"/>
                </a:solidFill>
              </a:rPr>
              <a:t>Reimers</a:t>
            </a:r>
            <a:r>
              <a:rPr lang="en-AU" sz="4800" dirty="0" smtClean="0">
                <a:solidFill>
                  <a:srgbClr val="FF0000"/>
                </a:solidFill>
              </a:rPr>
              <a:t>!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1028" y="6146157"/>
            <a:ext cx="4420927" cy="231494"/>
          </a:xfrm>
          <a:prstGeom prst="rect">
            <a:avLst/>
          </a:prstGeom>
          <a:solidFill>
            <a:srgbClr val="EDFF43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453607" y="6365115"/>
            <a:ext cx="2544500" cy="209305"/>
          </a:xfrm>
          <a:prstGeom prst="rect">
            <a:avLst/>
          </a:prstGeom>
          <a:solidFill>
            <a:srgbClr val="EDFF43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410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In the next movie note that the lines are coloured to indicate which part of the star they correspond to.</a:t>
            </a:r>
          </a:p>
          <a:p>
            <a:endParaRPr lang="en-AU" dirty="0"/>
          </a:p>
          <a:p>
            <a:r>
              <a:rPr lang="en-AU" dirty="0" smtClean="0"/>
              <a:t>Note that the star adopts a very well-defined core-shell structure during this movie!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65408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Comparisons were also made with the AGB luminosity function</a:t>
            </a:r>
          </a:p>
          <a:p>
            <a:r>
              <a:rPr lang="en-AU" dirty="0" smtClean="0"/>
              <a:t>Again the S&amp;C formula does very well</a:t>
            </a:r>
          </a:p>
          <a:p>
            <a:r>
              <a:rPr lang="en-AU" dirty="0" err="1"/>
              <a:t>i</a:t>
            </a:r>
            <a:r>
              <a:rPr lang="en-AU" dirty="0" err="1" smtClean="0"/>
              <a:t>e</a:t>
            </a:r>
            <a:r>
              <a:rPr lang="en-AU" dirty="0" smtClean="0"/>
              <a:t> the purple line (S&amp;C2005) matches the blackline (data)</a:t>
            </a:r>
          </a:p>
          <a:p>
            <a:endParaRPr lang="en-AU" dirty="0"/>
          </a:p>
          <a:p>
            <a:r>
              <a:rPr lang="en-AU" dirty="0" smtClean="0"/>
              <a:t>Then try other galaxies with resolved stellar populations (See following slide)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65941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SC (2005)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94" y="0"/>
            <a:ext cx="6478306" cy="1713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94811" y="1849796"/>
            <a:ext cx="8742989" cy="5008204"/>
            <a:chOff x="2420311" y="2368653"/>
            <a:chExt cx="6276975" cy="37528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311" y="2368653"/>
              <a:ext cx="6276975" cy="37528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10" name="Oval 9"/>
            <p:cNvSpPr/>
            <p:nvPr/>
          </p:nvSpPr>
          <p:spPr>
            <a:xfrm>
              <a:off x="3008671" y="3569110"/>
              <a:ext cx="737419" cy="145517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/>
            <p:cNvSpPr/>
            <p:nvPr/>
          </p:nvSpPr>
          <p:spPr>
            <a:xfrm>
              <a:off x="5938684" y="3298722"/>
              <a:ext cx="894735" cy="17255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0390280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SC (2005)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0374" y="4128073"/>
            <a:ext cx="10515600" cy="2086744"/>
          </a:xfrm>
        </p:spPr>
        <p:txBody>
          <a:bodyPr/>
          <a:lstStyle/>
          <a:p>
            <a:r>
              <a:rPr lang="en-AU" dirty="0" smtClean="0"/>
              <a:t>Use nearby Galaxies</a:t>
            </a:r>
          </a:p>
          <a:p>
            <a:r>
              <a:rPr lang="en-AU" dirty="0" smtClean="0"/>
              <a:t>Obviously, with resolved stellar populations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74" y="1690688"/>
            <a:ext cx="10680007" cy="21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085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00" y="0"/>
            <a:ext cx="869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2" y="365125"/>
            <a:ext cx="10515600" cy="1325563"/>
          </a:xfrm>
        </p:spPr>
        <p:txBody>
          <a:bodyPr/>
          <a:lstStyle/>
          <a:p>
            <a:r>
              <a:rPr lang="en-AU" dirty="0" err="1" smtClean="0">
                <a:solidFill>
                  <a:srgbClr val="00B050"/>
                </a:solidFill>
              </a:rPr>
              <a:t>Reimers</a:t>
            </a:r>
            <a:r>
              <a:rPr lang="en-AU" dirty="0" smtClean="0">
                <a:solidFill>
                  <a:srgbClr val="00B050"/>
                </a:solidFill>
              </a:rPr>
              <a:t> (1975)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4203700"/>
            <a:ext cx="2709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solidFill>
                  <a:srgbClr val="00B050"/>
                </a:solidFill>
              </a:rPr>
              <a:t>Reimers</a:t>
            </a:r>
            <a:r>
              <a:rPr lang="en-AU" dirty="0" smtClean="0">
                <a:solidFill>
                  <a:srgbClr val="00B050"/>
                </a:solidFill>
              </a:rPr>
              <a:t> does not fit the</a:t>
            </a:r>
          </a:p>
          <a:p>
            <a:r>
              <a:rPr lang="en-AU" dirty="0" smtClean="0">
                <a:solidFill>
                  <a:srgbClr val="00B050"/>
                </a:solidFill>
              </a:rPr>
              <a:t>AGB luminosity function…</a:t>
            </a:r>
            <a:endParaRPr lang="en-A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023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2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 &amp; C (2005)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69" y="0"/>
            <a:ext cx="896293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" y="4203700"/>
            <a:ext cx="2709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S&amp;C2005 does fit the</a:t>
            </a:r>
          </a:p>
          <a:p>
            <a:r>
              <a:rPr lang="en-AU" dirty="0" smtClean="0">
                <a:solidFill>
                  <a:srgbClr val="00B050"/>
                </a:solidFill>
              </a:rPr>
              <a:t>AGB luminosity function…</a:t>
            </a:r>
            <a:endParaRPr lang="en-A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548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8592" y="2489814"/>
            <a:ext cx="9401508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8800" dirty="0" smtClean="0">
                <a:solidFill>
                  <a:srgbClr val="FF0000"/>
                </a:solidFill>
              </a:rPr>
              <a:t>Stop using </a:t>
            </a:r>
            <a:r>
              <a:rPr lang="en-AU" sz="8800" dirty="0" err="1" smtClean="0">
                <a:solidFill>
                  <a:srgbClr val="FF0000"/>
                </a:solidFill>
              </a:rPr>
              <a:t>Reimers</a:t>
            </a:r>
            <a:r>
              <a:rPr lang="en-AU" sz="8800" dirty="0" smtClean="0">
                <a:solidFill>
                  <a:srgbClr val="FF0000"/>
                </a:solidFill>
              </a:rPr>
              <a:t>!</a:t>
            </a:r>
            <a:endParaRPr lang="en-A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46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Next we look at tests of the </a:t>
            </a:r>
            <a:r>
              <a:rPr lang="en-AU" dirty="0" err="1" smtClean="0"/>
              <a:t>Vassiliadis</a:t>
            </a:r>
            <a:r>
              <a:rPr lang="en-AU" dirty="0" smtClean="0"/>
              <a:t> and Wood formula.</a:t>
            </a:r>
          </a:p>
          <a:p>
            <a:r>
              <a:rPr lang="en-AU" dirty="0" smtClean="0"/>
              <a:t>This was derived for AGB stars and is only relevant for that phase.</a:t>
            </a:r>
          </a:p>
          <a:p>
            <a:r>
              <a:rPr lang="en-AU" dirty="0" smtClean="0"/>
              <a:t>Tests are performed on two </a:t>
            </a:r>
            <a:r>
              <a:rPr lang="en-AU" dirty="0" err="1" smtClean="0"/>
              <a:t>Magellanic</a:t>
            </a:r>
            <a:r>
              <a:rPr lang="en-AU" dirty="0" smtClean="0"/>
              <a:t> Clouds clusters</a:t>
            </a:r>
          </a:p>
          <a:p>
            <a:pPr lvl="1"/>
            <a:r>
              <a:rPr lang="en-AU" dirty="0" smtClean="0"/>
              <a:t>NGC1978</a:t>
            </a:r>
          </a:p>
          <a:p>
            <a:pPr lvl="1"/>
            <a:r>
              <a:rPr lang="en-AU" dirty="0" smtClean="0"/>
              <a:t>NGC419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39675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37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VW (1993)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83241"/>
            <a:ext cx="10515600" cy="2123519"/>
          </a:xfrm>
        </p:spPr>
        <p:txBody>
          <a:bodyPr>
            <a:normAutofit/>
          </a:bodyPr>
          <a:lstStyle/>
          <a:p>
            <a:r>
              <a:rPr lang="en-AU" dirty="0" smtClean="0"/>
              <a:t>Both clusters have two well studied stars</a:t>
            </a:r>
          </a:p>
          <a:p>
            <a:pPr lvl="1"/>
            <a:r>
              <a:rPr lang="en-AU" dirty="0" smtClean="0"/>
              <a:t>A mid-IR source observed with ISOCAM</a:t>
            </a:r>
          </a:p>
          <a:p>
            <a:pPr lvl="1"/>
            <a:r>
              <a:rPr lang="en-AU" dirty="0"/>
              <a:t>A</a:t>
            </a:r>
            <a:r>
              <a:rPr lang="en-AU" dirty="0" smtClean="0"/>
              <a:t> near-IR source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90" y="0"/>
            <a:ext cx="5420810" cy="151628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67426"/>
              </p:ext>
            </p:extLst>
          </p:nvPr>
        </p:nvGraphicFramePr>
        <p:xfrm>
          <a:off x="1309063" y="4443708"/>
          <a:ext cx="91208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779">
                  <a:extLst>
                    <a:ext uri="{9D8B030D-6E8A-4147-A177-3AD203B41FA5}">
                      <a16:colId xmlns:a16="http://schemas.microsoft.com/office/drawing/2014/main" val="590603673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1838032139"/>
                    </a:ext>
                  </a:extLst>
                </a:gridCol>
                <a:gridCol w="2465408">
                  <a:extLst>
                    <a:ext uri="{9D8B030D-6E8A-4147-A177-3AD203B41FA5}">
                      <a16:colId xmlns:a16="http://schemas.microsoft.com/office/drawing/2014/main" val="3955558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Cluster Data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NGC1978 (LMC)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NGC419</a:t>
                      </a:r>
                      <a:r>
                        <a:rPr lang="en-AU" baseline="0" dirty="0" smtClean="0"/>
                        <a:t> (SMC)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20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[Fe/H]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-0.4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-0.7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17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Z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0.008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0.004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83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Age from isochrones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1.9 - 2.2</a:t>
                      </a:r>
                      <a:r>
                        <a:rPr lang="en-AU" baseline="0" dirty="0" smtClean="0"/>
                        <a:t> </a:t>
                      </a:r>
                      <a:r>
                        <a:rPr lang="en-AU" baseline="0" dirty="0" err="1" smtClean="0"/>
                        <a:t>Gyr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1.2 - 1.6 </a:t>
                      </a:r>
                      <a:r>
                        <a:rPr lang="en-AU" dirty="0" err="1" smtClean="0"/>
                        <a:t>Gyr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194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TP-AGB mass from isochrones (M</a:t>
                      </a:r>
                      <a:r>
                        <a:rPr lang="en-AU" baseline="-25000" dirty="0" smtClean="0"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en-AU" dirty="0" smtClean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1.54 – 1.62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1.67 – 1.97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372195"/>
                  </a:ext>
                </a:extLst>
              </a:tr>
            </a:tbl>
          </a:graphicData>
        </a:graphic>
      </p:graphicFrame>
      <p:sp>
        <p:nvSpPr>
          <p:cNvPr id="10" name="Content Placeholder 7"/>
          <p:cNvSpPr txBox="1">
            <a:spLocks/>
          </p:cNvSpPr>
          <p:nvPr/>
        </p:nvSpPr>
        <p:spPr>
          <a:xfrm>
            <a:off x="838200" y="2861439"/>
            <a:ext cx="10515600" cy="2123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Use pulsation models to determine mass</a:t>
            </a:r>
          </a:p>
          <a:p>
            <a:pPr lvl="1"/>
            <a:r>
              <a:rPr lang="en-AU" dirty="0" smtClean="0"/>
              <a:t>Both linear pulsation models and non-linear pulsation models</a:t>
            </a:r>
          </a:p>
          <a:p>
            <a:r>
              <a:rPr lang="en-AU" dirty="0" smtClean="0"/>
              <a:t>Compare with VW formula (and mass from isochrones)</a:t>
            </a:r>
          </a:p>
        </p:txBody>
      </p:sp>
    </p:spTree>
    <p:extLst>
      <p:ext uri="{BB962C8B-B14F-4D97-AF65-F5344CB8AC3E}">
        <p14:creationId xmlns:p14="http://schemas.microsoft.com/office/powerpoint/2010/main" val="20343224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VW (1993)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3918487"/>
            <a:ext cx="10515600" cy="2258475"/>
          </a:xfrm>
        </p:spPr>
        <p:txBody>
          <a:bodyPr/>
          <a:lstStyle/>
          <a:p>
            <a:r>
              <a:rPr lang="en-AU" dirty="0" smtClean="0"/>
              <a:t>All results consistent</a:t>
            </a:r>
          </a:p>
          <a:p>
            <a:r>
              <a:rPr lang="en-AU" dirty="0" smtClean="0"/>
              <a:t>Lower AGB star mass matches isochrones value for start of TP-AGB</a:t>
            </a:r>
          </a:p>
          <a:p>
            <a:r>
              <a:rPr lang="en-AU" dirty="0" smtClean="0"/>
              <a:t>Higher AGB stars has less mass than lower AGB star</a:t>
            </a:r>
          </a:p>
          <a:p>
            <a:pPr lvl="1"/>
            <a:r>
              <a:rPr lang="en-AU" dirty="0" smtClean="0"/>
              <a:t>As expected due to ML on the AGB</a:t>
            </a:r>
            <a:endParaRPr lang="en-AU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691"/>
              </p:ext>
            </p:extLst>
          </p:nvPr>
        </p:nvGraphicFramePr>
        <p:xfrm>
          <a:off x="1328727" y="1533359"/>
          <a:ext cx="91208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3014">
                  <a:extLst>
                    <a:ext uri="{9D8B030D-6E8A-4147-A177-3AD203B41FA5}">
                      <a16:colId xmlns:a16="http://schemas.microsoft.com/office/drawing/2014/main" val="590603673"/>
                    </a:ext>
                  </a:extLst>
                </a:gridCol>
                <a:gridCol w="1759975">
                  <a:extLst>
                    <a:ext uri="{9D8B030D-6E8A-4147-A177-3AD203B41FA5}">
                      <a16:colId xmlns:a16="http://schemas.microsoft.com/office/drawing/2014/main" val="1838032139"/>
                    </a:ext>
                  </a:extLst>
                </a:gridCol>
                <a:gridCol w="1757859">
                  <a:extLst>
                    <a:ext uri="{9D8B030D-6E8A-4147-A177-3AD203B41FA5}">
                      <a16:colId xmlns:a16="http://schemas.microsoft.com/office/drawing/2014/main" val="3955558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AGB star masses (M</a:t>
                      </a:r>
                      <a:r>
                        <a:rPr lang="en-AU" baseline="-25000" dirty="0" smtClean="0"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en-AU" dirty="0" smtClean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NGC1978 (LMC)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NGC419</a:t>
                      </a:r>
                      <a:r>
                        <a:rPr lang="en-AU" baseline="0" dirty="0" smtClean="0"/>
                        <a:t> (SMC)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20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TP-AGB mass from isochrones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1.54 – 1.62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1.67 – 1.97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372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Mass from linear pulsation models – lower AGB star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1.55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1.87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71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Mass from non-linear pulsation models – lower AGB 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1.43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1.70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012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Mass from non-linear pulsation models – upper AGB 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1.32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1.40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201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97115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VW (1993)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99749"/>
            <a:ext cx="10515600" cy="2258475"/>
          </a:xfrm>
        </p:spPr>
        <p:txBody>
          <a:bodyPr/>
          <a:lstStyle/>
          <a:p>
            <a:r>
              <a:rPr lang="en-AU" dirty="0" smtClean="0"/>
              <a:t>Look also at the magnitude of the termination of AGB</a:t>
            </a:r>
          </a:p>
          <a:p>
            <a:r>
              <a:rPr lang="en-AU" dirty="0" smtClean="0"/>
              <a:t>Compare observed with VW93 and Blöcker(1995)</a:t>
            </a:r>
            <a:endParaRPr lang="en-AU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605125"/>
              </p:ext>
            </p:extLst>
          </p:nvPr>
        </p:nvGraphicFramePr>
        <p:xfrm>
          <a:off x="1417217" y="2900041"/>
          <a:ext cx="91208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3014">
                  <a:extLst>
                    <a:ext uri="{9D8B030D-6E8A-4147-A177-3AD203B41FA5}">
                      <a16:colId xmlns:a16="http://schemas.microsoft.com/office/drawing/2014/main" val="590603673"/>
                    </a:ext>
                  </a:extLst>
                </a:gridCol>
                <a:gridCol w="1759975">
                  <a:extLst>
                    <a:ext uri="{9D8B030D-6E8A-4147-A177-3AD203B41FA5}">
                      <a16:colId xmlns:a16="http://schemas.microsoft.com/office/drawing/2014/main" val="1838032139"/>
                    </a:ext>
                  </a:extLst>
                </a:gridCol>
                <a:gridCol w="1757859">
                  <a:extLst>
                    <a:ext uri="{9D8B030D-6E8A-4147-A177-3AD203B41FA5}">
                      <a16:colId xmlns:a16="http://schemas.microsoft.com/office/drawing/2014/main" val="3955558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Tip</a:t>
                      </a:r>
                      <a:r>
                        <a:rPr lang="en-AU" baseline="0" dirty="0" smtClean="0"/>
                        <a:t> of AGB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NGC1978 (LMC)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NGC419</a:t>
                      </a:r>
                      <a:r>
                        <a:rPr lang="en-AU" baseline="0" dirty="0" smtClean="0"/>
                        <a:t> (SMC)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20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Observed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-5.06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-5.33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372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baseline="0" dirty="0" smtClean="0"/>
                        <a:t>VW (1993) prediction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-5.07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-5.14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71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aseline="0" dirty="0" smtClean="0"/>
                        <a:t>Blöcker (1995) prediction</a:t>
                      </a:r>
                      <a:endParaRPr lang="en-A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-4.18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-4.25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01267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66749" y="5131089"/>
            <a:ext cx="8621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VW (1993) looks pretty good!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Second Dredge-Up: </a:t>
            </a:r>
            <a:r>
              <a:rPr lang="en-US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T</a:t>
            </a:r>
            <a:r>
              <a:rPr lang="en-US" alt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oward an AGB structure</a:t>
            </a:r>
            <a:endParaRPr lang="en-US" altLang="en-US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287172" name="Picture 4" descr="C:\Documents and Settings\John\Desktop\Laptop\Barcelona Lectures\Barcelona\Chapter 10\figs\EAGB_rhomov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276884"/>
            <a:ext cx="6653213" cy="53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8553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Tests of VW (1993)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16" y="1818968"/>
            <a:ext cx="9389156" cy="28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971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03" y="-19664"/>
            <a:ext cx="9056193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2987" y="5746951"/>
            <a:ext cx="9061109" cy="1096302"/>
            <a:chOff x="1562987" y="5746951"/>
            <a:chExt cx="9061109" cy="1096302"/>
          </a:xfrm>
        </p:grpSpPr>
        <p:sp>
          <p:nvSpPr>
            <p:cNvPr id="7" name="Rectangle 6"/>
            <p:cNvSpPr/>
            <p:nvPr/>
          </p:nvSpPr>
          <p:spPr>
            <a:xfrm>
              <a:off x="1567903" y="6528621"/>
              <a:ext cx="9056193" cy="3146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62987" y="5746951"/>
              <a:ext cx="9056193" cy="3146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67903" y="5809512"/>
              <a:ext cx="9056193" cy="92333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VW (1993) looks pretty good!</a:t>
              </a:r>
              <a:endPara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1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Surveys: the Future!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Future looks promising</a:t>
            </a:r>
          </a:p>
          <a:p>
            <a:pPr lvl="1"/>
            <a:r>
              <a:rPr lang="en-AU" dirty="0" smtClean="0"/>
              <a:t>Large instruments</a:t>
            </a:r>
          </a:p>
          <a:p>
            <a:pPr lvl="1"/>
            <a:r>
              <a:rPr lang="en-AU" dirty="0"/>
              <a:t>M</a:t>
            </a:r>
            <a:r>
              <a:rPr lang="en-AU" dirty="0" smtClean="0"/>
              <a:t>assive automated observational programs</a:t>
            </a:r>
          </a:p>
          <a:p>
            <a:pPr lvl="1"/>
            <a:endParaRPr lang="en-AU" dirty="0"/>
          </a:p>
          <a:p>
            <a:r>
              <a:rPr lang="en-AU" dirty="0"/>
              <a:t>Resolved stellar populations offer much hope</a:t>
            </a:r>
          </a:p>
          <a:p>
            <a:pPr lvl="1"/>
            <a:r>
              <a:rPr lang="en-AU" dirty="0" err="1"/>
              <a:t>Eg</a:t>
            </a:r>
            <a:r>
              <a:rPr lang="en-AU" dirty="0"/>
              <a:t> </a:t>
            </a:r>
            <a:r>
              <a:rPr lang="en-AU" dirty="0" smtClean="0"/>
              <a:t>at present we </a:t>
            </a:r>
            <a:r>
              <a:rPr lang="en-AU" dirty="0"/>
              <a:t>have little direct evidence of MLR in low [Fe/H] </a:t>
            </a:r>
            <a:r>
              <a:rPr lang="en-AU" dirty="0" smtClean="0"/>
              <a:t>systems</a:t>
            </a:r>
          </a:p>
          <a:p>
            <a:pPr lvl="1"/>
            <a:r>
              <a:rPr lang="en-AU" dirty="0" smtClean="0"/>
              <a:t>This is crucial if we want to model the early evolution of the Galaxy…</a:t>
            </a:r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50347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Low Metallicity Populations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1690688"/>
            <a:ext cx="93154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38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In the next slide we want to compare the luminosity functions for the models (red) versus the data (black).</a:t>
            </a:r>
          </a:p>
          <a:p>
            <a:endParaRPr lang="en-AU" dirty="0"/>
          </a:p>
          <a:p>
            <a:r>
              <a:rPr lang="en-AU" dirty="0" smtClean="0"/>
              <a:t>On the left we have the original Bowen and Wilson formula.</a:t>
            </a:r>
          </a:p>
          <a:p>
            <a:r>
              <a:rPr lang="en-AU" dirty="0" smtClean="0"/>
              <a:t>On the right a modified formula from </a:t>
            </a:r>
            <a:r>
              <a:rPr lang="en-AU" dirty="0" err="1" smtClean="0"/>
              <a:t>Bedijn</a:t>
            </a:r>
            <a:r>
              <a:rPr lang="en-AU" dirty="0" smtClean="0"/>
              <a:t>. This fits much better.</a:t>
            </a:r>
          </a:p>
          <a:p>
            <a:endParaRPr lang="en-AU" dirty="0"/>
          </a:p>
          <a:p>
            <a:r>
              <a:rPr lang="en-AU" dirty="0" smtClean="0"/>
              <a:t>It would be nice to repeat this with the VW1993 formula or the SC2005 formula.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86316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2" y="0"/>
            <a:ext cx="538324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08" y="0"/>
            <a:ext cx="531877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3202" y="0"/>
            <a:ext cx="2680798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Bowen-Wilson (1991) MLR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8004623" y="-2146"/>
            <a:ext cx="2818400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Modified </a:t>
            </a:r>
            <a:r>
              <a:rPr lang="en-AU" dirty="0" err="1" smtClean="0"/>
              <a:t>Bedijn</a:t>
            </a:r>
            <a:r>
              <a:rPr lang="en-AU" dirty="0" smtClean="0"/>
              <a:t> (1988) MLR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429563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Recent models – from first principles…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26" y="1591750"/>
            <a:ext cx="95440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47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Recent models – looking good!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3" y="1315985"/>
            <a:ext cx="5452917" cy="5301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17" y="1315985"/>
            <a:ext cx="4780006" cy="530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26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Recent models – looking good!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74" y="1335788"/>
            <a:ext cx="5601162" cy="51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771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6 Conclusion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0321"/>
            <a:ext cx="10515600" cy="5086453"/>
          </a:xfrm>
        </p:spPr>
        <p:txBody>
          <a:bodyPr>
            <a:normAutofit/>
          </a:bodyPr>
          <a:lstStyle/>
          <a:p>
            <a:r>
              <a:rPr lang="en-AU" dirty="0" smtClean="0"/>
              <a:t>I have just made myself very depressed…</a:t>
            </a:r>
          </a:p>
          <a:p>
            <a:endParaRPr lang="en-AU" dirty="0"/>
          </a:p>
          <a:p>
            <a:r>
              <a:rPr lang="en-AU" dirty="0" smtClean="0"/>
              <a:t>Seems we know very little accurately</a:t>
            </a:r>
          </a:p>
          <a:p>
            <a:endParaRPr lang="en-AU" dirty="0"/>
          </a:p>
          <a:p>
            <a:r>
              <a:rPr lang="en-AU" dirty="0" smtClean="0"/>
              <a:t>But we know a lot qualitatively</a:t>
            </a:r>
          </a:p>
          <a:p>
            <a:endParaRPr lang="en-AU" dirty="0"/>
          </a:p>
          <a:p>
            <a:r>
              <a:rPr lang="en-AU" dirty="0" smtClean="0"/>
              <a:t>Hydrodynamical things are the main holdup…</a:t>
            </a:r>
          </a:p>
          <a:p>
            <a:r>
              <a:rPr lang="en-AU" dirty="0" smtClean="0"/>
              <a:t>As has been true for decades</a:t>
            </a:r>
          </a:p>
          <a:p>
            <a:r>
              <a:rPr lang="en-AU" dirty="0" smtClean="0"/>
              <a:t>But progress is becoming possible</a:t>
            </a:r>
          </a:p>
          <a:p>
            <a:r>
              <a:rPr lang="en-AU" dirty="0" smtClean="0"/>
              <a:t>Mass-Loss workers are doing a great job!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9505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241B-514D-42E8-98F5-753E901002F3}" type="slidenum">
              <a:rPr lang="en-AU" altLang="en-US"/>
              <a:pPr/>
              <a:t>15</a:t>
            </a:fld>
            <a:endParaRPr lang="en-AU" altLang="en-US"/>
          </a:p>
        </p:txBody>
      </p:sp>
      <p:sp>
        <p:nvSpPr>
          <p:cNvPr id="141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Thermal Instability</a:t>
            </a:r>
          </a:p>
        </p:txBody>
      </p:sp>
      <p:sp>
        <p:nvSpPr>
          <p:cNvPr id="14120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71525" y="1825625"/>
            <a:ext cx="10515600" cy="4351338"/>
          </a:xfrm>
        </p:spPr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He shell </a:t>
            </a:r>
            <a:r>
              <a:rPr lang="en-US" altLang="en-US" dirty="0" smtClean="0"/>
              <a:t>is thermally unstable</a:t>
            </a:r>
          </a:p>
          <a:p>
            <a:r>
              <a:rPr lang="en-US" altLang="en-US" dirty="0" smtClean="0"/>
              <a:t>It periodically </a:t>
            </a:r>
            <a:r>
              <a:rPr lang="en-US" altLang="en-US" dirty="0"/>
              <a:t>“flashes”</a:t>
            </a:r>
          </a:p>
          <a:p>
            <a:r>
              <a:rPr lang="en-US" altLang="en-US" dirty="0"/>
              <a:t>Known as</a:t>
            </a:r>
          </a:p>
          <a:p>
            <a:pPr lvl="1"/>
            <a:r>
              <a:rPr lang="en-US" altLang="en-US" dirty="0"/>
              <a:t>Shell flashes</a:t>
            </a:r>
          </a:p>
          <a:p>
            <a:pPr lvl="1"/>
            <a:r>
              <a:rPr lang="en-US" altLang="en-US" dirty="0"/>
              <a:t>Thermal </a:t>
            </a:r>
            <a:r>
              <a:rPr lang="en-US" altLang="en-US" dirty="0" smtClean="0"/>
              <a:t>Pulses</a:t>
            </a:r>
          </a:p>
          <a:p>
            <a:r>
              <a:rPr lang="en-US" altLang="en-US" dirty="0" smtClean="0"/>
              <a:t>Due to delayed thermal response 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of a thin shell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491" y="0"/>
            <a:ext cx="58526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" y="2902400"/>
            <a:ext cx="5179593" cy="3933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07" y="711542"/>
            <a:ext cx="7223393" cy="6044064"/>
          </a:xfrm>
          <a:prstGeom prst="rect">
            <a:avLst/>
          </a:prstGeom>
        </p:spPr>
      </p:pic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90575" y="365125"/>
            <a:ext cx="10515600" cy="1325563"/>
          </a:xfrm>
        </p:spPr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Energy drives expansion</a:t>
            </a:r>
          </a:p>
        </p:txBody>
      </p:sp>
      <p:sp>
        <p:nvSpPr>
          <p:cNvPr id="14151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90575" y="1543050"/>
            <a:ext cx="7772400" cy="4114800"/>
          </a:xfrm>
        </p:spPr>
        <p:txBody>
          <a:bodyPr/>
          <a:lstStyle/>
          <a:p>
            <a:r>
              <a:rPr lang="en-US" altLang="en-US" sz="2400" dirty="0"/>
              <a:t>He shell dumps energy</a:t>
            </a:r>
          </a:p>
          <a:p>
            <a:pPr lvl="1"/>
            <a:r>
              <a:rPr lang="en-US" altLang="en-US" sz="2000" dirty="0"/>
              <a:t>Causes expansion of the star</a:t>
            </a:r>
          </a:p>
        </p:txBody>
      </p:sp>
    </p:spTree>
    <p:extLst>
      <p:ext uri="{BB962C8B-B14F-4D97-AF65-F5344CB8AC3E}">
        <p14:creationId xmlns:p14="http://schemas.microsoft.com/office/powerpoint/2010/main" val="2524951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en-US"/>
              <a:t>Barcelona</a:t>
            </a:r>
          </a:p>
        </p:txBody>
      </p:sp>
      <p:pic>
        <p:nvPicPr>
          <p:cNvPr id="1300482" name="Picture 1026" descr="C:\Documents and Settings\John\Desktop\Laptop\Barcelona Lectures\Barcelona\Chapter 10\figs\TPL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/>
          <a:stretch/>
        </p:blipFill>
        <p:spPr bwMode="auto">
          <a:xfrm>
            <a:off x="1524000" y="19050"/>
            <a:ext cx="9144000" cy="4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483" name="Picture 1027" descr="C:\Documents and Settings\John\Desktop\Laptop\Barcelona Lectures\Barcelona\Chapter 10\figs\TPmas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/>
          <a:stretch>
            <a:fillRect/>
          </a:stretch>
        </p:blipFill>
        <p:spPr bwMode="auto">
          <a:xfrm>
            <a:off x="1524000" y="3246439"/>
            <a:ext cx="9144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35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</a:t>
            </a:r>
            <a:r>
              <a:rPr lang="en-AU" smtClean="0"/>
              <a:t>next movi </a:t>
            </a:r>
            <a:r>
              <a:rPr lang="en-AU" dirty="0" smtClean="0"/>
              <a:t>is another attempt at showing the time evolution during a thermal pulse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0700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AGB </a:t>
            </a:r>
            <a:r>
              <a:rPr lang="en-US" altLang="en-US" dirty="0" smtClean="0">
                <a:solidFill>
                  <a:srgbClr val="00B050"/>
                </a:solidFill>
              </a:rPr>
              <a:t>slice and pulse evolution</a:t>
            </a:r>
            <a:endParaRPr lang="en-AU" alt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352551"/>
            <a:ext cx="8616536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06823"/>
            <a:ext cx="10515600" cy="1163059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</a:rPr>
              <a:t>Apology!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495774"/>
            <a:ext cx="10515600" cy="3854225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Sincere apologies for the rushed nature of my talk. If I had been in the audience I would not have been happy. Hence I am not happy on your behalf </a:t>
            </a:r>
            <a:r>
              <a:rPr lang="en-AU" dirty="0" smtClean="0">
                <a:sym typeface="Wingdings" panose="05000000000000000000" pitchFamily="2" charset="2"/>
              </a:rPr>
              <a:t></a:t>
            </a:r>
          </a:p>
          <a:p>
            <a:endParaRPr lang="en-AU" dirty="0">
              <a:sym typeface="Wingdings" panose="05000000000000000000" pitchFamily="2" charset="2"/>
            </a:endParaRPr>
          </a:p>
          <a:p>
            <a:r>
              <a:rPr lang="en-AU" dirty="0" smtClean="0">
                <a:sym typeface="Wingdings" panose="05000000000000000000" pitchFamily="2" charset="2"/>
              </a:rPr>
              <a:t>This version has been annotated with enough comments to make it readable without me presenting it. I trust you find this version better! Please email me if you would like more info or clarification.</a:t>
            </a:r>
          </a:p>
          <a:p>
            <a:endParaRPr lang="en-AU" dirty="0">
              <a:sym typeface="Wingdings" panose="05000000000000000000" pitchFamily="2" charset="2"/>
            </a:endParaRPr>
          </a:p>
          <a:p>
            <a:r>
              <a:rPr lang="en-AU" dirty="0" smtClean="0">
                <a:sym typeface="Wingdings" panose="05000000000000000000" pitchFamily="2" charset="2"/>
              </a:rPr>
              <a:t>Some annotations are made on the slides, some are in extra (plain white) pages</a:t>
            </a:r>
          </a:p>
          <a:p>
            <a:endParaRPr lang="en-AU" dirty="0">
              <a:sym typeface="Wingdings" panose="05000000000000000000" pitchFamily="2" charset="2"/>
            </a:endParaRPr>
          </a:p>
          <a:p>
            <a:r>
              <a:rPr lang="en-AU" dirty="0" smtClean="0">
                <a:sym typeface="Wingdings" panose="05000000000000000000" pitchFamily="2" charset="2"/>
              </a:rPr>
              <a:t>Best wishes to you all! 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John Lattanzio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PS Thanks to Linda, Sun, Mr Lee, </a:t>
            </a:r>
            <a:r>
              <a:rPr lang="en-AU" dirty="0" err="1" smtClean="0">
                <a:sym typeface="Wingdings" panose="05000000000000000000" pitchFamily="2" charset="2"/>
              </a:rPr>
              <a:t>Anisia</a:t>
            </a:r>
            <a:r>
              <a:rPr lang="en-AU" dirty="0" smtClean="0">
                <a:sym typeface="Wingdings" panose="05000000000000000000" pitchFamily="2" charset="2"/>
              </a:rPr>
              <a:t>, Jenny and everyone for organising a great meeting!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012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Many pulses can occur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300505"/>
            <a:ext cx="5676900" cy="4543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80" y="1300506"/>
            <a:ext cx="56769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3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Dredge-Up Parameter: </a:t>
            </a:r>
            <a:r>
              <a:rPr lang="en-US" altLang="en-US" dirty="0">
                <a:solidFill>
                  <a:srgbClr val="00B050"/>
                </a:solidFill>
                <a:latin typeface="Symbol" panose="05050102010706020507" pitchFamily="18" charset="2"/>
              </a:rPr>
              <a:t>l</a:t>
            </a:r>
            <a:endParaRPr lang="en-AU" altLang="en-US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pic>
        <p:nvPicPr>
          <p:cNvPr id="1369091" name="Picture 3" descr="C:\Documents and Settings\Owner\My Documents\My Pictures\TPlambd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r="26846"/>
          <a:stretch>
            <a:fillRect/>
          </a:stretch>
        </p:blipFill>
        <p:spPr bwMode="auto">
          <a:xfrm>
            <a:off x="2762250" y="1462089"/>
            <a:ext cx="551973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9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animated slides shows how the C13 source operates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114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en-US"/>
              <a:t>Barcelona</a:t>
            </a:r>
          </a:p>
        </p:txBody>
      </p:sp>
      <p:sp>
        <p:nvSpPr>
          <p:cNvPr id="16588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97485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Neutron Sources: </a:t>
            </a:r>
            <a:r>
              <a:rPr lang="en-US" altLang="en-US" baseline="30000" dirty="0">
                <a:solidFill>
                  <a:srgbClr val="00B050"/>
                </a:solidFill>
              </a:rPr>
              <a:t>13</a:t>
            </a:r>
            <a:r>
              <a:rPr lang="en-US" altLang="en-US" dirty="0">
                <a:solidFill>
                  <a:srgbClr val="00B050"/>
                </a:solidFill>
              </a:rPr>
              <a:t>C</a:t>
            </a:r>
          </a:p>
        </p:txBody>
      </p:sp>
      <p:pic>
        <p:nvPicPr>
          <p:cNvPr id="1658883" name="Picture 2051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9" y="1550988"/>
            <a:ext cx="8631237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4" name="Text Box 2052"/>
          <p:cNvSpPr txBox="1">
            <a:spLocks noChangeArrowheads="1"/>
          </p:cNvSpPr>
          <p:nvPr/>
        </p:nvSpPr>
        <p:spPr bwMode="auto">
          <a:xfrm>
            <a:off x="5148264" y="2486294"/>
            <a:ext cx="216852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proton 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diffusion </a:t>
            </a:r>
          </a:p>
        </p:txBody>
      </p:sp>
      <p:sp>
        <p:nvSpPr>
          <p:cNvPr id="1658885" name="Line 2053"/>
          <p:cNvSpPr>
            <a:spLocks noChangeShapeType="1"/>
          </p:cNvSpPr>
          <p:nvPr/>
        </p:nvSpPr>
        <p:spPr bwMode="auto">
          <a:xfrm flipH="1">
            <a:off x="4792336" y="2800226"/>
            <a:ext cx="355925" cy="12423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58892" name="Text Box 2060"/>
          <p:cNvSpPr txBox="1">
            <a:spLocks noChangeArrowheads="1"/>
          </p:cNvSpPr>
          <p:nvPr/>
        </p:nvSpPr>
        <p:spPr bwMode="auto">
          <a:xfrm>
            <a:off x="4366716" y="4180124"/>
            <a:ext cx="2813546" cy="461665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solidFill>
              <a:srgbClr val="0F102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  25</a:t>
            </a:r>
            <a:r>
              <a:rPr lang="en-US" altLang="en-US" sz="2400" dirty="0"/>
              <a:t>% </a:t>
            </a:r>
            <a:r>
              <a:rPr lang="en-US" altLang="en-US" sz="2400" baseline="30000" dirty="0" smtClean="0"/>
              <a:t>12</a:t>
            </a:r>
            <a:r>
              <a:rPr lang="en-US" altLang="en-US" sz="2400" dirty="0" smtClean="0"/>
              <a:t>C     75% </a:t>
            </a:r>
            <a:r>
              <a:rPr lang="en-US" altLang="en-US" sz="2400" baseline="30000" dirty="0" smtClean="0"/>
              <a:t>4</a:t>
            </a:r>
            <a:r>
              <a:rPr lang="en-US" altLang="en-US" sz="2400" dirty="0" smtClean="0"/>
              <a:t>He</a:t>
            </a:r>
            <a:endParaRPr lang="en-US" alt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675188" y="4087813"/>
            <a:ext cx="288000" cy="219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 Box 2052"/>
          <p:cNvSpPr txBox="1">
            <a:spLocks noChangeArrowheads="1"/>
          </p:cNvSpPr>
          <p:nvPr/>
        </p:nvSpPr>
        <p:spPr bwMode="auto">
          <a:xfrm>
            <a:off x="5011737" y="4067969"/>
            <a:ext cx="216852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</a:pPr>
            <a:r>
              <a:rPr lang="en-GB" altLang="en-US" baseline="30000" dirty="0" smtClean="0">
                <a:solidFill>
                  <a:srgbClr val="FF0000"/>
                </a:solidFill>
                <a:latin typeface="Arial" panose="020B0604020202020204" pitchFamily="34" charset="0"/>
              </a:rPr>
              <a:t>12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C(</a:t>
            </a:r>
            <a:r>
              <a:rPr lang="en-GB" alt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p,</a:t>
            </a:r>
            <a:r>
              <a:rPr lang="en-GB" alt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en-GB" altLang="en-US" baseline="30000" dirty="0" smtClean="0">
                <a:solidFill>
                  <a:srgbClr val="FF0000"/>
                </a:solidFill>
                <a:latin typeface="Arial" panose="020B0604020202020204" pitchFamily="34" charset="0"/>
              </a:rPr>
              <a:t>13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N(</a:t>
            </a:r>
            <a:r>
              <a:rPr lang="en-GB" alt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altLang="en-US" baseline="30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GB" alt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en-GB" altLang="en-US" baseline="30000" dirty="0" smtClean="0">
                <a:solidFill>
                  <a:srgbClr val="FF0000"/>
                </a:solidFill>
                <a:latin typeface="Arial" panose="020B0604020202020204" pitchFamily="34" charset="0"/>
              </a:rPr>
              <a:t>13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en-GB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 Box 2062"/>
          <p:cNvSpPr txBox="1">
            <a:spLocks noChangeArrowheads="1"/>
          </p:cNvSpPr>
          <p:nvPr/>
        </p:nvSpPr>
        <p:spPr bwMode="auto">
          <a:xfrm>
            <a:off x="7402513" y="376239"/>
            <a:ext cx="2868478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Needs low T ~ 1x10</a:t>
            </a:r>
            <a:r>
              <a:rPr lang="en-US" altLang="en-US" sz="2400" baseline="30000"/>
              <a:t>8</a:t>
            </a:r>
            <a:r>
              <a:rPr lang="en-US" altLang="en-US" sz="2400"/>
              <a:t>K</a:t>
            </a:r>
          </a:p>
          <a:p>
            <a:r>
              <a:rPr lang="en-US" altLang="en-US" sz="2400"/>
              <a:t>Operates at low M</a:t>
            </a:r>
          </a:p>
        </p:txBody>
      </p:sp>
    </p:spTree>
    <p:extLst>
      <p:ext uri="{BB962C8B-B14F-4D97-AF65-F5344CB8AC3E}">
        <p14:creationId xmlns:p14="http://schemas.microsoft.com/office/powerpoint/2010/main" val="30000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5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5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5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84" grpId="0" autoUpdateAnimBg="0"/>
      <p:bldP spid="1658892" grpId="0" animBg="1" autoUpdateAnimBg="0"/>
      <p:bldP spid="16" grpId="0" animBg="1"/>
      <p:bldP spid="1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en-US"/>
              <a:t>Barcelona</a:t>
            </a:r>
          </a:p>
        </p:txBody>
      </p:sp>
      <p:sp>
        <p:nvSpPr>
          <p:cNvPr id="16588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97485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Neutron Sources: </a:t>
            </a:r>
            <a:r>
              <a:rPr lang="en-US" altLang="en-US" baseline="30000" dirty="0">
                <a:solidFill>
                  <a:srgbClr val="00B050"/>
                </a:solidFill>
              </a:rPr>
              <a:t>13</a:t>
            </a:r>
            <a:r>
              <a:rPr lang="en-US" altLang="en-US" dirty="0">
                <a:solidFill>
                  <a:srgbClr val="00B050"/>
                </a:solidFill>
              </a:rPr>
              <a:t>C</a:t>
            </a:r>
          </a:p>
        </p:txBody>
      </p:sp>
      <p:pic>
        <p:nvPicPr>
          <p:cNvPr id="1658883" name="Picture 2051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9" y="1550988"/>
            <a:ext cx="8631237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4" name="Text Box 2052"/>
          <p:cNvSpPr txBox="1">
            <a:spLocks noChangeArrowheads="1"/>
          </p:cNvSpPr>
          <p:nvPr/>
        </p:nvSpPr>
        <p:spPr bwMode="auto">
          <a:xfrm>
            <a:off x="5148264" y="2486294"/>
            <a:ext cx="216852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proton 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diffusion </a:t>
            </a:r>
          </a:p>
        </p:txBody>
      </p:sp>
      <p:sp>
        <p:nvSpPr>
          <p:cNvPr id="1658885" name="Line 2053"/>
          <p:cNvSpPr>
            <a:spLocks noChangeShapeType="1"/>
          </p:cNvSpPr>
          <p:nvPr/>
        </p:nvSpPr>
        <p:spPr bwMode="auto">
          <a:xfrm flipH="1">
            <a:off x="4792336" y="2800226"/>
            <a:ext cx="355925" cy="12423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58894" name="Text Box 2062"/>
          <p:cNvSpPr txBox="1">
            <a:spLocks noChangeArrowheads="1"/>
          </p:cNvSpPr>
          <p:nvPr/>
        </p:nvSpPr>
        <p:spPr bwMode="auto">
          <a:xfrm>
            <a:off x="7402513" y="376239"/>
            <a:ext cx="2868478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Needs low T ~ 1x10</a:t>
            </a:r>
            <a:r>
              <a:rPr lang="en-US" altLang="en-US" sz="2400" baseline="30000"/>
              <a:t>8</a:t>
            </a:r>
            <a:r>
              <a:rPr lang="en-US" altLang="en-US" sz="2400"/>
              <a:t>K</a:t>
            </a:r>
          </a:p>
          <a:p>
            <a:r>
              <a:rPr lang="en-US" altLang="en-US" sz="2400"/>
              <a:t>Operates at low 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06747" y="4606321"/>
            <a:ext cx="2758774" cy="638519"/>
            <a:chOff x="4406747" y="4606321"/>
            <a:chExt cx="2758774" cy="638519"/>
          </a:xfrm>
        </p:grpSpPr>
        <p:grpSp>
          <p:nvGrpSpPr>
            <p:cNvPr id="5" name="Group 4"/>
            <p:cNvGrpSpPr/>
            <p:nvPr/>
          </p:nvGrpSpPr>
          <p:grpSpPr>
            <a:xfrm>
              <a:off x="4406747" y="4611632"/>
              <a:ext cx="2758774" cy="633208"/>
              <a:chOff x="4406747" y="4611632"/>
              <a:chExt cx="2758774" cy="63320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406747" y="4727835"/>
                <a:ext cx="1079653" cy="517005"/>
              </a:xfrm>
              <a:prstGeom prst="rect">
                <a:avLst/>
              </a:prstGeom>
              <a:solidFill>
                <a:srgbClr val="B8B9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914680" y="4685278"/>
                <a:ext cx="1079653" cy="517005"/>
              </a:xfrm>
              <a:prstGeom prst="rect">
                <a:avLst/>
              </a:prstGeom>
              <a:solidFill>
                <a:srgbClr val="B8B9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16059" y="4611632"/>
                <a:ext cx="1249462" cy="447539"/>
              </a:xfrm>
              <a:prstGeom prst="rect">
                <a:avLst/>
              </a:prstGeom>
              <a:solidFill>
                <a:srgbClr val="B8B9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5067080" y="4606321"/>
              <a:ext cx="1079653" cy="517005"/>
            </a:xfrm>
            <a:prstGeom prst="rect">
              <a:avLst/>
            </a:prstGeom>
            <a:solidFill>
              <a:srgbClr val="B8B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75188" y="4087813"/>
            <a:ext cx="288000" cy="219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 Box 2052"/>
          <p:cNvSpPr txBox="1">
            <a:spLocks noChangeArrowheads="1"/>
          </p:cNvSpPr>
          <p:nvPr/>
        </p:nvSpPr>
        <p:spPr bwMode="auto">
          <a:xfrm>
            <a:off x="4556979" y="4088414"/>
            <a:ext cx="2374239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</a:pPr>
            <a:r>
              <a:rPr lang="en-GB" altLang="en-US" baseline="30000" dirty="0" smtClean="0">
                <a:solidFill>
                  <a:srgbClr val="FF0000"/>
                </a:solidFill>
                <a:latin typeface="Arial" panose="020B0604020202020204" pitchFamily="34" charset="0"/>
              </a:rPr>
              <a:t>13</a:t>
            </a:r>
            <a:r>
              <a:rPr lang="en-GB" alt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en-GB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67349" y="4072088"/>
            <a:ext cx="2806238" cy="884098"/>
            <a:chOff x="4567349" y="4072088"/>
            <a:chExt cx="2806238" cy="884098"/>
          </a:xfrm>
        </p:grpSpPr>
        <p:grpSp>
          <p:nvGrpSpPr>
            <p:cNvPr id="10" name="Group 9"/>
            <p:cNvGrpSpPr/>
            <p:nvPr/>
          </p:nvGrpSpPr>
          <p:grpSpPr>
            <a:xfrm>
              <a:off x="4567349" y="4072088"/>
              <a:ext cx="2806238" cy="884098"/>
              <a:chOff x="4567349" y="4072088"/>
              <a:chExt cx="2806238" cy="88409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570164" y="4082618"/>
                <a:ext cx="2803423" cy="873568"/>
                <a:chOff x="4590485" y="4085076"/>
                <a:chExt cx="2803423" cy="873568"/>
              </a:xfrm>
            </p:grpSpPr>
            <p:sp>
              <p:nvSpPr>
                <p:cNvPr id="1658886" name="Text Box 2054"/>
                <p:cNvSpPr txBox="1">
                  <a:spLocks noChangeArrowheads="1"/>
                </p:cNvSpPr>
                <p:nvPr/>
              </p:nvSpPr>
              <p:spPr bwMode="auto">
                <a:xfrm>
                  <a:off x="4590485" y="4301586"/>
                  <a:ext cx="2634054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ct val="0"/>
                    </a:spcBef>
                    <a:buClrTx/>
                    <a:buSzTx/>
                  </a:pPr>
                  <a:r>
                    <a:rPr lang="en-GB" altLang="en-US" dirty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Contraction and </a:t>
                  </a:r>
                  <a:r>
                    <a:rPr lang="en-GB" altLang="en-US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heating</a:t>
                  </a:r>
                  <a:endParaRPr lang="en-GB" altLang="en-US" dirty="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Text Box 2052"/>
                <p:cNvSpPr txBox="1">
                  <a:spLocks noChangeArrowheads="1"/>
                </p:cNvSpPr>
                <p:nvPr/>
              </p:nvSpPr>
              <p:spPr bwMode="auto">
                <a:xfrm>
                  <a:off x="4591229" y="4644712"/>
                  <a:ext cx="2802679" cy="3139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80000"/>
                    </a:lnSpc>
                    <a:spcBef>
                      <a:spcPct val="0"/>
                    </a:spcBef>
                    <a:buClrTx/>
                    <a:buSzTx/>
                  </a:pPr>
                  <a:r>
                    <a:rPr lang="en-GB" altLang="en-US" baseline="30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13</a:t>
                  </a:r>
                  <a:r>
                    <a:rPr lang="en-GB" altLang="en-US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C(</a:t>
                  </a:r>
                  <a:r>
                    <a:rPr lang="en-GB" altLang="en-US" dirty="0" err="1" smtClean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r>
                    <a:rPr lang="en-GB" altLang="en-US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,</a:t>
                  </a:r>
                  <a:r>
                    <a:rPr lang="en-GB" altLang="en-US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GB" altLang="en-US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)</a:t>
                  </a:r>
                  <a:r>
                    <a:rPr lang="en-GB" altLang="en-US" baseline="30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16</a:t>
                  </a:r>
                  <a:r>
                    <a:rPr lang="en-GB" altLang="en-US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O  &amp;  </a:t>
                  </a:r>
                  <a:r>
                    <a:rPr lang="en-GB" altLang="en-US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Fe+n</a:t>
                  </a:r>
                  <a:r>
                    <a:rPr lang="en-GB" altLang="en-US" dirty="0" smtClean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=s</a:t>
                  </a:r>
                  <a:endParaRPr lang="en-GB" altLang="en-US" dirty="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75265" y="4085076"/>
                  <a:ext cx="2521116" cy="222249"/>
                </a:xfrm>
                <a:prstGeom prst="rect">
                  <a:avLst/>
                </a:prstGeom>
              </p:spPr>
            </p:pic>
          </p:grpSp>
          <p:sp>
            <p:nvSpPr>
              <p:cNvPr id="27" name="Text Box 2052"/>
              <p:cNvSpPr txBox="1">
                <a:spLocks noChangeArrowheads="1"/>
              </p:cNvSpPr>
              <p:nvPr/>
            </p:nvSpPr>
            <p:spPr bwMode="auto">
              <a:xfrm>
                <a:off x="4567349" y="4072088"/>
                <a:ext cx="2608711" cy="313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0"/>
                  </a:spcBef>
                  <a:buClrTx/>
                  <a:buSzTx/>
                </a:pPr>
                <a:r>
                  <a:rPr lang="en-GB" altLang="en-US" baseline="30000" dirty="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13</a:t>
                </a:r>
                <a:r>
                  <a:rPr lang="en-GB" altLang="en-US" dirty="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                        </a:t>
                </a:r>
                <a:r>
                  <a:rPr lang="en-GB" altLang="en-US" dirty="0" smtClean="0">
                    <a:latin typeface="Arial" panose="020B0604020202020204" pitchFamily="34" charset="0"/>
                  </a:rPr>
                  <a:t>s-</a:t>
                </a:r>
                <a:r>
                  <a:rPr lang="en-GB" altLang="en-US" dirty="0" err="1" smtClean="0">
                    <a:latin typeface="Arial" panose="020B0604020202020204" pitchFamily="34" charset="0"/>
                  </a:rPr>
                  <a:t>elts</a:t>
                </a:r>
                <a:endParaRPr lang="en-GB" altLang="en-US" dirty="0"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>
              <a:off x="5148261" y="4186410"/>
              <a:ext cx="13440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6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animated slide shows how the Ne22 source operates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3101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en-US"/>
              <a:t>Barcelona</a:t>
            </a:r>
          </a:p>
        </p:txBody>
      </p:sp>
      <p:sp>
        <p:nvSpPr>
          <p:cNvPr id="165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485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Neutron Sources: </a:t>
            </a:r>
            <a:r>
              <a:rPr lang="en-US" altLang="en-US" baseline="30000" dirty="0">
                <a:solidFill>
                  <a:srgbClr val="00B050"/>
                </a:solidFill>
              </a:rPr>
              <a:t>22</a:t>
            </a:r>
            <a:r>
              <a:rPr lang="en-US" altLang="en-US" dirty="0">
                <a:solidFill>
                  <a:srgbClr val="00B050"/>
                </a:solidFill>
              </a:rPr>
              <a:t>Ne</a:t>
            </a:r>
          </a:p>
        </p:txBody>
      </p:sp>
      <p:pic>
        <p:nvPicPr>
          <p:cNvPr id="1659907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9" y="1550988"/>
            <a:ext cx="8631237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9910" name="Text Box 6"/>
          <p:cNvSpPr txBox="1">
            <a:spLocks noChangeArrowheads="1"/>
          </p:cNvSpPr>
          <p:nvPr/>
        </p:nvSpPr>
        <p:spPr bwMode="auto">
          <a:xfrm>
            <a:off x="7156030" y="5099607"/>
            <a:ext cx="3022600" cy="925513"/>
          </a:xfrm>
          <a:prstGeom prst="rect">
            <a:avLst/>
          </a:prstGeom>
          <a:solidFill>
            <a:srgbClr val="D4FCAC"/>
          </a:solidFill>
          <a:ln w="9525">
            <a:solidFill>
              <a:srgbClr val="0F1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Hot He Burning: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14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N(</a:t>
            </a:r>
            <a:r>
              <a:rPr lang="en-GB" altLang="en-US">
                <a:solidFill>
                  <a:srgbClr val="008000"/>
                </a:solidFill>
                <a:latin typeface="Symbol" panose="05050102010706020507" pitchFamily="18" charset="2"/>
              </a:rPr>
              <a:t>a,g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18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F(</a:t>
            </a:r>
            <a:r>
              <a:rPr lang="en-GB" altLang="en-US">
                <a:solidFill>
                  <a:srgbClr val="008000"/>
                </a:solidFill>
                <a:latin typeface="Symbol" panose="05050102010706020507" pitchFamily="18" charset="2"/>
              </a:rPr>
              <a:t>b</a:t>
            </a: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+</a:t>
            </a:r>
            <a:r>
              <a:rPr lang="en-GB" altLang="en-US">
                <a:solidFill>
                  <a:srgbClr val="008000"/>
                </a:solidFill>
                <a:latin typeface="Symbol" panose="05050102010706020507" pitchFamily="18" charset="2"/>
              </a:rPr>
              <a:t>n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18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O(</a:t>
            </a:r>
            <a:r>
              <a:rPr lang="en-GB" altLang="en-US">
                <a:solidFill>
                  <a:srgbClr val="008000"/>
                </a:solidFill>
                <a:latin typeface="Symbol" panose="05050102010706020507" pitchFamily="18" charset="2"/>
              </a:rPr>
              <a:t>a,g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22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Ne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22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Ne</a:t>
            </a:r>
            <a:r>
              <a:rPr lang="en-GB" altLang="en-US">
                <a:solidFill>
                  <a:srgbClr val="008000"/>
                </a:solidFill>
                <a:latin typeface="Symbol" panose="05050102010706020507" pitchFamily="18" charset="2"/>
              </a:rPr>
              <a:t>(,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n)</a:t>
            </a:r>
            <a:r>
              <a:rPr lang="en-GB" altLang="en-US" baseline="30000">
                <a:solidFill>
                  <a:srgbClr val="008000"/>
                </a:solidFill>
                <a:latin typeface="Arial" panose="020B0604020202020204" pitchFamily="34" charset="0"/>
              </a:rPr>
              <a:t>25</a:t>
            </a:r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</a:rPr>
              <a:t>Mg</a:t>
            </a:r>
          </a:p>
        </p:txBody>
      </p:sp>
      <p:sp>
        <p:nvSpPr>
          <p:cNvPr id="1659918" name="Text Box 14"/>
          <p:cNvSpPr txBox="1">
            <a:spLocks noChangeArrowheads="1"/>
          </p:cNvSpPr>
          <p:nvPr/>
        </p:nvSpPr>
        <p:spPr bwMode="auto">
          <a:xfrm>
            <a:off x="7816851" y="187326"/>
            <a:ext cx="2578591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Higher T ~ 3x10</a:t>
            </a:r>
            <a:r>
              <a:rPr lang="en-US" altLang="en-US" sz="2400" baseline="30000"/>
              <a:t>8</a:t>
            </a:r>
            <a:r>
              <a:rPr lang="en-US" altLang="en-US" sz="2400"/>
              <a:t>K</a:t>
            </a:r>
          </a:p>
          <a:p>
            <a:r>
              <a:rPr lang="en-US" altLang="en-US" sz="2400"/>
              <a:t>Operates at high 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95730" y="4602725"/>
            <a:ext cx="2098507" cy="663272"/>
            <a:chOff x="4395730" y="4602725"/>
            <a:chExt cx="2098507" cy="663272"/>
          </a:xfrm>
        </p:grpSpPr>
        <p:sp>
          <p:nvSpPr>
            <p:cNvPr id="2" name="Rectangle 1"/>
            <p:cNvSpPr/>
            <p:nvPr/>
          </p:nvSpPr>
          <p:spPr>
            <a:xfrm>
              <a:off x="4395730" y="4814631"/>
              <a:ext cx="793214" cy="451366"/>
            </a:xfrm>
            <a:prstGeom prst="rect">
              <a:avLst/>
            </a:prstGeom>
            <a:solidFill>
              <a:srgbClr val="B8B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35849" y="4757758"/>
              <a:ext cx="793214" cy="451366"/>
            </a:xfrm>
            <a:prstGeom prst="rect">
              <a:avLst/>
            </a:prstGeom>
            <a:solidFill>
              <a:srgbClr val="B8B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01023" y="4602725"/>
              <a:ext cx="793214" cy="451366"/>
            </a:xfrm>
            <a:prstGeom prst="rect">
              <a:avLst/>
            </a:prstGeom>
            <a:solidFill>
              <a:srgbClr val="B8B9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59913" name="Text Box 9"/>
          <p:cNvSpPr txBox="1">
            <a:spLocks noChangeArrowheads="1"/>
          </p:cNvSpPr>
          <p:nvPr/>
        </p:nvSpPr>
        <p:spPr bwMode="auto">
          <a:xfrm>
            <a:off x="4523581" y="4141483"/>
            <a:ext cx="2674938" cy="830568"/>
          </a:xfrm>
          <a:prstGeom prst="rect">
            <a:avLst/>
          </a:prstGeom>
          <a:solidFill>
            <a:srgbClr val="B8B9F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 25</a:t>
            </a:r>
            <a:r>
              <a:rPr lang="en-US" altLang="en-US" sz="2400" dirty="0"/>
              <a:t>% </a:t>
            </a:r>
            <a:r>
              <a:rPr lang="en-US" altLang="en-US" sz="2400" baseline="30000" dirty="0" smtClean="0"/>
              <a:t>12</a:t>
            </a:r>
            <a:r>
              <a:rPr lang="en-US" altLang="en-US" sz="2400" dirty="0" smtClean="0"/>
              <a:t>C      75</a:t>
            </a:r>
            <a:r>
              <a:rPr lang="en-US" altLang="en-US" sz="2400" dirty="0"/>
              <a:t>% </a:t>
            </a:r>
            <a:r>
              <a:rPr lang="en-US" altLang="en-US" sz="2400" baseline="30000" dirty="0"/>
              <a:t>4</a:t>
            </a:r>
            <a:r>
              <a:rPr lang="en-US" altLang="en-US" sz="2400" dirty="0"/>
              <a:t>He</a:t>
            </a:r>
          </a:p>
          <a:p>
            <a:r>
              <a:rPr lang="en-US" altLang="en-US" sz="2400" dirty="0" smtClean="0"/>
              <a:t>           </a:t>
            </a:r>
            <a:endParaRPr lang="en-US" alt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5299113" y="3215970"/>
            <a:ext cx="1971505" cy="918179"/>
            <a:chOff x="5299113" y="3215970"/>
            <a:chExt cx="1971505" cy="918179"/>
          </a:xfrm>
        </p:grpSpPr>
        <p:sp>
          <p:nvSpPr>
            <p:cNvPr id="6" name="Right Triangle 5"/>
            <p:cNvSpPr/>
            <p:nvPr/>
          </p:nvSpPr>
          <p:spPr>
            <a:xfrm flipH="1">
              <a:off x="5299113" y="3215970"/>
              <a:ext cx="1899406" cy="854401"/>
            </a:xfrm>
            <a:prstGeom prst="rtTriangl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629207" y="3764817"/>
              <a:ext cx="1641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</a:rPr>
                <a:t>2% </a:t>
              </a:r>
              <a:r>
                <a:rPr lang="en-US" altLang="en-US" baseline="30000" dirty="0">
                  <a:solidFill>
                    <a:schemeClr val="bg1"/>
                  </a:solidFill>
                </a:rPr>
                <a:t>14</a:t>
              </a:r>
              <a:r>
                <a:rPr lang="en-US" altLang="en-US" dirty="0">
                  <a:solidFill>
                    <a:schemeClr val="bg1"/>
                  </a:solidFill>
                </a:rPr>
                <a:t>N </a:t>
              </a:r>
              <a:r>
                <a:rPr lang="en-US" altLang="en-US" sz="1400" dirty="0">
                  <a:solidFill>
                    <a:schemeClr val="bg1"/>
                  </a:solidFill>
                </a:rPr>
                <a:t>(was CNO)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7600335" y="2538153"/>
            <a:ext cx="1179871" cy="1226664"/>
          </a:xfrm>
          <a:prstGeom prst="straightConnector1">
            <a:avLst/>
          </a:prstGeom>
          <a:ln w="28575">
            <a:solidFill>
              <a:srgbClr val="1AC4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4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9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9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910" grpId="0" animBg="1" autoUpdateAnimBg="0"/>
      <p:bldP spid="165991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Next is a quantitative calculation</a:t>
            </a:r>
          </a:p>
          <a:p>
            <a:r>
              <a:rPr lang="en-AU" dirty="0" smtClean="0"/>
              <a:t>Look for the appearance of neutrons near the bottom of the plot</a:t>
            </a:r>
          </a:p>
          <a:p>
            <a:pPr lvl="1"/>
            <a:r>
              <a:rPr lang="en-AU" dirty="0" smtClean="0"/>
              <a:t>You can see those from C13 during the </a:t>
            </a:r>
            <a:r>
              <a:rPr lang="en-AU" dirty="0" err="1" smtClean="0"/>
              <a:t>interpulse</a:t>
            </a:r>
            <a:endParaRPr lang="en-AU" dirty="0" smtClean="0"/>
          </a:p>
          <a:p>
            <a:pPr lvl="1"/>
            <a:r>
              <a:rPr lang="en-AU" dirty="0" smtClean="0"/>
              <a:t>See the little pocket of C13…which turns into g, a dummy particle representing the s-process elements</a:t>
            </a:r>
          </a:p>
          <a:p>
            <a:r>
              <a:rPr lang="en-AU" dirty="0" smtClean="0"/>
              <a:t>The cross-hatched region represents convection</a:t>
            </a:r>
          </a:p>
          <a:p>
            <a:r>
              <a:rPr lang="en-AU" dirty="0" smtClean="0"/>
              <a:t>When the pulse-occurs you see the </a:t>
            </a:r>
            <a:r>
              <a:rPr lang="en-AU" dirty="0" err="1" smtClean="0"/>
              <a:t>intershell</a:t>
            </a:r>
            <a:r>
              <a:rPr lang="en-AU" dirty="0" smtClean="0"/>
              <a:t> convective region</a:t>
            </a:r>
          </a:p>
          <a:p>
            <a:pPr lvl="1"/>
            <a:r>
              <a:rPr lang="en-AU" dirty="0" smtClean="0"/>
              <a:t>Now you can see the activity of the Ne22 source</a:t>
            </a:r>
          </a:p>
          <a:p>
            <a:r>
              <a:rPr lang="en-AU" dirty="0" smtClean="0"/>
              <a:t>Note that we have a time-dependent mixing algorithm so the abundance of neutrons is not homogeneous in the convective region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0854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en-US"/>
              <a:t>Barcelona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AFCB-C532-4660-8BDB-D3C4BC559C3E}" type="slidenum">
              <a:rPr lang="en-AU" altLang="en-US"/>
              <a:pPr/>
              <a:t>28</a:t>
            </a:fld>
            <a:endParaRPr lang="en-AU" altLang="en-US"/>
          </a:p>
        </p:txBody>
      </p:sp>
      <p:pic>
        <p:nvPicPr>
          <p:cNvPr id="1742850" name="Picture 2" descr="C:\Documents and Settings\John\Desktop\Laptop\Barcelona Lectures\Barcelona\Chapter 11\figs\sprocessmov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72" y="386777"/>
            <a:ext cx="6292850" cy="6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851" name="Text Box 3"/>
          <p:cNvSpPr txBox="1">
            <a:spLocks noChangeArrowheads="1"/>
          </p:cNvSpPr>
          <p:nvPr/>
        </p:nvSpPr>
        <p:spPr bwMode="auto">
          <a:xfrm>
            <a:off x="2147888" y="1766889"/>
            <a:ext cx="1785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g = s-process</a:t>
            </a:r>
          </a:p>
        </p:txBody>
      </p:sp>
      <p:sp>
        <p:nvSpPr>
          <p:cNvPr id="1742854" name="Line 6"/>
          <p:cNvSpPr>
            <a:spLocks noChangeShapeType="1"/>
          </p:cNvSpPr>
          <p:nvPr/>
        </p:nvSpPr>
        <p:spPr bwMode="auto">
          <a:xfrm>
            <a:off x="3933826" y="2027104"/>
            <a:ext cx="1905113" cy="20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AU"/>
          </a:p>
        </p:txBody>
      </p:sp>
      <p:sp>
        <p:nvSpPr>
          <p:cNvPr id="1742855" name="Text Box 7"/>
          <p:cNvSpPr txBox="1">
            <a:spLocks noChangeArrowheads="1"/>
          </p:cNvSpPr>
          <p:nvPr/>
        </p:nvSpPr>
        <p:spPr bwMode="auto">
          <a:xfrm>
            <a:off x="1868489" y="4884739"/>
            <a:ext cx="1941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aseline="30000" dirty="0">
                <a:solidFill>
                  <a:srgbClr val="03FF03"/>
                </a:solidFill>
              </a:rPr>
              <a:t>22</a:t>
            </a:r>
            <a:r>
              <a:rPr lang="en-US" altLang="en-US" sz="2400" dirty="0">
                <a:solidFill>
                  <a:srgbClr val="03FF03"/>
                </a:solidFill>
              </a:rPr>
              <a:t>Ne neutrons</a:t>
            </a:r>
          </a:p>
        </p:txBody>
      </p:sp>
      <p:sp>
        <p:nvSpPr>
          <p:cNvPr id="1742856" name="Line 8"/>
          <p:cNvSpPr>
            <a:spLocks noChangeShapeType="1"/>
          </p:cNvSpPr>
          <p:nvPr/>
        </p:nvSpPr>
        <p:spPr bwMode="auto">
          <a:xfrm>
            <a:off x="3933825" y="5155894"/>
            <a:ext cx="3094936" cy="482734"/>
          </a:xfrm>
          <a:prstGeom prst="line">
            <a:avLst/>
          </a:prstGeom>
          <a:noFill/>
          <a:ln w="28575">
            <a:solidFill>
              <a:srgbClr val="00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AU"/>
          </a:p>
        </p:txBody>
      </p:sp>
      <p:sp>
        <p:nvSpPr>
          <p:cNvPr id="1742857" name="Text Box 9"/>
          <p:cNvSpPr txBox="1">
            <a:spLocks noChangeArrowheads="1"/>
          </p:cNvSpPr>
          <p:nvPr/>
        </p:nvSpPr>
        <p:spPr bwMode="auto">
          <a:xfrm>
            <a:off x="2036764" y="6115051"/>
            <a:ext cx="1752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aseline="30000" dirty="0">
                <a:solidFill>
                  <a:srgbClr val="00FF04"/>
                </a:solidFill>
              </a:rPr>
              <a:t>13</a:t>
            </a:r>
            <a:r>
              <a:rPr lang="en-US" altLang="en-US" sz="2400" dirty="0">
                <a:solidFill>
                  <a:srgbClr val="00FF04"/>
                </a:solidFill>
              </a:rPr>
              <a:t>C neutrons</a:t>
            </a:r>
          </a:p>
        </p:txBody>
      </p:sp>
      <p:sp>
        <p:nvSpPr>
          <p:cNvPr id="1742858" name="Line 10"/>
          <p:cNvSpPr>
            <a:spLocks noChangeShapeType="1"/>
          </p:cNvSpPr>
          <p:nvPr/>
        </p:nvSpPr>
        <p:spPr bwMode="auto">
          <a:xfrm flipV="1">
            <a:off x="3868739" y="5938091"/>
            <a:ext cx="4889671" cy="442072"/>
          </a:xfrm>
          <a:prstGeom prst="line">
            <a:avLst/>
          </a:prstGeom>
          <a:noFill/>
          <a:ln w="28575">
            <a:solidFill>
              <a:srgbClr val="00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AU"/>
          </a:p>
        </p:txBody>
      </p:sp>
      <p:sp>
        <p:nvSpPr>
          <p:cNvPr id="1742859" name="Rectangle 11" descr="Wide upward diagonal"/>
          <p:cNvSpPr>
            <a:spLocks noChangeArrowheads="1"/>
          </p:cNvSpPr>
          <p:nvPr/>
        </p:nvSpPr>
        <p:spPr bwMode="auto">
          <a:xfrm>
            <a:off x="2205039" y="3279259"/>
            <a:ext cx="2267809" cy="36933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endParaRPr lang="en-AU"/>
          </a:p>
        </p:txBody>
      </p:sp>
      <p:sp>
        <p:nvSpPr>
          <p:cNvPr id="1742860" name="Text Box 12"/>
          <p:cNvSpPr txBox="1">
            <a:spLocks noChangeArrowheads="1"/>
          </p:cNvSpPr>
          <p:nvPr/>
        </p:nvSpPr>
        <p:spPr bwMode="auto">
          <a:xfrm>
            <a:off x="2490869" y="3654427"/>
            <a:ext cx="1547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convection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82482" y="152402"/>
            <a:ext cx="701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</a:pPr>
            <a:r>
              <a:rPr lang="en-AU" altLang="en-US" sz="4400" dirty="0" smtClean="0">
                <a:solidFill>
                  <a:srgbClr val="00B050"/>
                </a:solidFill>
                <a:latin typeface="+mj-lt"/>
              </a:rPr>
              <a:t>Quantitative Calculation</a:t>
            </a:r>
            <a:endParaRPr lang="en-AU" altLang="en-US" sz="4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310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Next we get a rough summary of the different characteristics of the two neutron sources</a:t>
            </a:r>
          </a:p>
          <a:p>
            <a:r>
              <a:rPr lang="en-AU" dirty="0" smtClean="0"/>
              <a:t>The conditions of each are very different, as summarised on the next slide</a:t>
            </a:r>
          </a:p>
          <a:p>
            <a:r>
              <a:rPr lang="en-AU" dirty="0" smtClean="0"/>
              <a:t>Hence the s-processing is different because of branching in the s-process pathways …</a:t>
            </a:r>
          </a:p>
          <a:p>
            <a:pPr lvl="1"/>
            <a:r>
              <a:rPr lang="en-AU" dirty="0" smtClean="0"/>
              <a:t>The path, and hence final abundances, depend on the pathway which is determined by the neutron density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975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Contents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dirty="0" smtClean="0">
                <a:solidFill>
                  <a:srgbClr val="92D050"/>
                </a:solidFill>
              </a:rPr>
              <a:t>Summary of AGB evolution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>
                <a:solidFill>
                  <a:srgbClr val="92D050"/>
                </a:solidFill>
              </a:rPr>
              <a:t>Recent work on Super-AGB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>
                <a:solidFill>
                  <a:srgbClr val="92D050"/>
                </a:solidFill>
              </a:rPr>
              <a:t>Main uncertainties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>
                <a:solidFill>
                  <a:srgbClr val="92D050"/>
                </a:solidFill>
              </a:rPr>
              <a:t>Final Fates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>
                <a:solidFill>
                  <a:srgbClr val="92D050"/>
                </a:solidFill>
              </a:rPr>
              <a:t>Dependence on Mass Loss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>
                <a:solidFill>
                  <a:srgbClr val="92D050"/>
                </a:solidFill>
              </a:rPr>
              <a:t>Conclusions</a:t>
            </a:r>
            <a:endParaRPr lang="en-AU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58" y="1055169"/>
            <a:ext cx="5641471" cy="43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2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Rectangle 2"/>
          <p:cNvSpPr>
            <a:spLocks noChangeArrowheads="1"/>
          </p:cNvSpPr>
          <p:nvPr/>
        </p:nvSpPr>
        <p:spPr bwMode="auto">
          <a:xfrm>
            <a:off x="1524001" y="3549134"/>
            <a:ext cx="184731" cy="369332"/>
          </a:xfrm>
          <a:prstGeom prst="rect">
            <a:avLst/>
          </a:prstGeom>
          <a:solidFill>
            <a:schemeClr val="bg1">
              <a:alpha val="490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AU"/>
          </a:p>
        </p:txBody>
      </p:sp>
      <p:sp>
        <p:nvSpPr>
          <p:cNvPr id="1656836" name="Text Box 4"/>
          <p:cNvSpPr txBox="1">
            <a:spLocks noChangeArrowheads="1"/>
          </p:cNvSpPr>
          <p:nvPr/>
        </p:nvSpPr>
        <p:spPr bwMode="auto">
          <a:xfrm>
            <a:off x="5105401" y="1660525"/>
            <a:ext cx="224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en-GB" altLang="en-US" sz="2400" baseline="30000" dirty="0" smtClean="0">
                <a:solidFill>
                  <a:srgbClr val="FF6600"/>
                </a:solidFill>
              </a:rPr>
              <a:t>13</a:t>
            </a:r>
            <a:r>
              <a:rPr lang="en-GB" altLang="en-US" sz="2400" dirty="0" smtClean="0">
                <a:solidFill>
                  <a:srgbClr val="FF6600"/>
                </a:solidFill>
              </a:rPr>
              <a:t>C(</a:t>
            </a:r>
            <a:r>
              <a:rPr lang="en-GB" altLang="en-US" sz="2400" dirty="0" err="1" smtClean="0">
                <a:solidFill>
                  <a:srgbClr val="FF6600"/>
                </a:solidFill>
                <a:latin typeface="Symbol" panose="05050102010706020507" pitchFamily="18" charset="2"/>
              </a:rPr>
              <a:t>a,g</a:t>
            </a:r>
            <a:r>
              <a:rPr lang="en-GB" altLang="en-US" sz="2400" dirty="0" smtClean="0">
                <a:solidFill>
                  <a:srgbClr val="FF6600"/>
                </a:solidFill>
              </a:rPr>
              <a:t>)</a:t>
            </a:r>
            <a:r>
              <a:rPr lang="en-GB" altLang="en-US" sz="2400" baseline="30000" dirty="0" smtClean="0">
                <a:solidFill>
                  <a:srgbClr val="FF6600"/>
                </a:solidFill>
              </a:rPr>
              <a:t>16</a:t>
            </a:r>
            <a:r>
              <a:rPr lang="en-GB" altLang="en-US" sz="2400" dirty="0" smtClean="0">
                <a:solidFill>
                  <a:srgbClr val="FF6600"/>
                </a:solidFill>
              </a:rPr>
              <a:t>O</a:t>
            </a:r>
            <a:endParaRPr lang="en-GB" altLang="en-US" sz="2800" dirty="0">
              <a:solidFill>
                <a:srgbClr val="CC0000"/>
              </a:solidFill>
            </a:endParaRPr>
          </a:p>
        </p:txBody>
      </p:sp>
      <p:sp>
        <p:nvSpPr>
          <p:cNvPr id="1656837" name="Text Box 5"/>
          <p:cNvSpPr txBox="1">
            <a:spLocks noChangeArrowheads="1"/>
          </p:cNvSpPr>
          <p:nvPr/>
        </p:nvSpPr>
        <p:spPr bwMode="auto">
          <a:xfrm>
            <a:off x="7874001" y="1703389"/>
            <a:ext cx="19800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en-GB" altLang="en-US" sz="2400" baseline="30000" dirty="0">
                <a:solidFill>
                  <a:srgbClr val="006600"/>
                </a:solidFill>
              </a:rPr>
              <a:t>22</a:t>
            </a:r>
            <a:r>
              <a:rPr lang="en-GB" altLang="en-US" sz="2400" dirty="0">
                <a:solidFill>
                  <a:srgbClr val="006600"/>
                </a:solidFill>
              </a:rPr>
              <a:t>Ne(</a:t>
            </a:r>
            <a:r>
              <a:rPr lang="en-GB" altLang="en-US" sz="2400" dirty="0" err="1">
                <a:solidFill>
                  <a:srgbClr val="006600"/>
                </a:solidFill>
                <a:latin typeface="Symbol" panose="05050102010706020507" pitchFamily="18" charset="2"/>
              </a:rPr>
              <a:t>a</a:t>
            </a:r>
            <a:r>
              <a:rPr lang="en-GB" altLang="en-US" sz="2400" dirty="0" err="1">
                <a:solidFill>
                  <a:srgbClr val="006600"/>
                </a:solidFill>
              </a:rPr>
              <a:t>,n</a:t>
            </a:r>
            <a:r>
              <a:rPr lang="en-GB" altLang="en-US" sz="2400" dirty="0">
                <a:solidFill>
                  <a:srgbClr val="006600"/>
                </a:solidFill>
              </a:rPr>
              <a:t>)</a:t>
            </a:r>
            <a:r>
              <a:rPr lang="en-GB" altLang="en-US" sz="2400" baseline="30000" dirty="0">
                <a:solidFill>
                  <a:srgbClr val="006600"/>
                </a:solidFill>
              </a:rPr>
              <a:t>25</a:t>
            </a:r>
            <a:r>
              <a:rPr lang="en-GB" altLang="en-US" sz="2400" dirty="0">
                <a:solidFill>
                  <a:srgbClr val="006600"/>
                </a:solidFill>
              </a:rPr>
              <a:t>Mg</a:t>
            </a: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2136775" y="16383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US" altLang="en-US" sz="2400" dirty="0"/>
              <a:t>Neutron source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grpSp>
        <p:nvGrpSpPr>
          <p:cNvPr id="1656860" name="Group 28"/>
          <p:cNvGrpSpPr>
            <a:grpSpLocks/>
          </p:cNvGrpSpPr>
          <p:nvPr/>
        </p:nvGrpSpPr>
        <p:grpSpPr bwMode="auto">
          <a:xfrm>
            <a:off x="5103814" y="2984500"/>
            <a:ext cx="2003425" cy="935038"/>
            <a:chOff x="2515" y="946"/>
            <a:chExt cx="1262" cy="589"/>
          </a:xfrm>
        </p:grpSpPr>
        <p:sp>
          <p:nvSpPr>
            <p:cNvPr id="1656839" name="Freeform 7"/>
            <p:cNvSpPr>
              <a:spLocks/>
            </p:cNvSpPr>
            <p:nvPr/>
          </p:nvSpPr>
          <p:spPr bwMode="auto">
            <a:xfrm>
              <a:off x="2537" y="1150"/>
              <a:ext cx="1089" cy="371"/>
            </a:xfrm>
            <a:custGeom>
              <a:avLst/>
              <a:gdLst>
                <a:gd name="T0" fmla="*/ 0 w 1089"/>
                <a:gd name="T1" fmla="*/ 371 h 371"/>
                <a:gd name="T2" fmla="*/ 136 w 1089"/>
                <a:gd name="T3" fmla="*/ 190 h 371"/>
                <a:gd name="T4" fmla="*/ 318 w 1089"/>
                <a:gd name="T5" fmla="*/ 54 h 371"/>
                <a:gd name="T6" fmla="*/ 499 w 1089"/>
                <a:gd name="T7" fmla="*/ 8 h 371"/>
                <a:gd name="T8" fmla="*/ 635 w 1089"/>
                <a:gd name="T9" fmla="*/ 8 h 371"/>
                <a:gd name="T10" fmla="*/ 771 w 1089"/>
                <a:gd name="T11" fmla="*/ 54 h 371"/>
                <a:gd name="T12" fmla="*/ 953 w 1089"/>
                <a:gd name="T13" fmla="*/ 190 h 371"/>
                <a:gd name="T14" fmla="*/ 1089 w 1089"/>
                <a:gd name="T15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9" h="371">
                  <a:moveTo>
                    <a:pt x="0" y="371"/>
                  </a:moveTo>
                  <a:cubicBezTo>
                    <a:pt x="41" y="307"/>
                    <a:pt x="83" y="243"/>
                    <a:pt x="136" y="190"/>
                  </a:cubicBezTo>
                  <a:cubicBezTo>
                    <a:pt x="189" y="137"/>
                    <a:pt x="258" y="84"/>
                    <a:pt x="318" y="54"/>
                  </a:cubicBezTo>
                  <a:cubicBezTo>
                    <a:pt x="378" y="24"/>
                    <a:pt x="446" y="16"/>
                    <a:pt x="499" y="8"/>
                  </a:cubicBezTo>
                  <a:cubicBezTo>
                    <a:pt x="552" y="0"/>
                    <a:pt x="590" y="0"/>
                    <a:pt x="635" y="8"/>
                  </a:cubicBezTo>
                  <a:cubicBezTo>
                    <a:pt x="680" y="16"/>
                    <a:pt x="718" y="24"/>
                    <a:pt x="771" y="54"/>
                  </a:cubicBezTo>
                  <a:cubicBezTo>
                    <a:pt x="824" y="84"/>
                    <a:pt x="900" y="137"/>
                    <a:pt x="953" y="190"/>
                  </a:cubicBezTo>
                  <a:cubicBezTo>
                    <a:pt x="1006" y="243"/>
                    <a:pt x="1047" y="307"/>
                    <a:pt x="1089" y="371"/>
                  </a:cubicBezTo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6840" name="Line 8"/>
            <p:cNvSpPr>
              <a:spLocks noChangeShapeType="1"/>
            </p:cNvSpPr>
            <p:nvPr/>
          </p:nvSpPr>
          <p:spPr bwMode="auto">
            <a:xfrm flipV="1">
              <a:off x="2529" y="946"/>
              <a:ext cx="0" cy="58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6841" name="Line 9"/>
            <p:cNvSpPr>
              <a:spLocks noChangeShapeType="1"/>
            </p:cNvSpPr>
            <p:nvPr/>
          </p:nvSpPr>
          <p:spPr bwMode="auto">
            <a:xfrm>
              <a:off x="2515" y="1522"/>
              <a:ext cx="126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56842" name="Text Box 10"/>
          <p:cNvSpPr txBox="1">
            <a:spLocks noChangeArrowheads="1"/>
          </p:cNvSpPr>
          <p:nvPr/>
        </p:nvSpPr>
        <p:spPr bwMode="auto">
          <a:xfrm>
            <a:off x="5292725" y="3995739"/>
            <a:ext cx="1423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en-GB" altLang="en-US" sz="2400">
                <a:solidFill>
                  <a:srgbClr val="FF6600"/>
                </a:solidFill>
              </a:rPr>
              <a:t>10</a:t>
            </a:r>
            <a:r>
              <a:rPr lang="en-GB" altLang="en-US" sz="2400" baseline="30000">
                <a:solidFill>
                  <a:srgbClr val="FF6600"/>
                </a:solidFill>
              </a:rPr>
              <a:t>8</a:t>
            </a:r>
            <a:r>
              <a:rPr lang="en-GB" altLang="en-US" sz="2400">
                <a:solidFill>
                  <a:srgbClr val="FF6600"/>
                </a:solidFill>
              </a:rPr>
              <a:t> n/cm</a:t>
            </a:r>
            <a:r>
              <a:rPr lang="en-GB" altLang="en-US" sz="2400" baseline="3000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1656843" name="Text Box 11"/>
          <p:cNvSpPr txBox="1">
            <a:spLocks noChangeArrowheads="1"/>
          </p:cNvSpPr>
          <p:nvPr/>
        </p:nvSpPr>
        <p:spPr bwMode="auto">
          <a:xfrm>
            <a:off x="4953000" y="5138738"/>
            <a:ext cx="198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en-GB" altLang="en-US" sz="2400">
                <a:solidFill>
                  <a:srgbClr val="CC3300"/>
                </a:solidFill>
              </a:rPr>
              <a:t> </a:t>
            </a:r>
            <a:r>
              <a:rPr lang="en-GB" altLang="en-US" sz="2400">
                <a:solidFill>
                  <a:srgbClr val="FF6600"/>
                </a:solidFill>
              </a:rPr>
              <a:t>0.3 mbarn</a:t>
            </a:r>
            <a:r>
              <a:rPr lang="en-GB" altLang="en-US" sz="2400" baseline="30000">
                <a:solidFill>
                  <a:srgbClr val="FF6600"/>
                </a:solidFill>
              </a:rPr>
              <a:t>-1</a:t>
            </a:r>
          </a:p>
        </p:txBody>
      </p:sp>
      <p:grpSp>
        <p:nvGrpSpPr>
          <p:cNvPr id="1656859" name="Group 27"/>
          <p:cNvGrpSpPr>
            <a:grpSpLocks/>
          </p:cNvGrpSpPr>
          <p:nvPr/>
        </p:nvGrpSpPr>
        <p:grpSpPr bwMode="auto">
          <a:xfrm>
            <a:off x="8026401" y="2100263"/>
            <a:ext cx="1331913" cy="1828800"/>
            <a:chOff x="4368" y="240"/>
            <a:chExt cx="839" cy="1152"/>
          </a:xfrm>
        </p:grpSpPr>
        <p:sp>
          <p:nvSpPr>
            <p:cNvPr id="1656844" name="Freeform 12"/>
            <p:cNvSpPr>
              <a:spLocks/>
            </p:cNvSpPr>
            <p:nvPr/>
          </p:nvSpPr>
          <p:spPr bwMode="auto">
            <a:xfrm>
              <a:off x="4368" y="336"/>
              <a:ext cx="635" cy="1044"/>
            </a:xfrm>
            <a:custGeom>
              <a:avLst/>
              <a:gdLst>
                <a:gd name="T0" fmla="*/ 0 w 635"/>
                <a:gd name="T1" fmla="*/ 1044 h 1044"/>
                <a:gd name="T2" fmla="*/ 91 w 635"/>
                <a:gd name="T3" fmla="*/ 0 h 1044"/>
                <a:gd name="T4" fmla="*/ 137 w 635"/>
                <a:gd name="T5" fmla="*/ 454 h 1044"/>
                <a:gd name="T6" fmla="*/ 182 w 635"/>
                <a:gd name="T7" fmla="*/ 635 h 1044"/>
                <a:gd name="T8" fmla="*/ 227 w 635"/>
                <a:gd name="T9" fmla="*/ 772 h 1044"/>
                <a:gd name="T10" fmla="*/ 318 w 635"/>
                <a:gd name="T11" fmla="*/ 908 h 1044"/>
                <a:gd name="T12" fmla="*/ 499 w 635"/>
                <a:gd name="T13" fmla="*/ 998 h 1044"/>
                <a:gd name="T14" fmla="*/ 635 w 635"/>
                <a:gd name="T15" fmla="*/ 104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5" h="1044">
                  <a:moveTo>
                    <a:pt x="0" y="1044"/>
                  </a:moveTo>
                  <a:lnTo>
                    <a:pt x="91" y="0"/>
                  </a:lnTo>
                  <a:lnTo>
                    <a:pt x="137" y="454"/>
                  </a:lnTo>
                  <a:lnTo>
                    <a:pt x="182" y="635"/>
                  </a:lnTo>
                  <a:lnTo>
                    <a:pt x="227" y="772"/>
                  </a:lnTo>
                  <a:lnTo>
                    <a:pt x="318" y="908"/>
                  </a:lnTo>
                  <a:lnTo>
                    <a:pt x="499" y="998"/>
                  </a:lnTo>
                  <a:lnTo>
                    <a:pt x="635" y="1044"/>
                  </a:lnTo>
                </a:path>
              </a:pathLst>
            </a:cu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6845" name="Line 13"/>
            <p:cNvSpPr>
              <a:spLocks noChangeShapeType="1"/>
            </p:cNvSpPr>
            <p:nvPr/>
          </p:nvSpPr>
          <p:spPr bwMode="auto">
            <a:xfrm flipV="1">
              <a:off x="4368" y="240"/>
              <a:ext cx="0" cy="115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6846" name="Line 14"/>
            <p:cNvSpPr>
              <a:spLocks noChangeShapeType="1"/>
            </p:cNvSpPr>
            <p:nvPr/>
          </p:nvSpPr>
          <p:spPr bwMode="auto">
            <a:xfrm>
              <a:off x="4368" y="1392"/>
              <a:ext cx="839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56847" name="Text Box 15"/>
          <p:cNvSpPr txBox="1">
            <a:spLocks noChangeArrowheads="1"/>
          </p:cNvSpPr>
          <p:nvPr/>
        </p:nvSpPr>
        <p:spPr bwMode="auto">
          <a:xfrm>
            <a:off x="7772401" y="5187951"/>
            <a:ext cx="23161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buClrTx/>
              <a:buSzTx/>
            </a:pPr>
            <a:r>
              <a:rPr lang="en-GB" altLang="en-US" sz="2400">
                <a:solidFill>
                  <a:srgbClr val="006600"/>
                </a:solidFill>
              </a:rPr>
              <a:t>0.02 mbarn</a:t>
            </a:r>
            <a:r>
              <a:rPr lang="en-GB" altLang="en-US" sz="2400" baseline="30000">
                <a:solidFill>
                  <a:srgbClr val="006600"/>
                </a:solidFill>
              </a:rPr>
              <a:t>-1</a:t>
            </a:r>
          </a:p>
        </p:txBody>
      </p:sp>
      <p:sp>
        <p:nvSpPr>
          <p:cNvPr id="1656848" name="Text Box 16"/>
          <p:cNvSpPr txBox="1">
            <a:spLocks noChangeArrowheads="1"/>
          </p:cNvSpPr>
          <p:nvPr/>
        </p:nvSpPr>
        <p:spPr bwMode="auto">
          <a:xfrm>
            <a:off x="8305800" y="4648201"/>
            <a:ext cx="10668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ClrTx/>
              <a:buSzTx/>
            </a:pPr>
            <a:r>
              <a:rPr lang="en-GB" altLang="en-US" sz="2400">
                <a:solidFill>
                  <a:srgbClr val="006600"/>
                </a:solidFill>
              </a:rPr>
              <a:t> 10 yr</a:t>
            </a:r>
          </a:p>
        </p:txBody>
      </p:sp>
      <p:sp>
        <p:nvSpPr>
          <p:cNvPr id="1656849" name="Text Box 17"/>
          <p:cNvSpPr txBox="1">
            <a:spLocks noChangeArrowheads="1"/>
          </p:cNvSpPr>
          <p:nvPr/>
        </p:nvSpPr>
        <p:spPr bwMode="auto">
          <a:xfrm>
            <a:off x="7467601" y="4084639"/>
            <a:ext cx="26066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</a:pPr>
            <a:r>
              <a:rPr lang="en-GB" altLang="en-US" sz="2400">
                <a:solidFill>
                  <a:srgbClr val="006600"/>
                </a:solidFill>
              </a:rPr>
              <a:t>10</a:t>
            </a:r>
            <a:r>
              <a:rPr lang="en-GB" altLang="en-US" sz="2400" baseline="30000">
                <a:solidFill>
                  <a:srgbClr val="006600"/>
                </a:solidFill>
              </a:rPr>
              <a:t>13</a:t>
            </a:r>
            <a:r>
              <a:rPr lang="en-GB" altLang="en-US" sz="2400">
                <a:solidFill>
                  <a:srgbClr val="006600"/>
                </a:solidFill>
              </a:rPr>
              <a:t> n/cm</a:t>
            </a:r>
            <a:r>
              <a:rPr lang="en-GB" altLang="en-US" sz="2400" baseline="30000">
                <a:solidFill>
                  <a:srgbClr val="006600"/>
                </a:solidFill>
              </a:rPr>
              <a:t>3</a:t>
            </a:r>
            <a:endParaRPr lang="en-GB" altLang="en-US" sz="2400"/>
          </a:p>
        </p:txBody>
      </p:sp>
      <p:sp>
        <p:nvSpPr>
          <p:cNvPr id="1656850" name="Text Box 18"/>
          <p:cNvSpPr txBox="1">
            <a:spLocks noChangeArrowheads="1"/>
          </p:cNvSpPr>
          <p:nvPr/>
        </p:nvSpPr>
        <p:spPr bwMode="auto">
          <a:xfrm>
            <a:off x="5159642" y="5621339"/>
            <a:ext cx="16980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n-US" altLang="en-US" sz="2800">
                <a:solidFill>
                  <a:srgbClr val="FF6600"/>
                </a:solidFill>
              </a:rPr>
              <a:t>Low mass:</a:t>
            </a: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n-US" altLang="en-US" sz="2800">
                <a:solidFill>
                  <a:srgbClr val="FF6600"/>
                </a:solidFill>
              </a:rPr>
              <a:t>M=1-3M</a:t>
            </a:r>
            <a:r>
              <a:rPr lang="en-US" altLang="en-US" sz="2800" baseline="-25000">
                <a:solidFill>
                  <a:srgbClr val="FF6600"/>
                </a:solidFill>
                <a:sym typeface="Wingdings" panose="05000000000000000000" pitchFamily="2" charset="2"/>
              </a:rPr>
              <a:t></a:t>
            </a:r>
            <a:endParaRPr lang="en-US" altLang="en-US" sz="2800" baseline="-25000">
              <a:solidFill>
                <a:srgbClr val="FF3300"/>
              </a:solidFill>
            </a:endParaRPr>
          </a:p>
        </p:txBody>
      </p:sp>
      <p:sp>
        <p:nvSpPr>
          <p:cNvPr id="1656851" name="Text Box 19"/>
          <p:cNvSpPr txBox="1">
            <a:spLocks noChangeArrowheads="1"/>
          </p:cNvSpPr>
          <p:nvPr/>
        </p:nvSpPr>
        <p:spPr bwMode="auto">
          <a:xfrm>
            <a:off x="7288213" y="5622925"/>
            <a:ext cx="34210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n-US" altLang="en-US" sz="2800">
                <a:solidFill>
                  <a:srgbClr val="008000"/>
                </a:solidFill>
              </a:rPr>
              <a:t>Intermediate mass:</a:t>
            </a: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n-US" altLang="en-US" sz="2800">
                <a:solidFill>
                  <a:srgbClr val="008000"/>
                </a:solidFill>
              </a:rPr>
              <a:t>M = 3-8M</a:t>
            </a:r>
            <a:r>
              <a:rPr lang="en-US" altLang="en-US" sz="2800" baseline="-25000">
                <a:solidFill>
                  <a:srgbClr val="008000"/>
                </a:solidFill>
                <a:sym typeface="Wingdings" panose="05000000000000000000" pitchFamily="2" charset="2"/>
              </a:rPr>
              <a:t></a:t>
            </a:r>
          </a:p>
        </p:txBody>
      </p:sp>
      <p:sp>
        <p:nvSpPr>
          <p:cNvPr id="1656852" name="Text Box 20"/>
          <p:cNvSpPr txBox="1">
            <a:spLocks noChangeArrowheads="1"/>
          </p:cNvSpPr>
          <p:nvPr/>
        </p:nvSpPr>
        <p:spPr bwMode="auto">
          <a:xfrm>
            <a:off x="2071688" y="3968750"/>
            <a:ext cx="8120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GB" altLang="en-US" sz="2400"/>
              <a:t>Max neutron density</a:t>
            </a:r>
            <a:endParaRPr lang="en-US" altLang="en-US" sz="2800"/>
          </a:p>
        </p:txBody>
      </p:sp>
      <p:sp>
        <p:nvSpPr>
          <p:cNvPr id="1656853" name="Text Box 21"/>
          <p:cNvSpPr txBox="1">
            <a:spLocks noChangeArrowheads="1"/>
          </p:cNvSpPr>
          <p:nvPr/>
        </p:nvSpPr>
        <p:spPr bwMode="auto">
          <a:xfrm>
            <a:off x="5219700" y="4572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en-GB" altLang="en-US" sz="2400">
                <a:solidFill>
                  <a:srgbClr val="FF6600"/>
                </a:solidFill>
              </a:rPr>
              <a:t>10,000 yr</a:t>
            </a:r>
            <a:endParaRPr lang="en-GB" altLang="en-US" sz="2400" baseline="30000">
              <a:solidFill>
                <a:srgbClr val="CC33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2103438" y="4467225"/>
            <a:ext cx="151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GB" altLang="en-US" sz="2400"/>
              <a:t>Timescale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>
            <a:off x="2081213" y="5137151"/>
            <a:ext cx="2442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US" altLang="en-US" sz="2400">
                <a:ea typeface="ＭＳ Ｐゴシック" panose="020B0600070205080204" pitchFamily="34" charset="-128"/>
              </a:rPr>
              <a:t>Neutron exposure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2079626" y="3267075"/>
            <a:ext cx="306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US" altLang="en-US" sz="2400" dirty="0">
                <a:ea typeface="ＭＳ Ｐゴシック" panose="020B0600070205080204" pitchFamily="34" charset="-128"/>
              </a:rPr>
              <a:t>Neutron density vs t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>
            <a:off x="6975475" y="927101"/>
            <a:ext cx="2617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panose="020B0600070205080204" pitchFamily="34" charset="-128"/>
              </a:rPr>
              <a:t>(at solar metallicity)</a:t>
            </a:r>
          </a:p>
        </p:txBody>
      </p:sp>
      <p:sp>
        <p:nvSpPr>
          <p:cNvPr id="1656858" name="Rectangle 26"/>
          <p:cNvSpPr>
            <a:spLocks noChangeArrowheads="1"/>
          </p:cNvSpPr>
          <p:nvPr/>
        </p:nvSpPr>
        <p:spPr bwMode="auto">
          <a:xfrm>
            <a:off x="2122488" y="363538"/>
            <a:ext cx="701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</a:pPr>
            <a:r>
              <a:rPr lang="en-AU" altLang="en-US" sz="4400" dirty="0">
                <a:solidFill>
                  <a:srgbClr val="00B050"/>
                </a:solidFill>
                <a:latin typeface="+mj-lt"/>
              </a:rPr>
              <a:t>Neutron Exposure</a:t>
            </a: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2082801" y="5678489"/>
            <a:ext cx="794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</a:pPr>
            <a:r>
              <a:rPr lang="en-US" altLang="en-US" sz="2400">
                <a:ea typeface="ＭＳ Ｐゴシック" panose="020B0600070205080204" pitchFamily="34" charset="-128"/>
              </a:rPr>
              <a:t>Stars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3059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Making Li</a:t>
            </a:r>
          </a:p>
        </p:txBody>
      </p:sp>
      <p:sp>
        <p:nvSpPr>
          <p:cNvPr id="17879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277956"/>
            <a:ext cx="10515600" cy="5321147"/>
          </a:xfrm>
        </p:spPr>
        <p:txBody>
          <a:bodyPr>
            <a:normAutofit/>
          </a:bodyPr>
          <a:lstStyle/>
          <a:p>
            <a:r>
              <a:rPr lang="en-US" altLang="en-US" dirty="0"/>
              <a:t>This was predicted by Cameron and Fowler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Need to move the </a:t>
            </a:r>
            <a:r>
              <a:rPr lang="en-US" altLang="en-US" baseline="30000" dirty="0" smtClean="0"/>
              <a:t>7</a:t>
            </a:r>
            <a:r>
              <a:rPr lang="en-US" altLang="en-US" dirty="0" smtClean="0"/>
              <a:t>Be</a:t>
            </a:r>
          </a:p>
          <a:p>
            <a:pPr lvl="1"/>
            <a:r>
              <a:rPr lang="en-US" altLang="en-US" dirty="0" smtClean="0"/>
              <a:t>Convection moves it from hot bottom of envelope</a:t>
            </a:r>
          </a:p>
          <a:p>
            <a:pPr lvl="1"/>
            <a:r>
              <a:rPr lang="en-US" altLang="en-US" dirty="0" smtClean="0"/>
              <a:t>Li formed in the cooler regions</a:t>
            </a:r>
            <a:endParaRPr lang="en-US" altLang="en-US" dirty="0"/>
          </a:p>
          <a:p>
            <a:r>
              <a:rPr lang="en-US" altLang="en-US" dirty="0" smtClean="0"/>
              <a:t>Eventually Li is destroyed as it is mixed again to the hot regions</a:t>
            </a:r>
          </a:p>
          <a:p>
            <a:r>
              <a:rPr lang="en-US" altLang="en-US" dirty="0" smtClean="0"/>
              <a:t>Li-rich phase is temporary</a:t>
            </a:r>
          </a:p>
          <a:p>
            <a:pPr lvl="1"/>
            <a:r>
              <a:rPr lang="en-US" altLang="en-US" dirty="0" smtClean="0"/>
              <a:t>It relies on production dominating destruction</a:t>
            </a:r>
            <a:endParaRPr lang="en-US" altLang="en-US" dirty="0"/>
          </a:p>
        </p:txBody>
      </p:sp>
      <p:pic>
        <p:nvPicPr>
          <p:cNvPr id="1787908" name="Picture 4" descr="C:\Documents and Settings\John\Desktop\Laptop\Barcelona Lectures\Barcelona\Chapter 11\figs\CamF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90" y="1797070"/>
            <a:ext cx="7983537" cy="19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4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Matches </a:t>
            </a:r>
            <a:r>
              <a:rPr lang="en-US" altLang="en-US" dirty="0" smtClean="0">
                <a:solidFill>
                  <a:srgbClr val="00B050"/>
                </a:solidFill>
              </a:rPr>
              <a:t>Observations</a:t>
            </a:r>
            <a:endParaRPr lang="en-US" altLang="en-US" dirty="0">
              <a:solidFill>
                <a:srgbClr val="00B050"/>
              </a:solidFill>
            </a:endParaRPr>
          </a:p>
        </p:txBody>
      </p:sp>
      <p:pic>
        <p:nvPicPr>
          <p:cNvPr id="1789955" name="Picture 3" descr="C:\Documents and Settings\John\Desktop\Laptop\Barcelona Lectures\Barcelona\Chapter 11\figs\Li_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6" y="1244906"/>
            <a:ext cx="7390986" cy="527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88400" y="644741"/>
            <a:ext cx="31428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The shaded region is roughly </a:t>
            </a:r>
          </a:p>
          <a:p>
            <a:r>
              <a:rPr lang="en-AU" dirty="0" smtClean="0"/>
              <a:t>what we observe in the Li-rich</a:t>
            </a:r>
          </a:p>
          <a:p>
            <a:r>
              <a:rPr lang="en-AU" dirty="0" smtClean="0"/>
              <a:t>AGB stars in the </a:t>
            </a:r>
            <a:r>
              <a:rPr lang="en-AU" dirty="0" err="1" smtClean="0"/>
              <a:t>Magellanic</a:t>
            </a:r>
            <a:r>
              <a:rPr lang="en-AU" dirty="0" smtClean="0"/>
              <a:t> </a:t>
            </a:r>
            <a:endParaRPr lang="en-AU" dirty="0"/>
          </a:p>
          <a:p>
            <a:r>
              <a:rPr lang="en-AU" dirty="0" smtClean="0"/>
              <a:t>Clouds.</a:t>
            </a:r>
          </a:p>
          <a:p>
            <a:endParaRPr lang="en-AU" dirty="0"/>
          </a:p>
          <a:p>
            <a:r>
              <a:rPr lang="en-AU" dirty="0" smtClean="0"/>
              <a:t>I think the calculation was </a:t>
            </a:r>
          </a:p>
          <a:p>
            <a:r>
              <a:rPr lang="en-AU" dirty="0" smtClean="0"/>
              <a:t>for a 6Msun model…</a:t>
            </a:r>
          </a:p>
          <a:p>
            <a:endParaRPr lang="en-AU" dirty="0"/>
          </a:p>
          <a:p>
            <a:r>
              <a:rPr lang="en-AU" dirty="0" smtClean="0"/>
              <a:t>The details are lost in the mists </a:t>
            </a:r>
          </a:p>
          <a:p>
            <a:r>
              <a:rPr lang="en-AU" dirty="0" smtClean="0"/>
              <a:t>of time…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619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plot shows the abundance of Ne22 in the </a:t>
            </a:r>
            <a:r>
              <a:rPr lang="en-AU" dirty="0" err="1" smtClean="0"/>
              <a:t>intershell</a:t>
            </a:r>
            <a:r>
              <a:rPr lang="en-AU" dirty="0" smtClean="0"/>
              <a:t> convective region ass a function of mass and composition</a:t>
            </a:r>
          </a:p>
          <a:p>
            <a:r>
              <a:rPr lang="en-AU" dirty="0" smtClean="0"/>
              <a:t>This is a function of time (or pulse number) which does not seem to be shown in the plot! So this might be the last pulse or some average. I don’t remember.</a:t>
            </a:r>
          </a:p>
          <a:p>
            <a:r>
              <a:rPr lang="en-AU" dirty="0"/>
              <a:t>The paper to see is http://adsabs.harvard.edu/abs/2003PASA...20..393K</a:t>
            </a:r>
          </a:p>
        </p:txBody>
      </p:sp>
    </p:spTree>
    <p:extLst>
      <p:ext uri="{BB962C8B-B14F-4D97-AF65-F5344CB8AC3E}">
        <p14:creationId xmlns:p14="http://schemas.microsoft.com/office/powerpoint/2010/main" val="2788717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622" y="367227"/>
            <a:ext cx="11183612" cy="838200"/>
          </a:xfrm>
        </p:spPr>
        <p:txBody>
          <a:bodyPr>
            <a:normAutofit fontScale="90000"/>
          </a:bodyPr>
          <a:lstStyle/>
          <a:p>
            <a:r>
              <a:rPr lang="en-AU" altLang="en-US" dirty="0" smtClean="0">
                <a:solidFill>
                  <a:srgbClr val="00B050"/>
                </a:solidFill>
              </a:rPr>
              <a:t>Making </a:t>
            </a:r>
            <a:r>
              <a:rPr lang="en-AU" altLang="en-US" baseline="30000" dirty="0" smtClean="0">
                <a:solidFill>
                  <a:srgbClr val="00B050"/>
                </a:solidFill>
              </a:rPr>
              <a:t>22</a:t>
            </a:r>
            <a:r>
              <a:rPr lang="en-AU" altLang="en-US" dirty="0" smtClean="0">
                <a:solidFill>
                  <a:srgbClr val="00B050"/>
                </a:solidFill>
              </a:rPr>
              <a:t>Ne in the convective shell : </a:t>
            </a:r>
            <a:r>
              <a:rPr lang="en-AU" altLang="en-US" baseline="30000" dirty="0" smtClean="0">
                <a:solidFill>
                  <a:srgbClr val="00B050"/>
                </a:solidFill>
              </a:rPr>
              <a:t>14</a:t>
            </a:r>
            <a:r>
              <a:rPr lang="en-AU" altLang="en-US" dirty="0" smtClean="0">
                <a:solidFill>
                  <a:srgbClr val="00B050"/>
                </a:solidFill>
              </a:rPr>
              <a:t>N + 2</a:t>
            </a:r>
            <a:r>
              <a:rPr lang="en-AU" alt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a</a:t>
            </a:r>
            <a:r>
              <a:rPr lang="en-AU" altLang="en-US" dirty="0" smtClean="0">
                <a:solidFill>
                  <a:srgbClr val="00B050"/>
                </a:solidFill>
              </a:rPr>
              <a:t> = </a:t>
            </a:r>
            <a:r>
              <a:rPr lang="en-AU" altLang="en-US" baseline="30000" dirty="0" smtClean="0">
                <a:solidFill>
                  <a:srgbClr val="00B050"/>
                </a:solidFill>
              </a:rPr>
              <a:t>22</a:t>
            </a:r>
            <a:r>
              <a:rPr lang="en-AU" altLang="en-US" dirty="0" smtClean="0">
                <a:solidFill>
                  <a:srgbClr val="00B050"/>
                </a:solidFill>
              </a:rPr>
              <a:t>Ne</a:t>
            </a:r>
            <a:endParaRPr lang="en-AU" altLang="en-US" dirty="0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96283" y="1344058"/>
            <a:ext cx="7973132" cy="5312253"/>
            <a:chOff x="2096283" y="1344058"/>
            <a:chExt cx="7973132" cy="5312253"/>
          </a:xfrm>
        </p:grpSpPr>
        <p:pic>
          <p:nvPicPr>
            <p:cNvPr id="1846278" name="Picture 6" descr="H:\llnl-talk\intershell\ne22-intershell.gif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283" y="1344058"/>
              <a:ext cx="7973132" cy="531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280" name="Line 8"/>
            <p:cNvSpPr>
              <a:spLocks noChangeShapeType="1"/>
            </p:cNvSpPr>
            <p:nvPr/>
          </p:nvSpPr>
          <p:spPr bwMode="auto">
            <a:xfrm>
              <a:off x="6501640" y="5004012"/>
              <a:ext cx="3224120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AU"/>
            </a:p>
          </p:txBody>
        </p:sp>
        <p:sp>
          <p:nvSpPr>
            <p:cNvPr id="1846281" name="Text Box 9"/>
            <p:cNvSpPr txBox="1">
              <a:spLocks noChangeArrowheads="1"/>
            </p:cNvSpPr>
            <p:nvPr/>
          </p:nvSpPr>
          <p:spPr bwMode="auto">
            <a:xfrm>
              <a:off x="6418486" y="5049984"/>
              <a:ext cx="25298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aseline="30000" dirty="0">
                  <a:solidFill>
                    <a:schemeClr val="accent1"/>
                  </a:solidFill>
                </a:rPr>
                <a:t>22</a:t>
              </a:r>
              <a:r>
                <a:rPr lang="en-US" altLang="en-US" sz="2000" dirty="0">
                  <a:solidFill>
                    <a:schemeClr val="accent1"/>
                  </a:solidFill>
                </a:rPr>
                <a:t>Ne </a:t>
              </a:r>
              <a:r>
                <a:rPr lang="en-US" altLang="en-US" sz="2000" dirty="0" smtClean="0">
                  <a:solidFill>
                    <a:schemeClr val="accent1"/>
                  </a:solidFill>
                  <a:sym typeface="Wingdings 3" panose="05040102010807070707" pitchFamily="18" charset="2"/>
                </a:rPr>
                <a:t></a:t>
              </a:r>
              <a:r>
                <a:rPr lang="en-US" alt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altLang="en-US" sz="2000" baseline="30000" dirty="0" smtClean="0">
                  <a:solidFill>
                    <a:schemeClr val="accent1"/>
                  </a:solidFill>
                </a:rPr>
                <a:t>25</a:t>
              </a:r>
              <a:r>
                <a:rPr lang="en-US" altLang="en-US" sz="2000" dirty="0" smtClean="0">
                  <a:solidFill>
                    <a:schemeClr val="accent1"/>
                  </a:solidFill>
                </a:rPr>
                <a:t>Mg and </a:t>
              </a:r>
              <a:r>
                <a:rPr lang="en-US" altLang="en-US" sz="2000" baseline="30000" dirty="0" smtClean="0">
                  <a:solidFill>
                    <a:schemeClr val="accent1"/>
                  </a:solidFill>
                </a:rPr>
                <a:t>26</a:t>
              </a:r>
              <a:r>
                <a:rPr lang="en-US" altLang="en-US" sz="2000" dirty="0" smtClean="0">
                  <a:solidFill>
                    <a:schemeClr val="accent1"/>
                  </a:solidFill>
                </a:rPr>
                <a:t>Mg</a:t>
              </a:r>
              <a:endParaRPr lang="en-US" altLang="en-US" sz="20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081242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39" y="587562"/>
            <a:ext cx="11183612" cy="838200"/>
          </a:xfrm>
        </p:spPr>
        <p:txBody>
          <a:bodyPr>
            <a:normAutofit/>
          </a:bodyPr>
          <a:lstStyle/>
          <a:p>
            <a:r>
              <a:rPr lang="en-AU" altLang="en-US" dirty="0" smtClean="0">
                <a:solidFill>
                  <a:srgbClr val="00B050"/>
                </a:solidFill>
              </a:rPr>
              <a:t>Similarly, can make other things </a:t>
            </a:r>
            <a:endParaRPr lang="en-AU" altLang="en-US" dirty="0">
              <a:solidFill>
                <a:srgbClr val="00B05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32963" y="3847643"/>
            <a:ext cx="11183612" cy="1972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altLang="en-US" sz="2800" baseline="30000" dirty="0" smtClean="0">
                <a:latin typeface="+mn-lt"/>
              </a:rPr>
              <a:t>23</a:t>
            </a:r>
            <a:r>
              <a:rPr lang="en-AU" altLang="en-US" sz="2800" dirty="0" smtClean="0">
                <a:latin typeface="+mn-lt"/>
              </a:rPr>
              <a:t>Na and </a:t>
            </a:r>
            <a:r>
              <a:rPr lang="en-AU" altLang="en-US" sz="2800" baseline="30000" dirty="0" smtClean="0">
                <a:latin typeface="+mn-lt"/>
              </a:rPr>
              <a:t>19</a:t>
            </a:r>
            <a:r>
              <a:rPr lang="en-AU" altLang="en-US" sz="2800" dirty="0" smtClean="0">
                <a:latin typeface="+mn-lt"/>
              </a:rPr>
              <a:t>F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AU" altLang="en-US" sz="2800" dirty="0" smtClean="0"/>
              <a:t>Requires both the convective shell and H shell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32963" y="2554073"/>
            <a:ext cx="11183612" cy="1972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altLang="en-US" sz="2800" baseline="30000" dirty="0" smtClean="0">
                <a:latin typeface="+mn-lt"/>
              </a:rPr>
              <a:t>26</a:t>
            </a:r>
            <a:r>
              <a:rPr lang="en-AU" altLang="en-US" sz="2800" dirty="0" smtClean="0">
                <a:latin typeface="+mn-lt"/>
              </a:rPr>
              <a:t>Mg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AU" altLang="en-US" sz="2800" dirty="0" smtClean="0"/>
              <a:t>Made in the convective </a:t>
            </a:r>
            <a:r>
              <a:rPr lang="en-AU" altLang="en-US" sz="2800" dirty="0"/>
              <a:t>shell from </a:t>
            </a:r>
            <a:r>
              <a:rPr lang="en-AU" altLang="en-US" sz="2800" baseline="30000" dirty="0"/>
              <a:t>22</a:t>
            </a:r>
            <a:r>
              <a:rPr lang="en-AU" altLang="en-US" sz="2800" dirty="0"/>
              <a:t>Ne </a:t>
            </a:r>
            <a:endParaRPr lang="en-AU" altLang="en-US" sz="28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AU" altLang="en-US" sz="2800" baseline="30000" dirty="0" smtClean="0"/>
              <a:t>22</a:t>
            </a:r>
            <a:r>
              <a:rPr lang="en-AU" altLang="en-US" sz="2800" dirty="0" smtClean="0"/>
              <a:t>Ne(</a:t>
            </a:r>
            <a:r>
              <a:rPr lang="en-AU" altLang="en-US" sz="2800" dirty="0" err="1" smtClean="0">
                <a:latin typeface="Symbol" panose="05050102010706020507" pitchFamily="18" charset="2"/>
              </a:rPr>
              <a:t>a,g</a:t>
            </a:r>
            <a:r>
              <a:rPr lang="en-AU" altLang="en-US" sz="2800" dirty="0" smtClean="0"/>
              <a:t>)</a:t>
            </a:r>
            <a:r>
              <a:rPr lang="en-AU" altLang="en-US" sz="2800" baseline="30000" dirty="0" smtClean="0"/>
              <a:t>26</a:t>
            </a:r>
            <a:r>
              <a:rPr lang="en-AU" altLang="en-US" sz="2800" dirty="0" smtClean="0"/>
              <a:t>Mg</a:t>
            </a:r>
            <a:endParaRPr lang="en-AU" altLang="en-US" sz="28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43980" y="1165949"/>
            <a:ext cx="11183612" cy="1972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altLang="en-US" sz="2800" baseline="30000" dirty="0" smtClean="0">
                <a:latin typeface="+mn-lt"/>
              </a:rPr>
              <a:t>25</a:t>
            </a:r>
            <a:r>
              <a:rPr lang="en-AU" altLang="en-US" sz="2800" dirty="0" smtClean="0">
                <a:latin typeface="+mn-lt"/>
              </a:rPr>
              <a:t>Mg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AU" altLang="en-US" sz="2800" dirty="0" smtClean="0"/>
              <a:t>Made in the convective shell from </a:t>
            </a:r>
            <a:r>
              <a:rPr lang="en-AU" altLang="en-US" sz="2800" baseline="30000" dirty="0" smtClean="0"/>
              <a:t>22</a:t>
            </a:r>
            <a:r>
              <a:rPr lang="en-AU" altLang="en-US" sz="2800" dirty="0" smtClean="0"/>
              <a:t>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AU" altLang="en-US" sz="2800" baseline="30000" dirty="0" smtClean="0"/>
              <a:t>22</a:t>
            </a:r>
            <a:r>
              <a:rPr lang="en-AU" altLang="en-US" sz="2800" dirty="0" smtClean="0"/>
              <a:t>Ne(</a:t>
            </a:r>
            <a:r>
              <a:rPr lang="en-AU" altLang="en-US" sz="2800" dirty="0" err="1" smtClean="0">
                <a:latin typeface="Symbol" panose="05050102010706020507" pitchFamily="18" charset="2"/>
              </a:rPr>
              <a:t>a</a:t>
            </a:r>
            <a:r>
              <a:rPr lang="en-AU" altLang="en-US" sz="2800" dirty="0" err="1" smtClean="0"/>
              <a:t>,n</a:t>
            </a:r>
            <a:r>
              <a:rPr lang="en-AU" altLang="en-US" sz="2800" dirty="0" smtClean="0"/>
              <a:t>)</a:t>
            </a:r>
            <a:r>
              <a:rPr lang="en-AU" altLang="en-US" sz="2800" baseline="30000" dirty="0" smtClean="0"/>
              <a:t>25</a:t>
            </a:r>
            <a:r>
              <a:rPr lang="en-AU" altLang="en-US" sz="2800" dirty="0" smtClean="0"/>
              <a:t>Mg</a:t>
            </a:r>
            <a:endParaRPr lang="en-AU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20336759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222250"/>
            <a:ext cx="10515600" cy="13255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B050"/>
                </a:solidFill>
              </a:rPr>
              <a:t>Hot Bottom Burning: HBB</a:t>
            </a:r>
            <a:endParaRPr lang="en-US" altLang="en-US" dirty="0">
              <a:solidFill>
                <a:srgbClr val="00B050"/>
              </a:solidFill>
            </a:endParaRPr>
          </a:p>
        </p:txBody>
      </p:sp>
      <p:sp>
        <p:nvSpPr>
          <p:cNvPr id="14479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33400" y="1633538"/>
            <a:ext cx="7996238" cy="4114800"/>
          </a:xfrm>
        </p:spPr>
        <p:txBody>
          <a:bodyPr/>
          <a:lstStyle/>
          <a:p>
            <a:r>
              <a:rPr lang="en-US" altLang="en-US" dirty="0"/>
              <a:t>For massive stars the deep convective envelope reaches to the top of the H-shell</a:t>
            </a:r>
          </a:p>
          <a:p>
            <a:r>
              <a:rPr lang="en-US" altLang="en-US" dirty="0"/>
              <a:t>So the envelope has a “hot bottom”</a:t>
            </a:r>
          </a:p>
          <a:p>
            <a:r>
              <a:rPr lang="en-US" altLang="en-US" dirty="0"/>
              <a:t>And </a:t>
            </a:r>
            <a:r>
              <a:rPr lang="en-US" altLang="en-US" dirty="0" smtClean="0"/>
              <a:t>nuclear </a:t>
            </a:r>
            <a:r>
              <a:rPr lang="en-US" altLang="en-US" dirty="0"/>
              <a:t>burning occurs there…</a:t>
            </a:r>
          </a:p>
          <a:p>
            <a:r>
              <a:rPr lang="en-US" altLang="en-US" dirty="0"/>
              <a:t>Hence HBB!</a:t>
            </a:r>
          </a:p>
          <a:p>
            <a:endParaRPr lang="en-US" altLang="en-US" dirty="0"/>
          </a:p>
          <a:p>
            <a:r>
              <a:rPr lang="en-US" altLang="en-US" dirty="0"/>
              <a:t>M&gt; 4M</a:t>
            </a:r>
            <a:r>
              <a:rPr lang="en-US" altLang="en-US" baseline="-25000" dirty="0">
                <a:sym typeface="Wingdings" panose="05000000000000000000" pitchFamily="2" charset="2"/>
              </a:rPr>
              <a:t></a:t>
            </a:r>
            <a:r>
              <a:rPr lang="en-US" altLang="en-US" dirty="0">
                <a:sym typeface="Wingdings" panose="05000000000000000000" pitchFamily="2" charset="2"/>
              </a:rPr>
              <a:t> or so, depending </a:t>
            </a:r>
            <a:r>
              <a:rPr lang="en-US" altLang="en-US" dirty="0" smtClean="0">
                <a:sym typeface="Wingdings" panose="05000000000000000000" pitchFamily="2" charset="2"/>
              </a:rPr>
              <a:t>on</a:t>
            </a:r>
          </a:p>
          <a:p>
            <a:pPr marL="0" indent="0">
              <a:buNone/>
            </a:pP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  the composition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548" r="7821"/>
          <a:stretch/>
        </p:blipFill>
        <p:spPr>
          <a:xfrm>
            <a:off x="6129994" y="2662237"/>
            <a:ext cx="6062006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73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Incidentally...some of the plots I show use mole fraction (Y) rather than mass fraction.</a:t>
            </a:r>
          </a:p>
          <a:p>
            <a:endParaRPr lang="en-AU" dirty="0"/>
          </a:p>
          <a:p>
            <a:r>
              <a:rPr lang="en-AU" dirty="0" smtClean="0"/>
              <a:t>Mole fractions (Y) do not add to unity. Ask the chemists….</a:t>
            </a:r>
          </a:p>
          <a:p>
            <a:r>
              <a:rPr lang="en-AU" dirty="0" smtClean="0"/>
              <a:t>Mass fractions (X) do add to unity.</a:t>
            </a:r>
          </a:p>
          <a:p>
            <a:endParaRPr lang="en-AU" dirty="0"/>
          </a:p>
          <a:p>
            <a:r>
              <a:rPr lang="en-AU" dirty="0" smtClean="0"/>
              <a:t>To convert between note that   </a:t>
            </a:r>
            <a:r>
              <a:rPr lang="en-AU" dirty="0" smtClean="0">
                <a:solidFill>
                  <a:srgbClr val="1AC44F"/>
                </a:solidFill>
              </a:rPr>
              <a:t>Y=X/A</a:t>
            </a:r>
            <a:r>
              <a:rPr lang="en-AU" dirty="0" smtClean="0"/>
              <a:t>   for species with atomic mass 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3249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B050"/>
                </a:solidFill>
              </a:rPr>
              <a:t>Consequences of HBB</a:t>
            </a:r>
          </a:p>
        </p:txBody>
      </p:sp>
      <p:sp>
        <p:nvSpPr>
          <p:cNvPr id="14489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49325" y="1509713"/>
            <a:ext cx="7772400" cy="4451350"/>
          </a:xfrm>
        </p:spPr>
        <p:txBody>
          <a:bodyPr/>
          <a:lstStyle/>
          <a:p>
            <a:r>
              <a:rPr lang="en-US" altLang="en-US" dirty="0"/>
              <a:t>H burns into He</a:t>
            </a:r>
          </a:p>
          <a:p>
            <a:pPr lvl="1"/>
            <a:r>
              <a:rPr lang="en-US" altLang="en-US" dirty="0"/>
              <a:t>Negligible! Huge envelope!</a:t>
            </a:r>
          </a:p>
          <a:p>
            <a:r>
              <a:rPr lang="en-US" altLang="en-US" dirty="0"/>
              <a:t>PP Chains…</a:t>
            </a:r>
          </a:p>
          <a:p>
            <a:pPr lvl="1"/>
            <a:r>
              <a:rPr lang="en-US" altLang="en-US" dirty="0"/>
              <a:t>Just make He</a:t>
            </a:r>
          </a:p>
          <a:p>
            <a:r>
              <a:rPr lang="en-US" altLang="en-US" dirty="0"/>
              <a:t>CNO Cycles</a:t>
            </a:r>
          </a:p>
          <a:p>
            <a:pPr lvl="1"/>
            <a:r>
              <a:rPr lang="en-US" altLang="en-US" dirty="0"/>
              <a:t>Make He but also…</a:t>
            </a:r>
          </a:p>
          <a:p>
            <a:pPr lvl="1"/>
            <a:r>
              <a:rPr lang="en-US" altLang="en-US" dirty="0"/>
              <a:t>CNO into </a:t>
            </a:r>
            <a:r>
              <a:rPr lang="en-US" altLang="en-US" baseline="30000" dirty="0"/>
              <a:t>14</a:t>
            </a:r>
            <a:r>
              <a:rPr lang="en-US" altLang="en-US" dirty="0"/>
              <a:t>N</a:t>
            </a:r>
          </a:p>
          <a:p>
            <a:r>
              <a:rPr lang="en-US" altLang="en-US" dirty="0"/>
              <a:t>C stars? Prevented!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543" y="0"/>
            <a:ext cx="5628457" cy="3286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43" y="3286125"/>
            <a:ext cx="562845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00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Variation in HBB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44001"/>
          </a:xfrm>
        </p:spPr>
        <p:txBody>
          <a:bodyPr/>
          <a:lstStyle/>
          <a:p>
            <a:r>
              <a:rPr lang="en-AU" dirty="0" smtClean="0"/>
              <a:t>Minimum mass for HBB decreases with decreasing Z or [Fe/H]</a:t>
            </a:r>
          </a:p>
          <a:p>
            <a:pPr lvl="1"/>
            <a:r>
              <a:rPr lang="en-AU" dirty="0" smtClean="0"/>
              <a:t>Because low metallicity stars are hotter…</a:t>
            </a:r>
          </a:p>
          <a:p>
            <a:endParaRPr lang="en-AU" dirty="0"/>
          </a:p>
          <a:p>
            <a:r>
              <a:rPr lang="en-AU" dirty="0" smtClean="0"/>
              <a:t>Do not forget the </a:t>
            </a:r>
            <a:r>
              <a:rPr lang="en-AU" dirty="0"/>
              <a:t>metallicity dependence of HBB. </a:t>
            </a:r>
          </a:p>
          <a:p>
            <a:r>
              <a:rPr lang="en-AU" dirty="0" smtClean="0"/>
              <a:t>HBB </a:t>
            </a:r>
            <a:r>
              <a:rPr lang="en-AU" dirty="0"/>
              <a:t>prevents the formation of a C-rich envelope at solar metallicity </a:t>
            </a:r>
            <a:endParaRPr lang="en-AU" dirty="0" smtClean="0"/>
          </a:p>
          <a:p>
            <a:r>
              <a:rPr lang="en-AU" dirty="0" smtClean="0"/>
              <a:t>But </a:t>
            </a:r>
            <a:r>
              <a:rPr lang="en-AU" i="1" u="sng" dirty="0" smtClean="0">
                <a:solidFill>
                  <a:srgbClr val="92D050"/>
                </a:solidFill>
              </a:rPr>
              <a:t>can still </a:t>
            </a:r>
            <a:r>
              <a:rPr lang="en-AU" i="1" u="sng" dirty="0">
                <a:solidFill>
                  <a:srgbClr val="92D050"/>
                </a:solidFill>
              </a:rPr>
              <a:t>become </a:t>
            </a:r>
            <a:r>
              <a:rPr lang="en-AU" i="1" u="sng" dirty="0" smtClean="0">
                <a:solidFill>
                  <a:srgbClr val="92D050"/>
                </a:solidFill>
              </a:rPr>
              <a:t>C-rich </a:t>
            </a:r>
            <a:r>
              <a:rPr lang="en-AU" dirty="0"/>
              <a:t>for models with Z &lt;= 0.008. </a:t>
            </a:r>
            <a:endParaRPr lang="en-AU" dirty="0" smtClean="0"/>
          </a:p>
          <a:p>
            <a:pPr lvl="1"/>
            <a:r>
              <a:rPr lang="en-AU" dirty="0" smtClean="0"/>
              <a:t>Due to very low O abundance</a:t>
            </a:r>
          </a:p>
          <a:p>
            <a:pPr lvl="1"/>
            <a:r>
              <a:rPr lang="en-AU" dirty="0" smtClean="0"/>
              <a:t>And not all C burns into N…</a:t>
            </a:r>
          </a:p>
          <a:p>
            <a:pPr lvl="1"/>
            <a:r>
              <a:rPr lang="en-AU" dirty="0" smtClean="0"/>
              <a:t>This </a:t>
            </a:r>
            <a:r>
              <a:rPr lang="en-AU" dirty="0"/>
              <a:t>point </a:t>
            </a:r>
            <a:r>
              <a:rPr lang="en-AU" dirty="0" smtClean="0"/>
              <a:t>is often forgotten </a:t>
            </a:r>
            <a:r>
              <a:rPr lang="en-AU" dirty="0"/>
              <a:t>for some reason.</a:t>
            </a:r>
          </a:p>
        </p:txBody>
      </p:sp>
    </p:spTree>
    <p:extLst>
      <p:ext uri="{BB962C8B-B14F-4D97-AF65-F5344CB8AC3E}">
        <p14:creationId xmlns:p14="http://schemas.microsoft.com/office/powerpoint/2010/main" val="205770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AGB stars are important!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7586"/>
            <a:ext cx="10515600" cy="4959275"/>
          </a:xfrm>
        </p:spPr>
        <p:txBody>
          <a:bodyPr>
            <a:normAutofit/>
          </a:bodyPr>
          <a:lstStyle/>
          <a:p>
            <a:r>
              <a:rPr lang="en-AU" dirty="0" smtClean="0"/>
              <a:t>They are common</a:t>
            </a:r>
          </a:p>
          <a:p>
            <a:pPr lvl="1"/>
            <a:r>
              <a:rPr lang="en-AU" dirty="0" smtClean="0"/>
              <a:t>Due to shape of IMF</a:t>
            </a:r>
            <a:endParaRPr lang="en-AU" dirty="0"/>
          </a:p>
          <a:p>
            <a:r>
              <a:rPr lang="en-AU" dirty="0" smtClean="0"/>
              <a:t>They produce lots of light </a:t>
            </a:r>
          </a:p>
          <a:p>
            <a:pPr lvl="1"/>
            <a:r>
              <a:rPr lang="en-AU" dirty="0" smtClean="0"/>
              <a:t>they dominate light of many galaxies</a:t>
            </a:r>
          </a:p>
          <a:p>
            <a:r>
              <a:rPr lang="en-AU" dirty="0" smtClean="0"/>
              <a:t>They produce lots of dust</a:t>
            </a:r>
          </a:p>
          <a:p>
            <a:pPr lvl="1"/>
            <a:r>
              <a:rPr lang="en-AU" dirty="0" smtClean="0"/>
              <a:t>Estimated that they produced 90% of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dust in our Galaxy</a:t>
            </a:r>
          </a:p>
          <a:p>
            <a:r>
              <a:rPr lang="en-AU" dirty="0" smtClean="0"/>
              <a:t>They are powerhouses of Nucleosynthesis</a:t>
            </a:r>
          </a:p>
          <a:p>
            <a:pPr lvl="1"/>
            <a:r>
              <a:rPr lang="en-AU" dirty="0" smtClean="0"/>
              <a:t>Crucial contributors for many elements</a:t>
            </a:r>
          </a:p>
          <a:p>
            <a:pPr lvl="1"/>
            <a:r>
              <a:rPr lang="en-AU" dirty="0" smtClean="0"/>
              <a:t>C, F, Mg isotopes, s-process elements</a:t>
            </a:r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08" y="3184262"/>
            <a:ext cx="4507267" cy="3001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29" y="365124"/>
            <a:ext cx="2645037" cy="26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7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 complete calculation gets very complicated very quickly…</a:t>
            </a:r>
          </a:p>
          <a:p>
            <a:r>
              <a:rPr lang="en-AU" dirty="0" smtClean="0"/>
              <a:t>See next slide </a:t>
            </a:r>
            <a:r>
              <a:rPr lang="en-AU" dirty="0" smtClean="0">
                <a:sym typeface="Wingdings" panose="05000000000000000000" pitchFamily="2" charset="2"/>
              </a:rPr>
              <a:t>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7796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8788"/>
            <a:ext cx="7069137" cy="609600"/>
          </a:xfrm>
        </p:spPr>
        <p:txBody>
          <a:bodyPr>
            <a:noAutofit/>
          </a:bodyPr>
          <a:lstStyle/>
          <a:p>
            <a:r>
              <a:rPr lang="en-AU" altLang="en-US" dirty="0">
                <a:solidFill>
                  <a:srgbClr val="00B050"/>
                </a:solidFill>
              </a:rPr>
              <a:t>A </a:t>
            </a:r>
            <a:r>
              <a:rPr lang="en-AU" altLang="en-US" dirty="0" smtClean="0">
                <a:solidFill>
                  <a:srgbClr val="00B050"/>
                </a:solidFill>
              </a:rPr>
              <a:t>more complete </a:t>
            </a:r>
            <a:r>
              <a:rPr lang="en-AU" altLang="en-US" dirty="0">
                <a:solidFill>
                  <a:srgbClr val="00B050"/>
                </a:solidFill>
              </a:rPr>
              <a:t>example…</a:t>
            </a:r>
          </a:p>
        </p:txBody>
      </p:sp>
      <p:pic>
        <p:nvPicPr>
          <p:cNvPr id="1544195" name="Picture 3" descr="H:\cygwin\home\justin\amanda\torino\m6z004-sr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1306513"/>
            <a:ext cx="74009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05013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Typical Yields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We used to use synthetic evolution, or population synthesis</a:t>
            </a:r>
          </a:p>
          <a:p>
            <a:r>
              <a:rPr lang="en-AU" dirty="0" smtClean="0"/>
              <a:t>It still has a role to play</a:t>
            </a:r>
          </a:p>
          <a:p>
            <a:r>
              <a:rPr lang="en-AU" dirty="0" smtClean="0"/>
              <a:t>But now can use supercomputers to run details for many stars</a:t>
            </a:r>
          </a:p>
          <a:p>
            <a:endParaRPr lang="en-AU" dirty="0"/>
          </a:p>
          <a:p>
            <a:r>
              <a:rPr lang="en-AU" dirty="0" smtClean="0">
                <a:solidFill>
                  <a:srgbClr val="92D050"/>
                </a:solidFill>
              </a:rPr>
              <a:t>Yield</a:t>
            </a:r>
            <a:r>
              <a:rPr lang="en-AU" dirty="0" smtClean="0"/>
              <a:t> of an isotope is the amount returned to the ISM over the life of the star</a:t>
            </a:r>
            <a:endParaRPr lang="en-AU" dirty="0"/>
          </a:p>
        </p:txBody>
      </p:sp>
      <p:grpSp>
        <p:nvGrpSpPr>
          <p:cNvPr id="8" name="Group 7"/>
          <p:cNvGrpSpPr/>
          <p:nvPr/>
        </p:nvGrpSpPr>
        <p:grpSpPr>
          <a:xfrm>
            <a:off x="3121331" y="4578350"/>
            <a:ext cx="4781550" cy="1733550"/>
            <a:chOff x="3121331" y="4578350"/>
            <a:chExt cx="4781550" cy="1733550"/>
          </a:xfrm>
        </p:grpSpPr>
        <p:grpSp>
          <p:nvGrpSpPr>
            <p:cNvPr id="6" name="Group 5"/>
            <p:cNvGrpSpPr/>
            <p:nvPr/>
          </p:nvGrpSpPr>
          <p:grpSpPr>
            <a:xfrm>
              <a:off x="3121331" y="4578350"/>
              <a:ext cx="4781550" cy="1733550"/>
              <a:chOff x="3121331" y="4578350"/>
              <a:chExt cx="4781550" cy="17335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1331" y="4578350"/>
                <a:ext cx="4781550" cy="173355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469436" y="5188945"/>
                <a:ext cx="352540" cy="3525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874525" y="6081311"/>
              <a:ext cx="936434" cy="2305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307895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>
                <a:solidFill>
                  <a:srgbClr val="00B050"/>
                </a:solidFill>
              </a:rPr>
              <a:t>Yield of </a:t>
            </a:r>
            <a:r>
              <a:rPr lang="en-AU" altLang="en-US" baseline="30000" dirty="0" smtClean="0">
                <a:solidFill>
                  <a:srgbClr val="00B050"/>
                </a:solidFill>
              </a:rPr>
              <a:t>12</a:t>
            </a:r>
            <a:r>
              <a:rPr lang="en-AU" altLang="en-US" dirty="0" smtClean="0">
                <a:solidFill>
                  <a:srgbClr val="00B050"/>
                </a:solidFill>
              </a:rPr>
              <a:t>C</a:t>
            </a:r>
            <a:endParaRPr lang="en-AU" altLang="en-US" dirty="0">
              <a:solidFill>
                <a:srgbClr val="00B05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0241" y="1509234"/>
            <a:ext cx="3657600" cy="2784475"/>
            <a:chOff x="2209800" y="1558925"/>
            <a:chExt cx="3657600" cy="2784475"/>
          </a:xfrm>
        </p:grpSpPr>
        <p:pic>
          <p:nvPicPr>
            <p:cNvPr id="1869827" name="Picture 3" descr="c12-z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1558925"/>
              <a:ext cx="3657600" cy="278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69830" name="Text Box 6"/>
            <p:cNvSpPr txBox="1">
              <a:spLocks noChangeArrowheads="1"/>
            </p:cNvSpPr>
            <p:nvPr/>
          </p:nvSpPr>
          <p:spPr bwMode="auto">
            <a:xfrm>
              <a:off x="4750182" y="1806575"/>
              <a:ext cx="103746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ClrTx/>
                <a:buSzTx/>
              </a:pPr>
              <a:r>
                <a:rPr lang="en-AU" altLang="en-US" b="1" dirty="0">
                  <a:latin typeface="Skia" pitchFamily="48" charset="0"/>
                </a:rPr>
                <a:t>Z = 0.02</a:t>
              </a:r>
              <a:endParaRPr lang="en-AU" altLang="en-US" b="1" dirty="0">
                <a:solidFill>
                  <a:srgbClr val="03E4F5"/>
                </a:solidFill>
                <a:latin typeface="Skia" pitchFamily="48" charset="0"/>
              </a:endParaRPr>
            </a:p>
          </p:txBody>
        </p:sp>
      </p:grpSp>
      <p:sp>
        <p:nvSpPr>
          <p:cNvPr id="1869831" name="Rectangle 7"/>
          <p:cNvSpPr>
            <a:spLocks noChangeArrowheads="1"/>
          </p:cNvSpPr>
          <p:nvPr/>
        </p:nvSpPr>
        <p:spPr bwMode="auto">
          <a:xfrm>
            <a:off x="8510588" y="1147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Tx/>
              <a:buSzTx/>
            </a:pPr>
            <a:endParaRPr lang="en-AU" altLang="en-US" b="1">
              <a:solidFill>
                <a:srgbClr val="03E4F5"/>
              </a:solidFill>
              <a:latin typeface="Skia" pitchFamily="4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51639" y="1517964"/>
            <a:ext cx="3886200" cy="2767013"/>
            <a:chOff x="6470650" y="1714501"/>
            <a:chExt cx="3886200" cy="2767013"/>
          </a:xfrm>
        </p:grpSpPr>
        <p:pic>
          <p:nvPicPr>
            <p:cNvPr id="1869828" name="Picture 4" descr="c12-z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1714501"/>
              <a:ext cx="3886200" cy="2767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69832" name="Text Box 8"/>
            <p:cNvSpPr txBox="1">
              <a:spLocks noChangeArrowheads="1"/>
            </p:cNvSpPr>
            <p:nvPr/>
          </p:nvSpPr>
          <p:spPr bwMode="auto">
            <a:xfrm>
              <a:off x="8967548" y="1814513"/>
              <a:ext cx="116570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ClrTx/>
                <a:buSzTx/>
              </a:pPr>
              <a:r>
                <a:rPr lang="en-AU" altLang="en-US" b="1">
                  <a:latin typeface="Skia" pitchFamily="48" charset="0"/>
                </a:rPr>
                <a:t>Z = 0.008</a:t>
              </a:r>
              <a:endParaRPr lang="en-AU" altLang="en-US" b="1">
                <a:solidFill>
                  <a:srgbClr val="03E4F5"/>
                </a:solidFill>
                <a:latin typeface="Skia" pitchFamily="48" charset="0"/>
              </a:endParaRPr>
            </a:p>
          </p:txBody>
        </p:sp>
      </p:grpSp>
      <p:pic>
        <p:nvPicPr>
          <p:cNvPr id="1869829" name="Picture 5" descr="c12-z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74" y="1526381"/>
            <a:ext cx="3872205" cy="27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9833" name="Text Box 9"/>
          <p:cNvSpPr txBox="1">
            <a:spLocks noChangeArrowheads="1"/>
          </p:cNvSpPr>
          <p:nvPr/>
        </p:nvSpPr>
        <p:spPr bwMode="auto">
          <a:xfrm>
            <a:off x="10639878" y="1650206"/>
            <a:ext cx="123985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Tx/>
              <a:buSzTx/>
            </a:pPr>
            <a:r>
              <a:rPr lang="en-AU" altLang="en-US" b="1" dirty="0">
                <a:latin typeface="Skia" pitchFamily="48" charset="0"/>
              </a:rPr>
              <a:t>Z = 0.004</a:t>
            </a:r>
            <a:endParaRPr lang="en-AU" altLang="en-US" b="1" dirty="0">
              <a:solidFill>
                <a:srgbClr val="03E4F5"/>
              </a:solidFill>
              <a:latin typeface="Skia" pitchFamily="48" charset="0"/>
            </a:endParaRPr>
          </a:p>
        </p:txBody>
      </p:sp>
      <p:sp>
        <p:nvSpPr>
          <p:cNvPr id="1869834" name="Text Box 10"/>
          <p:cNvSpPr txBox="1">
            <a:spLocks noChangeArrowheads="1"/>
          </p:cNvSpPr>
          <p:nvPr/>
        </p:nvSpPr>
        <p:spPr bwMode="auto">
          <a:xfrm>
            <a:off x="4847881" y="4741314"/>
            <a:ext cx="2286000" cy="181588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ClrTx/>
              <a:buSzTx/>
            </a:pPr>
            <a:r>
              <a:rPr lang="en-AU" altLang="en-US" sz="1400" u="sng" dirty="0">
                <a:solidFill>
                  <a:srgbClr val="00B050"/>
                </a:solidFill>
              </a:rPr>
              <a:t>Legend:</a:t>
            </a:r>
          </a:p>
          <a:p>
            <a:pPr algn="ctr">
              <a:buClrTx/>
              <a:buSzTx/>
            </a:pPr>
            <a:r>
              <a:rPr lang="en-AU" altLang="en-US" sz="1400" dirty="0">
                <a:solidFill>
                  <a:srgbClr val="0F1021"/>
                </a:solidFill>
              </a:rPr>
              <a:t>Black: </a:t>
            </a:r>
            <a:r>
              <a:rPr lang="en-AU" altLang="en-US" sz="1400" dirty="0" smtClean="0">
                <a:solidFill>
                  <a:srgbClr val="0F1021"/>
                </a:solidFill>
              </a:rPr>
              <a:t>Karakas </a:t>
            </a:r>
            <a:r>
              <a:rPr lang="en-AU" altLang="en-US" sz="1400" dirty="0">
                <a:solidFill>
                  <a:srgbClr val="0F1021"/>
                </a:solidFill>
              </a:rPr>
              <a:t>models</a:t>
            </a:r>
          </a:p>
          <a:p>
            <a:pPr algn="ctr">
              <a:buClrTx/>
              <a:buSzTx/>
            </a:pPr>
            <a:r>
              <a:rPr lang="en-AU" altLang="en-US" sz="1400" dirty="0">
                <a:solidFill>
                  <a:srgbClr val="0070C0"/>
                </a:solidFill>
              </a:rPr>
              <a:t>Blue: Izzard</a:t>
            </a:r>
          </a:p>
          <a:p>
            <a:pPr algn="ctr">
              <a:buClrTx/>
              <a:buSzTx/>
            </a:pPr>
            <a:r>
              <a:rPr lang="en-AU" altLang="en-US" sz="1400" dirty="0">
                <a:solidFill>
                  <a:srgbClr val="FC4A1A"/>
                </a:solidFill>
              </a:rPr>
              <a:t>Red: </a:t>
            </a:r>
            <a:r>
              <a:rPr lang="en-AU" altLang="en-US" sz="1400" dirty="0" err="1">
                <a:solidFill>
                  <a:srgbClr val="FC4A1A"/>
                </a:solidFill>
              </a:rPr>
              <a:t>Marigo</a:t>
            </a:r>
            <a:r>
              <a:rPr lang="en-AU" altLang="en-US" sz="1400" dirty="0">
                <a:solidFill>
                  <a:srgbClr val="FC4A1A"/>
                </a:solidFill>
              </a:rPr>
              <a:t> (2001)</a:t>
            </a:r>
          </a:p>
          <a:p>
            <a:pPr algn="ctr">
              <a:buClrTx/>
              <a:buSzTx/>
            </a:pPr>
            <a:r>
              <a:rPr lang="en-AU" altLang="en-US" sz="1400" dirty="0">
                <a:solidFill>
                  <a:srgbClr val="FF00FF"/>
                </a:solidFill>
              </a:rPr>
              <a:t>Pink: van den Hoek &amp; </a:t>
            </a:r>
            <a:r>
              <a:rPr lang="en-AU" altLang="en-US" sz="1400" dirty="0" err="1" smtClean="0">
                <a:solidFill>
                  <a:srgbClr val="FF00FF"/>
                </a:solidFill>
              </a:rPr>
              <a:t>Groenewegen</a:t>
            </a:r>
            <a:endParaRPr lang="en-AU" altLang="en-US" sz="1400" dirty="0">
              <a:solidFill>
                <a:srgbClr val="FF00FF"/>
              </a:solidFill>
            </a:endParaRPr>
          </a:p>
          <a:p>
            <a:pPr algn="ctr">
              <a:buClrTx/>
              <a:buSzTx/>
            </a:pPr>
            <a:endParaRPr lang="en-AU" altLang="en-US" sz="1400" dirty="0" smtClean="0">
              <a:solidFill>
                <a:srgbClr val="FF00FF"/>
              </a:solidFill>
            </a:endParaRPr>
          </a:p>
          <a:p>
            <a:pPr algn="ctr">
              <a:buClrTx/>
              <a:buSzTx/>
            </a:pPr>
            <a:r>
              <a:rPr lang="en-AU" altLang="en-US" sz="1400" dirty="0" smtClean="0">
                <a:solidFill>
                  <a:schemeClr val="bg1"/>
                </a:solidFill>
              </a:rPr>
              <a:t>From Karakas (2010)</a:t>
            </a:r>
            <a:endParaRPr lang="en-AU" altLang="en-US" sz="1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20530" y="3084723"/>
            <a:ext cx="1196405" cy="234908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4259" y="5367709"/>
            <a:ext cx="17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Third Dredge-Up</a:t>
            </a:r>
            <a:endParaRPr lang="en-AU" dirty="0">
              <a:solidFill>
                <a:srgbClr val="00B050"/>
              </a:solidFill>
            </a:endParaRPr>
          </a:p>
        </p:txBody>
      </p:sp>
      <p:cxnSp>
        <p:nvCxnSpPr>
          <p:cNvPr id="24" name="Straight Arrow Connector 23"/>
          <p:cNvCxnSpPr>
            <a:stCxn id="27" idx="1"/>
          </p:cNvCxnSpPr>
          <p:nvPr/>
        </p:nvCxnSpPr>
        <p:spPr>
          <a:xfrm flipH="1" flipV="1">
            <a:off x="2500031" y="3266319"/>
            <a:ext cx="155784" cy="197508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55815" y="5056742"/>
            <a:ext cx="206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7030A0"/>
                </a:solidFill>
              </a:rPr>
              <a:t>Hot Bottom Burning</a:t>
            </a:r>
            <a:endParaRPr lang="en-A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34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99124" y="404334"/>
            <a:ext cx="11344629" cy="1143000"/>
          </a:xfrm>
        </p:spPr>
        <p:txBody>
          <a:bodyPr/>
          <a:lstStyle/>
          <a:p>
            <a:r>
              <a:rPr lang="en-US" altLang="en-US" sz="4000" baseline="30000" dirty="0">
                <a:solidFill>
                  <a:srgbClr val="00B050"/>
                </a:solidFill>
              </a:rPr>
              <a:t>12</a:t>
            </a:r>
            <a:r>
              <a:rPr lang="en-US" altLang="en-US" sz="4000" dirty="0">
                <a:solidFill>
                  <a:srgbClr val="00B050"/>
                </a:solidFill>
              </a:rPr>
              <a:t>C  </a:t>
            </a:r>
            <a:r>
              <a:rPr lang="en-US" altLang="en-US" sz="4000" dirty="0" smtClean="0">
                <a:solidFill>
                  <a:srgbClr val="00B050"/>
                </a:solidFill>
              </a:rPr>
              <a:t>                     </a:t>
            </a:r>
            <a:r>
              <a:rPr lang="en-US" altLang="en-US" sz="4000" baseline="30000" dirty="0">
                <a:solidFill>
                  <a:srgbClr val="00B050"/>
                </a:solidFill>
              </a:rPr>
              <a:t>13</a:t>
            </a:r>
            <a:r>
              <a:rPr lang="en-US" altLang="en-US" sz="4000" dirty="0">
                <a:solidFill>
                  <a:srgbClr val="00B050"/>
                </a:solidFill>
              </a:rPr>
              <a:t>C             </a:t>
            </a:r>
            <a:r>
              <a:rPr lang="en-US" altLang="en-US" sz="4000" dirty="0" smtClean="0">
                <a:solidFill>
                  <a:srgbClr val="00B050"/>
                </a:solidFill>
              </a:rPr>
              <a:t>        </a:t>
            </a:r>
            <a:r>
              <a:rPr lang="en-US" altLang="en-US" sz="4000" baseline="30000" dirty="0" smtClean="0">
                <a:solidFill>
                  <a:srgbClr val="00B050"/>
                </a:solidFill>
              </a:rPr>
              <a:t>14</a:t>
            </a:r>
            <a:r>
              <a:rPr lang="en-US" altLang="en-US" sz="4000" dirty="0" smtClean="0">
                <a:solidFill>
                  <a:srgbClr val="00B050"/>
                </a:solidFill>
              </a:rPr>
              <a:t>N                  </a:t>
            </a:r>
            <a:r>
              <a:rPr lang="en-US" altLang="en-US" sz="4000" baseline="30000" dirty="0" smtClean="0">
                <a:solidFill>
                  <a:srgbClr val="00B050"/>
                </a:solidFill>
              </a:rPr>
              <a:t>25,26</a:t>
            </a:r>
            <a:r>
              <a:rPr lang="en-US" altLang="en-US" sz="4000" dirty="0" smtClean="0">
                <a:solidFill>
                  <a:srgbClr val="00B050"/>
                </a:solidFill>
              </a:rPr>
              <a:t>Mg</a:t>
            </a:r>
            <a:endParaRPr lang="en-US" altLang="en-US" sz="4000" dirty="0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722" y="1438848"/>
            <a:ext cx="2978150" cy="5353050"/>
            <a:chOff x="1413830" y="1394780"/>
            <a:chExt cx="2978150" cy="5353050"/>
          </a:xfrm>
        </p:grpSpPr>
        <p:pic>
          <p:nvPicPr>
            <p:cNvPr id="1875971" name="Picture 3" descr="C:\Documents and Settings\John\My Documents\My Pictures\figures\gifs\AIK_yields_C1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0" y="1394780"/>
              <a:ext cx="2978150" cy="535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15229" y="1608462"/>
              <a:ext cx="816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Z=0.02</a:t>
              </a:r>
              <a:endParaRPr lang="en-A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86345" y="3257319"/>
              <a:ext cx="933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Z=0.008</a:t>
              </a:r>
              <a:endParaRPr lang="en-A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86344" y="5033787"/>
              <a:ext cx="933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Z=0.004</a:t>
              </a:r>
              <a:endParaRPr lang="en-AU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7921" y="1438848"/>
            <a:ext cx="3195638" cy="5353050"/>
            <a:chOff x="4502150" y="1394780"/>
            <a:chExt cx="3195638" cy="5353050"/>
          </a:xfrm>
        </p:grpSpPr>
        <p:pic>
          <p:nvPicPr>
            <p:cNvPr id="1875972" name="Picture 4" descr="C:\Documents and Settings\John\My Documents\My Pictures\figures\gifs\AIK_yields_C13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150" y="1394780"/>
              <a:ext cx="3195638" cy="535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744828" y="1575411"/>
              <a:ext cx="816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Z=0.02</a:t>
              </a:r>
              <a:endParaRPr lang="en-A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29524" y="3314297"/>
              <a:ext cx="933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Z=0.008</a:t>
              </a:r>
              <a:endParaRPr lang="en-A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27808" y="5060658"/>
              <a:ext cx="933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Z=0.004</a:t>
              </a:r>
              <a:endParaRPr lang="en-AU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6612" y="1438848"/>
            <a:ext cx="2970212" cy="5353050"/>
            <a:chOff x="7807958" y="1394780"/>
            <a:chExt cx="2970212" cy="5353050"/>
          </a:xfrm>
        </p:grpSpPr>
        <p:pic>
          <p:nvPicPr>
            <p:cNvPr id="1875973" name="Picture 5" descr="C:\Documents and Settings\John\My Documents\My Pictures\figures\gifs\AIK_yields_N14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958" y="1394780"/>
              <a:ext cx="2970212" cy="535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767729" y="1520326"/>
              <a:ext cx="816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Z=0.02</a:t>
              </a:r>
              <a:endParaRPr lang="en-A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61726" y="3280981"/>
              <a:ext cx="933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Z=0.008</a:t>
              </a:r>
              <a:endParaRPr lang="en-A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661726" y="5029327"/>
              <a:ext cx="933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Z=0.004</a:t>
              </a:r>
              <a:endParaRPr lang="en-AU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77" y="1434416"/>
            <a:ext cx="2863876" cy="5357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83454" y="53616"/>
            <a:ext cx="156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Karakas (2010)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855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74573"/>
            <a:ext cx="5109320" cy="680292"/>
          </a:xfrm>
        </p:spPr>
        <p:txBody>
          <a:bodyPr>
            <a:normAutofit fontScale="90000"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2. </a:t>
            </a:r>
            <a:r>
              <a:rPr lang="en-AU" sz="4900" dirty="0" smtClean="0">
                <a:solidFill>
                  <a:srgbClr val="00B050"/>
                </a:solidFill>
              </a:rPr>
              <a:t>Super-AGB</a:t>
            </a:r>
            <a:r>
              <a:rPr lang="en-AU" sz="4400" dirty="0" smtClean="0">
                <a:solidFill>
                  <a:srgbClr val="00B050"/>
                </a:solidFill>
              </a:rPr>
              <a:t> Stars</a:t>
            </a:r>
            <a:endParaRPr lang="en-AU" sz="44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89" y="1054865"/>
            <a:ext cx="4178660" cy="481412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9788" y="1156769"/>
            <a:ext cx="5660164" cy="560207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Higher masses than AGB stars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Ignite Carbon in core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M &gt; 6M</a:t>
            </a:r>
            <a:r>
              <a:rPr lang="en-AU" sz="2600" baseline="-25000" dirty="0" smtClean="0">
                <a:sym typeface="Wingdings" panose="05000000000000000000" pitchFamily="2" charset="2"/>
              </a:rPr>
              <a:t></a:t>
            </a:r>
            <a:r>
              <a:rPr lang="en-AU" sz="2600" dirty="0" smtClean="0"/>
              <a:t>? Or 8?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Depends 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 smtClean="0"/>
              <a:t>Composition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 smtClean="0"/>
              <a:t>How you do the earlier mixing!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But they do not ignite beyond 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400" dirty="0" smtClean="0"/>
              <a:t>M &lt; 10M</a:t>
            </a:r>
            <a:r>
              <a:rPr lang="en-AU" sz="2400" baseline="-25000" dirty="0">
                <a:sym typeface="Wingdings" panose="05000000000000000000" pitchFamily="2" charset="2"/>
              </a:rPr>
              <a:t></a:t>
            </a:r>
            <a:r>
              <a:rPr lang="en-AU" sz="2400" dirty="0" smtClean="0"/>
              <a:t>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400" dirty="0" smtClean="0"/>
              <a:t>Depends 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 smtClean="0"/>
              <a:t>Composition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400" dirty="0" smtClean="0"/>
              <a:t>How you do the earlier mixing!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Burns 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Possibly incomplete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Goes on to join AGB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Thermal pulses result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Very HOT HBB takes place</a:t>
            </a:r>
            <a:endParaRPr lang="en-AU" sz="2600" dirty="0"/>
          </a:p>
        </p:txBody>
      </p:sp>
    </p:spTree>
    <p:extLst>
      <p:ext uri="{BB962C8B-B14F-4D97-AF65-F5344CB8AC3E}">
        <p14:creationId xmlns:p14="http://schemas.microsoft.com/office/powerpoint/2010/main" val="3396086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In the next plots</a:t>
            </a:r>
          </a:p>
          <a:p>
            <a:pPr lvl="1"/>
            <a:r>
              <a:rPr lang="en-AU" dirty="0" smtClean="0"/>
              <a:t>HBS is the  H burning shell</a:t>
            </a:r>
          </a:p>
          <a:p>
            <a:pPr lvl="1"/>
            <a:r>
              <a:rPr lang="en-AU" dirty="0" err="1" smtClean="0"/>
              <a:t>HeBS</a:t>
            </a:r>
            <a:r>
              <a:rPr lang="en-AU" dirty="0" smtClean="0"/>
              <a:t> is the He burning shell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7320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45" y="374573"/>
            <a:ext cx="9273696" cy="680292"/>
          </a:xfrm>
        </p:spPr>
        <p:txBody>
          <a:bodyPr>
            <a:normAutofit fontScale="90000"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Core Carbon Burning in SAGB Stars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9788" y="1156769"/>
            <a:ext cx="5660164" cy="560207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Details depend on many unknowns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Can get many different behaviours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Negligible burning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Burning shells move to core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Burning shells advance and mixing</a:t>
            </a:r>
          </a:p>
          <a:p>
            <a:r>
              <a:rPr lang="en-AU" sz="2800" dirty="0"/>
              <a:t> </a:t>
            </a:r>
            <a:r>
              <a:rPr lang="en-AU" sz="2800" dirty="0" smtClean="0"/>
              <a:t>     joins convective envelope…</a:t>
            </a:r>
            <a:endParaRPr lang="en-AU" sz="2600" dirty="0" smtClean="0"/>
          </a:p>
          <a:p>
            <a:r>
              <a:rPr lang="en-AU" sz="2600" dirty="0"/>
              <a:t> </a:t>
            </a:r>
            <a:r>
              <a:rPr lang="en-AU" sz="2600" dirty="0" smtClean="0"/>
              <a:t>                  “dredge-out”</a:t>
            </a:r>
            <a:endParaRPr lang="en-AU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76" y="-1"/>
            <a:ext cx="4370024" cy="687605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17764" y="1509311"/>
            <a:ext cx="4527932" cy="18288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640636" y="3957807"/>
            <a:ext cx="3756752" cy="37182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558010" y="5920646"/>
            <a:ext cx="3839378" cy="26823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824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009" y="330505"/>
            <a:ext cx="9273696" cy="680292"/>
          </a:xfrm>
        </p:spPr>
        <p:txBody>
          <a:bodyPr>
            <a:normAutofit fontScale="90000"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Thermal Pulses in SAGB Stars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08430" y="1145752"/>
            <a:ext cx="6409311" cy="560207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Pulses are not very strong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Very short time between </a:t>
            </a:r>
          </a:p>
          <a:p>
            <a:r>
              <a:rPr lang="en-AU" sz="2800" dirty="0"/>
              <a:t> </a:t>
            </a:r>
            <a:r>
              <a:rPr lang="en-AU" sz="2800" dirty="0" smtClean="0"/>
              <a:t>     the pulses (“</a:t>
            </a:r>
            <a:r>
              <a:rPr lang="en-AU" sz="2800" dirty="0" err="1" smtClean="0"/>
              <a:t>interpulse</a:t>
            </a:r>
            <a:r>
              <a:rPr lang="en-AU" sz="2800" dirty="0" smtClean="0"/>
              <a:t> period”)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Hence there are many hundreds to thousands of pulses on the (S)AGB…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55" y="714719"/>
            <a:ext cx="5635324" cy="54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45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45" y="374573"/>
            <a:ext cx="9273696" cy="680292"/>
          </a:xfrm>
        </p:spPr>
        <p:txBody>
          <a:bodyPr>
            <a:normAutofit fontScale="90000"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Thermal Pulses in SAGB Stars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08430" y="1145752"/>
            <a:ext cx="6409311" cy="560207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 smtClean="0"/>
              <a:t>Intershell</a:t>
            </a:r>
            <a:r>
              <a:rPr lang="en-AU" sz="2800" dirty="0" smtClean="0"/>
              <a:t> zone is also very small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10</a:t>
            </a:r>
            <a:r>
              <a:rPr lang="en-AU" sz="2800" baseline="30000" dirty="0" smtClean="0"/>
              <a:t>-3</a:t>
            </a:r>
            <a:r>
              <a:rPr lang="en-AU" sz="2800" dirty="0" smtClean="0"/>
              <a:t>M</a:t>
            </a:r>
            <a:r>
              <a:rPr lang="en-AU" sz="2800" baseline="-25000" dirty="0">
                <a:sym typeface="Wingdings" panose="05000000000000000000" pitchFamily="2" charset="2"/>
              </a:rPr>
              <a:t></a:t>
            </a:r>
            <a:r>
              <a:rPr lang="en-AU" sz="2800" dirty="0" smtClean="0"/>
              <a:t> to 10</a:t>
            </a:r>
            <a:r>
              <a:rPr lang="en-AU" sz="2800" baseline="30000" dirty="0" smtClean="0"/>
              <a:t>-5</a:t>
            </a:r>
            <a:r>
              <a:rPr lang="en-AU" sz="2800" dirty="0" smtClean="0"/>
              <a:t>M</a:t>
            </a:r>
            <a:r>
              <a:rPr lang="en-AU" sz="2800" baseline="-25000" dirty="0">
                <a:sym typeface="Wingdings" panose="05000000000000000000" pitchFamily="2" charset="2"/>
              </a:rPr>
              <a:t></a:t>
            </a:r>
            <a:r>
              <a:rPr lang="en-AU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Hence dredge-up is not as important </a:t>
            </a:r>
          </a:p>
          <a:p>
            <a:r>
              <a:rPr lang="en-AU" sz="2800" dirty="0"/>
              <a:t> </a:t>
            </a:r>
            <a:r>
              <a:rPr lang="en-AU" sz="2800" dirty="0" smtClean="0"/>
              <a:t>    as HBB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20" y="714719"/>
            <a:ext cx="5446762" cy="486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0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graph shows the evolution of stars of different masses.</a:t>
            </a:r>
          </a:p>
          <a:p>
            <a:r>
              <a:rPr lang="en-AU" dirty="0" smtClean="0"/>
              <a:t>It is taken from the paper by Karakas and Lattanzio (2014) in the top right hand corner.</a:t>
            </a:r>
          </a:p>
          <a:p>
            <a:r>
              <a:rPr lang="en-AU" dirty="0" smtClean="0"/>
              <a:t>I have usually placed a picture of the reference on the page where the work is referenced.</a:t>
            </a:r>
          </a:p>
          <a:p>
            <a:r>
              <a:rPr lang="en-AU" dirty="0" smtClean="0"/>
              <a:t>We will discuss the stars that pass through the AGB or Super-AGB phase (hereafter SAGB).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1755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90" y="365125"/>
            <a:ext cx="10527535" cy="1816215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Yields are mostly the </a:t>
            </a:r>
            <a:br>
              <a:rPr lang="en-AU" dirty="0" smtClean="0">
                <a:solidFill>
                  <a:srgbClr val="00B050"/>
                </a:solidFill>
              </a:rPr>
            </a:br>
            <a:r>
              <a:rPr lang="en-AU" dirty="0" smtClean="0">
                <a:solidFill>
                  <a:srgbClr val="00B050"/>
                </a:solidFill>
              </a:rPr>
              <a:t>result of  H-burning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38" y="154235"/>
            <a:ext cx="6410359" cy="66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0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rgbClr val="00B050"/>
                </a:solidFill>
              </a:rPr>
              <a:t>Rb</a:t>
            </a:r>
            <a:r>
              <a:rPr lang="en-AU" dirty="0" smtClean="0">
                <a:solidFill>
                  <a:srgbClr val="00B050"/>
                </a:solidFill>
              </a:rPr>
              <a:t> in Massive AGB Stars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47" y="1451051"/>
            <a:ext cx="10515600" cy="4351338"/>
          </a:xfrm>
        </p:spPr>
        <p:txBody>
          <a:bodyPr/>
          <a:lstStyle/>
          <a:p>
            <a:r>
              <a:rPr lang="en-AU" dirty="0" smtClean="0"/>
              <a:t>Observations show large excess in </a:t>
            </a:r>
            <a:r>
              <a:rPr lang="en-AU" dirty="0" err="1" smtClean="0"/>
              <a:t>Rb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dirty="0" smtClean="0"/>
              <a:t>  in bright AGB stars</a:t>
            </a:r>
          </a:p>
          <a:p>
            <a:pPr lvl="1"/>
            <a:r>
              <a:rPr lang="en-AU" dirty="0" smtClean="0"/>
              <a:t>Typically [</a:t>
            </a:r>
            <a:r>
              <a:rPr lang="en-AU" dirty="0" err="1" smtClean="0"/>
              <a:t>Rb</a:t>
            </a:r>
            <a:r>
              <a:rPr lang="en-AU" dirty="0" smtClean="0"/>
              <a:t>/Fe] = 0.5 to 2.5</a:t>
            </a:r>
          </a:p>
          <a:p>
            <a:pPr lvl="1"/>
            <a:r>
              <a:rPr lang="en-AU" dirty="0" smtClean="0"/>
              <a:t>They are O-rich so presumably HBB 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has acted</a:t>
            </a:r>
          </a:p>
          <a:p>
            <a:pPr lvl="1"/>
            <a:r>
              <a:rPr lang="en-AU" dirty="0" smtClean="0"/>
              <a:t>Hence they are likely massive AGB or even SAGB stars</a:t>
            </a:r>
          </a:p>
          <a:p>
            <a:pPr lvl="1"/>
            <a:r>
              <a:rPr lang="en-AU" dirty="0"/>
              <a:t>To get </a:t>
            </a:r>
            <a:r>
              <a:rPr lang="en-AU" dirty="0" err="1"/>
              <a:t>Rb</a:t>
            </a:r>
            <a:r>
              <a:rPr lang="en-AU" dirty="0"/>
              <a:t> you need </a:t>
            </a:r>
            <a:r>
              <a:rPr lang="en-AU" baseline="30000" dirty="0"/>
              <a:t>22</a:t>
            </a:r>
            <a:r>
              <a:rPr lang="en-AU" dirty="0"/>
              <a:t>Ne as neutron source</a:t>
            </a:r>
          </a:p>
          <a:p>
            <a:pPr lvl="1"/>
            <a:r>
              <a:rPr lang="en-AU" dirty="0"/>
              <a:t>Good confirmation of theory</a:t>
            </a:r>
            <a:r>
              <a:rPr lang="en-AU" dirty="0" smtClean="0"/>
              <a:t>! (Qualitatively)</a:t>
            </a:r>
            <a:endParaRPr lang="en-AU" dirty="0"/>
          </a:p>
          <a:p>
            <a:pPr marL="457200" lvl="1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59" y="1328393"/>
            <a:ext cx="5686425" cy="2085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67" y="4999878"/>
            <a:ext cx="84963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1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rgbClr val="00B050"/>
                </a:solidFill>
              </a:rPr>
              <a:t>Rb</a:t>
            </a:r>
            <a:r>
              <a:rPr lang="en-AU" dirty="0" smtClean="0">
                <a:solidFill>
                  <a:srgbClr val="00B050"/>
                </a:solidFill>
              </a:rPr>
              <a:t> in Massive AGB Stars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47" y="1451051"/>
            <a:ext cx="10515600" cy="4351338"/>
          </a:xfrm>
        </p:spPr>
        <p:txBody>
          <a:bodyPr/>
          <a:lstStyle/>
          <a:p>
            <a:r>
              <a:rPr lang="en-AU" dirty="0" smtClean="0"/>
              <a:t>And the models?</a:t>
            </a:r>
          </a:p>
          <a:p>
            <a:r>
              <a:rPr lang="en-AU" dirty="0"/>
              <a:t>[</a:t>
            </a:r>
            <a:r>
              <a:rPr lang="en-AU" dirty="0" err="1" smtClean="0"/>
              <a:t>Rb</a:t>
            </a:r>
            <a:r>
              <a:rPr lang="en-AU" dirty="0" smtClean="0"/>
              <a:t>/Fe] increases with Mass or decreasing [Fe/H]</a:t>
            </a:r>
          </a:p>
          <a:p>
            <a:r>
              <a:rPr lang="en-AU" dirty="0" smtClean="0"/>
              <a:t>But seems limited to about 1.0</a:t>
            </a:r>
          </a:p>
          <a:p>
            <a:pPr lvl="1"/>
            <a:r>
              <a:rPr lang="en-AU" dirty="0" smtClean="0"/>
              <a:t>Unless you delay the </a:t>
            </a:r>
            <a:r>
              <a:rPr lang="en-AU" dirty="0" err="1" smtClean="0"/>
              <a:t>superwind</a:t>
            </a:r>
            <a:r>
              <a:rPr lang="en-AU" dirty="0" smtClean="0"/>
              <a:t> phase….</a:t>
            </a:r>
          </a:p>
          <a:p>
            <a:pPr lvl="1"/>
            <a:r>
              <a:rPr lang="en-AU" dirty="0" smtClean="0"/>
              <a:t>Maybe alter the </a:t>
            </a:r>
            <a:r>
              <a:rPr lang="en-AU" baseline="30000" dirty="0" smtClean="0"/>
              <a:t>22</a:t>
            </a:r>
            <a:r>
              <a:rPr lang="en-AU" dirty="0" smtClean="0"/>
              <a:t>Ne(</a:t>
            </a:r>
            <a:r>
              <a:rPr lang="en-AU" dirty="0" err="1" smtClean="0">
                <a:latin typeface="Symbol" panose="05050102010706020507" pitchFamily="18" charset="2"/>
              </a:rPr>
              <a:t>a</a:t>
            </a:r>
            <a:r>
              <a:rPr lang="en-AU" dirty="0" err="1" smtClean="0"/>
              <a:t>,n</a:t>
            </a:r>
            <a:r>
              <a:rPr lang="en-AU" dirty="0" smtClean="0"/>
              <a:t>)</a:t>
            </a:r>
            <a:r>
              <a:rPr lang="en-AU" baseline="30000" dirty="0" smtClean="0"/>
              <a:t>25</a:t>
            </a:r>
            <a:r>
              <a:rPr lang="en-AU" dirty="0" smtClean="0"/>
              <a:t>Mg rate</a:t>
            </a:r>
          </a:p>
          <a:p>
            <a:pPr lvl="1"/>
            <a:r>
              <a:rPr lang="en-AU" dirty="0" smtClean="0"/>
              <a:t>Then you can get [</a:t>
            </a:r>
            <a:r>
              <a:rPr lang="en-AU" dirty="0" err="1" smtClean="0"/>
              <a:t>Rb</a:t>
            </a:r>
            <a:r>
              <a:rPr lang="en-AU" dirty="0" smtClean="0"/>
              <a:t>/Fe] ~ 0 to 1.5</a:t>
            </a:r>
            <a:endParaRPr lang="en-AU" dirty="0"/>
          </a:p>
          <a:p>
            <a:pPr marL="457200" lvl="1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lvl="1"/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06664"/>
            <a:ext cx="4200525" cy="3895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5802389"/>
            <a:ext cx="62388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34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rgbClr val="00B050"/>
                </a:solidFill>
              </a:rPr>
              <a:t>Rb</a:t>
            </a:r>
            <a:r>
              <a:rPr lang="en-AU" dirty="0" smtClean="0">
                <a:solidFill>
                  <a:srgbClr val="00B050"/>
                </a:solidFill>
              </a:rPr>
              <a:t> in Massive AGB Stars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46" y="1451050"/>
            <a:ext cx="10968053" cy="5175892"/>
          </a:xfrm>
        </p:spPr>
        <p:txBody>
          <a:bodyPr>
            <a:normAutofit/>
          </a:bodyPr>
          <a:lstStyle/>
          <a:p>
            <a:r>
              <a:rPr lang="en-AU" dirty="0" smtClean="0"/>
              <a:t>But…</a:t>
            </a:r>
          </a:p>
          <a:p>
            <a:r>
              <a:rPr lang="en-AU" dirty="0" smtClean="0"/>
              <a:t>If you use dynamical atmosphere models…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The observations are reduced to [</a:t>
            </a:r>
            <a:r>
              <a:rPr lang="en-AU" dirty="0" err="1"/>
              <a:t>R</a:t>
            </a:r>
            <a:r>
              <a:rPr lang="en-AU" dirty="0" err="1" smtClean="0"/>
              <a:t>b</a:t>
            </a:r>
            <a:r>
              <a:rPr lang="en-AU" dirty="0" smtClean="0"/>
              <a:t>/Fe] ~ 0.0 to 1.0 – </a:t>
            </a:r>
            <a:r>
              <a:rPr lang="en-AU" dirty="0" smtClean="0">
                <a:solidFill>
                  <a:srgbClr val="00FF04"/>
                </a:solidFill>
              </a:rPr>
              <a:t>THIS MATCHES!</a:t>
            </a:r>
          </a:p>
          <a:p>
            <a:pPr lvl="1"/>
            <a:r>
              <a:rPr lang="en-AU" dirty="0" err="1"/>
              <a:t>i</a:t>
            </a:r>
            <a:r>
              <a:rPr lang="en-AU" dirty="0" err="1" smtClean="0"/>
              <a:t>e</a:t>
            </a:r>
            <a:r>
              <a:rPr lang="en-AU" dirty="0" smtClean="0"/>
              <a:t> matches both normal and delayed </a:t>
            </a:r>
            <a:r>
              <a:rPr lang="en-AU" dirty="0" err="1" smtClean="0"/>
              <a:t>superwind</a:t>
            </a:r>
            <a:endParaRPr lang="en-AU" dirty="0" smtClean="0"/>
          </a:p>
          <a:p>
            <a:r>
              <a:rPr lang="en-AU" dirty="0" smtClean="0">
                <a:solidFill>
                  <a:srgbClr val="92D050"/>
                </a:solidFill>
              </a:rPr>
              <a:t>NB: Unlikely to be SAGB stars due to large envelope dilution…</a:t>
            </a:r>
            <a:endParaRPr lang="en-AU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85" y="2547938"/>
            <a:ext cx="8496850" cy="21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2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3. Main </a:t>
            </a:r>
            <a:r>
              <a:rPr lang="en-AU" dirty="0">
                <a:solidFill>
                  <a:srgbClr val="00B050"/>
                </a:solidFill>
              </a:rPr>
              <a:t>U</a:t>
            </a:r>
            <a:r>
              <a:rPr lang="en-AU" dirty="0" smtClean="0">
                <a:solidFill>
                  <a:srgbClr val="00B050"/>
                </a:solidFill>
              </a:rPr>
              <a:t>ncertainties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171575"/>
            <a:ext cx="10353762" cy="547587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dirty="0" smtClean="0"/>
              <a:t>Deep-mixing on the FGB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Deep-mixing on the AGB</a:t>
            </a:r>
            <a:r>
              <a:rPr lang="en-AU" dirty="0" smtClean="0"/>
              <a:t>?</a:t>
            </a:r>
            <a:endParaRPr lang="en-AU" dirty="0"/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FDU and LF Bump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Core He Burning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Convective Boundaries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 smtClean="0"/>
              <a:t>Third Dredge-Up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 smtClean="0"/>
              <a:t>C</a:t>
            </a:r>
            <a:r>
              <a:rPr lang="en-AU" baseline="30000" dirty="0" smtClean="0"/>
              <a:t>13</a:t>
            </a:r>
            <a:r>
              <a:rPr lang="en-AU" dirty="0" smtClean="0"/>
              <a:t> pocket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 smtClean="0"/>
              <a:t>O in the ISCZ (Inter-shell Convection zone or Pulse-driven convective zone)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Opacities for variable envelope composition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Convection Theory Used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Convergence Problems – Envelope Ejection?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Mass-loss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 smtClean="0"/>
              <a:t>Crucial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 smtClean="0"/>
              <a:t>See later</a:t>
            </a:r>
          </a:p>
          <a:p>
            <a:pPr marL="914400" lvl="1" indent="-457200"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0652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few animated slides illustrate the changes of Li on the first giant branch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260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8809037" cy="644487"/>
          </a:xfrm>
        </p:spPr>
        <p:txBody>
          <a:bodyPr>
            <a:normAutofit fontScale="90000"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3.1 Deep Mixing on the First Giant Branch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726" y="4131325"/>
            <a:ext cx="4626299" cy="272667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At FDU we see abundance changes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12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7</a:t>
            </a:r>
            <a:r>
              <a:rPr lang="en-AU" sz="2600" dirty="0" smtClean="0"/>
              <a:t>Li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13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14</a:t>
            </a:r>
            <a:r>
              <a:rPr lang="en-AU" sz="2600" dirty="0" smtClean="0"/>
              <a:t>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81250"/>
            <a:ext cx="7391400" cy="447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4809" y="5827923"/>
            <a:ext cx="17014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Lind et al (2009)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18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571037" cy="644487"/>
          </a:xfrm>
        </p:spPr>
        <p:txBody>
          <a:bodyPr>
            <a:normAutofit fontScale="90000"/>
          </a:bodyPr>
          <a:lstStyle/>
          <a:p>
            <a:r>
              <a:rPr lang="en-AU" sz="4400" dirty="0">
                <a:solidFill>
                  <a:srgbClr val="00B050"/>
                </a:solidFill>
              </a:rPr>
              <a:t>Deep Mixing on the First Giant Branch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726" y="4131325"/>
            <a:ext cx="4626299" cy="272667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At FDU we see abundance changes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12</a:t>
            </a:r>
            <a:r>
              <a:rPr lang="en-AU" sz="2600" dirty="0" smtClean="0"/>
              <a:t>C &amp; </a:t>
            </a:r>
            <a:r>
              <a:rPr lang="en-AU" sz="2600" baseline="30000" dirty="0" smtClean="0">
                <a:solidFill>
                  <a:srgbClr val="00B050"/>
                </a:solidFill>
              </a:rPr>
              <a:t>7</a:t>
            </a:r>
            <a:r>
              <a:rPr lang="en-AU" sz="2600" dirty="0" smtClean="0">
                <a:solidFill>
                  <a:srgbClr val="00B050"/>
                </a:solidFill>
              </a:rPr>
              <a:t>Li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13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14</a:t>
            </a:r>
            <a:r>
              <a:rPr lang="en-AU" sz="2600" dirty="0" smtClean="0"/>
              <a:t>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81250"/>
            <a:ext cx="7391400" cy="447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4809" y="5827923"/>
            <a:ext cx="17014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Lind et al (2009)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6925" y="5210978"/>
            <a:ext cx="2214391" cy="1432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31316" y="5354199"/>
            <a:ext cx="6577070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1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726" y="1046598"/>
            <a:ext cx="4626299" cy="272667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At FDU we see abundance changes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12</a:t>
            </a:r>
            <a:r>
              <a:rPr lang="en-AU" sz="2600" dirty="0" smtClean="0"/>
              <a:t>C &amp; </a:t>
            </a:r>
            <a:r>
              <a:rPr lang="en-AU" sz="2600" baseline="30000" dirty="0" smtClean="0">
                <a:solidFill>
                  <a:srgbClr val="00B050"/>
                </a:solidFill>
              </a:rPr>
              <a:t>7</a:t>
            </a:r>
            <a:r>
              <a:rPr lang="en-AU" sz="2600" dirty="0" smtClean="0">
                <a:solidFill>
                  <a:srgbClr val="00B050"/>
                </a:solidFill>
              </a:rPr>
              <a:t>Li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13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14</a:t>
            </a:r>
            <a:r>
              <a:rPr lang="en-AU" sz="2600" dirty="0" smtClean="0"/>
              <a:t>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81250"/>
            <a:ext cx="7391400" cy="447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4809" y="5827923"/>
            <a:ext cx="17014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Lind et al (2009)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431316" y="5354199"/>
            <a:ext cx="6577070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 txBox="1">
            <a:spLocks/>
          </p:cNvSpPr>
          <p:nvPr/>
        </p:nvSpPr>
        <p:spPr>
          <a:xfrm>
            <a:off x="143888" y="2994748"/>
            <a:ext cx="4626299" cy="2726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But later we see </a:t>
            </a:r>
            <a:r>
              <a:rPr lang="en-AU" sz="2800" b="1" i="1" u="sng" dirty="0" smtClean="0">
                <a:solidFill>
                  <a:srgbClr val="03FF03"/>
                </a:solidFill>
              </a:rPr>
              <a:t>more</a:t>
            </a:r>
            <a:r>
              <a:rPr lang="en-AU" sz="2800" dirty="0" smtClean="0"/>
              <a:t> abundance changes, of the same kind!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12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7</a:t>
            </a:r>
            <a:r>
              <a:rPr lang="en-AU" sz="2600" dirty="0" smtClean="0"/>
              <a:t>Li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13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14</a:t>
            </a:r>
            <a:r>
              <a:rPr lang="en-AU" sz="2600" dirty="0" smtClean="0"/>
              <a:t>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571037" cy="644487"/>
          </a:xfrm>
        </p:spPr>
        <p:txBody>
          <a:bodyPr>
            <a:normAutofit fontScale="90000"/>
          </a:bodyPr>
          <a:lstStyle/>
          <a:p>
            <a:r>
              <a:rPr lang="en-AU" sz="4400" dirty="0">
                <a:solidFill>
                  <a:srgbClr val="00B050"/>
                </a:solidFill>
              </a:rPr>
              <a:t>Deep Mixing on the First Giant Branch</a:t>
            </a:r>
          </a:p>
        </p:txBody>
      </p:sp>
    </p:spTree>
    <p:extLst>
      <p:ext uri="{BB962C8B-B14F-4D97-AF65-F5344CB8AC3E}">
        <p14:creationId xmlns:p14="http://schemas.microsoft.com/office/powerpoint/2010/main" val="3175647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726" y="1046598"/>
            <a:ext cx="4626299" cy="272667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At FDU we see abundance changes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12</a:t>
            </a:r>
            <a:r>
              <a:rPr lang="en-AU" sz="2600" dirty="0" smtClean="0"/>
              <a:t>C &amp; </a:t>
            </a:r>
            <a:r>
              <a:rPr lang="en-AU" sz="2600" baseline="30000" dirty="0" smtClean="0">
                <a:solidFill>
                  <a:srgbClr val="00B050"/>
                </a:solidFill>
              </a:rPr>
              <a:t>7</a:t>
            </a:r>
            <a:r>
              <a:rPr lang="en-AU" sz="2600" dirty="0" smtClean="0">
                <a:solidFill>
                  <a:srgbClr val="00B050"/>
                </a:solidFill>
              </a:rPr>
              <a:t>Li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13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14</a:t>
            </a:r>
            <a:r>
              <a:rPr lang="en-AU" sz="2600" dirty="0" smtClean="0"/>
              <a:t>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81250"/>
            <a:ext cx="7391400" cy="447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4809" y="5827923"/>
            <a:ext cx="17014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Lind et al (2009)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431316" y="5354199"/>
            <a:ext cx="6577070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 txBox="1">
            <a:spLocks/>
          </p:cNvSpPr>
          <p:nvPr/>
        </p:nvSpPr>
        <p:spPr>
          <a:xfrm>
            <a:off x="143888" y="2994748"/>
            <a:ext cx="4626299" cy="2726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But later we see </a:t>
            </a:r>
            <a:r>
              <a:rPr lang="en-AU" sz="2800" b="1" i="1" u="sng" dirty="0" smtClean="0">
                <a:solidFill>
                  <a:srgbClr val="03FF03"/>
                </a:solidFill>
              </a:rPr>
              <a:t>more</a:t>
            </a:r>
            <a:r>
              <a:rPr lang="en-AU" sz="2800" dirty="0" smtClean="0"/>
              <a:t> abundance changes, of the same kind!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12</a:t>
            </a:r>
            <a:r>
              <a:rPr lang="en-AU" sz="2600" dirty="0" smtClean="0"/>
              <a:t>C &amp; </a:t>
            </a:r>
            <a:r>
              <a:rPr lang="en-AU" sz="2600" baseline="30000" dirty="0" smtClean="0">
                <a:solidFill>
                  <a:srgbClr val="FF0000"/>
                </a:solidFill>
              </a:rPr>
              <a:t>7</a:t>
            </a:r>
            <a:r>
              <a:rPr lang="en-AU" sz="2600" dirty="0" smtClean="0">
                <a:solidFill>
                  <a:srgbClr val="FF0000"/>
                </a:solidFill>
              </a:rPr>
              <a:t>Li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baseline="30000" dirty="0" smtClean="0"/>
              <a:t>13</a:t>
            </a:r>
            <a:r>
              <a:rPr lang="en-AU" sz="2600" dirty="0" smtClean="0"/>
              <a:t>C &amp; </a:t>
            </a:r>
            <a:r>
              <a:rPr lang="en-AU" sz="2600" baseline="30000" dirty="0" smtClean="0"/>
              <a:t>14</a:t>
            </a:r>
            <a:r>
              <a:rPr lang="en-AU" sz="2600" dirty="0" smtClean="0"/>
              <a:t>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4800600" y="2390428"/>
            <a:ext cx="7391400" cy="4476750"/>
            <a:chOff x="4800600" y="2390428"/>
            <a:chExt cx="7391400" cy="44767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390428"/>
              <a:ext cx="7391400" cy="447675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407444" y="5363378"/>
              <a:ext cx="6577070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 flipV="1">
            <a:off x="3238959" y="3657600"/>
            <a:ext cx="3811836" cy="815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20299" y="3578648"/>
            <a:ext cx="657707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78775" y="1499898"/>
            <a:ext cx="69373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4000" i="1" dirty="0" smtClean="0">
                <a:solidFill>
                  <a:srgbClr val="00B050"/>
                </a:solidFill>
              </a:rPr>
              <a:t>“Deep-mixing” or “extra-mixing”</a:t>
            </a:r>
            <a:endParaRPr lang="en-AU" sz="4000" i="1" dirty="0">
              <a:solidFill>
                <a:srgbClr val="00B05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571037" cy="644487"/>
          </a:xfrm>
        </p:spPr>
        <p:txBody>
          <a:bodyPr>
            <a:normAutofit fontScale="90000"/>
          </a:bodyPr>
          <a:lstStyle/>
          <a:p>
            <a:r>
              <a:rPr lang="en-AU" sz="4400" dirty="0">
                <a:solidFill>
                  <a:srgbClr val="00B050"/>
                </a:solidFill>
              </a:rPr>
              <a:t>Deep Mixing on the First Giant Branch</a:t>
            </a:r>
          </a:p>
        </p:txBody>
      </p:sp>
    </p:spTree>
    <p:extLst>
      <p:ext uri="{BB962C8B-B14F-4D97-AF65-F5344CB8AC3E}">
        <p14:creationId xmlns:p14="http://schemas.microsoft.com/office/powerpoint/2010/main" val="18439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Evolution overview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" y="1785767"/>
            <a:ext cx="12099359" cy="4314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1" y="1"/>
            <a:ext cx="4916129" cy="16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33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Deep Mixing on FGB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46504" cy="4351338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Happens when H-shell reaches the abundance discontinuity left behind after FDU</a:t>
            </a:r>
          </a:p>
          <a:p>
            <a:r>
              <a:rPr lang="en-AU" dirty="0"/>
              <a:t>Thought to inhibit </a:t>
            </a:r>
            <a:r>
              <a:rPr lang="en-AU" dirty="0" smtClean="0"/>
              <a:t>mixing</a:t>
            </a:r>
          </a:p>
          <a:p>
            <a:r>
              <a:rPr lang="en-AU" dirty="0" smtClean="0"/>
              <a:t>The star retraces its path n the HRD</a:t>
            </a:r>
          </a:p>
          <a:p>
            <a:r>
              <a:rPr lang="en-AU" dirty="0" smtClean="0"/>
              <a:t>This creates the “bump” in the Luminosity Function (LF)</a:t>
            </a:r>
          </a:p>
          <a:p>
            <a:r>
              <a:rPr lang="en-AU" dirty="0" smtClean="0"/>
              <a:t>Extra-mixing then occurs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25" y="0"/>
            <a:ext cx="4284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007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24" y="5665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What is the cause of “extra-mixing”?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42" y="1183912"/>
            <a:ext cx="10515600" cy="4351338"/>
          </a:xfrm>
        </p:spPr>
        <p:txBody>
          <a:bodyPr/>
          <a:lstStyle/>
          <a:p>
            <a:r>
              <a:rPr lang="en-AU" dirty="0" smtClean="0"/>
              <a:t>Rotation?</a:t>
            </a:r>
          </a:p>
          <a:p>
            <a:pPr lvl="1"/>
            <a:r>
              <a:rPr lang="en-AU" dirty="0" smtClean="0"/>
              <a:t>Seems not to work – not enough mixing</a:t>
            </a:r>
          </a:p>
          <a:p>
            <a:r>
              <a:rPr lang="en-AU" dirty="0" smtClean="0"/>
              <a:t>Thermohaline mixing?</a:t>
            </a:r>
          </a:p>
          <a:p>
            <a:pPr lvl="1"/>
            <a:r>
              <a:rPr lang="en-AU" dirty="0" smtClean="0"/>
              <a:t>Works!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Solves cosmological </a:t>
            </a:r>
            <a:r>
              <a:rPr lang="en-AU" baseline="30000" dirty="0" smtClean="0">
                <a:sym typeface="Wingdings" panose="05000000000000000000" pitchFamily="2" charset="2"/>
              </a:rPr>
              <a:t>3</a:t>
            </a:r>
            <a:r>
              <a:rPr lang="en-AU" dirty="0" smtClean="0">
                <a:sym typeface="Wingdings" panose="05000000000000000000" pitchFamily="2" charset="2"/>
              </a:rPr>
              <a:t>He problem also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Has many attractive features</a:t>
            </a:r>
          </a:p>
          <a:p>
            <a:pPr lvl="1"/>
            <a:r>
              <a:rPr lang="en-AU" dirty="0" smtClean="0"/>
              <a:t>Requires </a:t>
            </a:r>
            <a:r>
              <a:rPr lang="en-AU" dirty="0"/>
              <a:t>correct </a:t>
            </a:r>
            <a:r>
              <a:rPr lang="en-AU" dirty="0" smtClean="0"/>
              <a:t>value </a:t>
            </a:r>
            <a:r>
              <a:rPr lang="en-AU" dirty="0"/>
              <a:t>of parameter </a:t>
            </a:r>
            <a:r>
              <a:rPr lang="en-AU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AU" dirty="0">
                <a:sym typeface="Wingdings" panose="05000000000000000000" pitchFamily="2" charset="2"/>
              </a:rPr>
              <a:t>3D hydro </a:t>
            </a:r>
            <a:r>
              <a:rPr lang="en-AU" dirty="0" smtClean="0">
                <a:sym typeface="Wingdings" panose="05000000000000000000" pitchFamily="2" charset="2"/>
              </a:rPr>
              <a:t>does </a:t>
            </a:r>
            <a:r>
              <a:rPr lang="en-AU" dirty="0">
                <a:sym typeface="Wingdings" panose="05000000000000000000" pitchFamily="2" charset="2"/>
              </a:rPr>
              <a:t>not endorse this </a:t>
            </a:r>
            <a:r>
              <a:rPr lang="en-AU" dirty="0" smtClean="0">
                <a:sym typeface="Wingdings" panose="05000000000000000000" pitchFamily="2" charset="2"/>
              </a:rPr>
              <a:t>value </a:t>
            </a:r>
          </a:p>
          <a:p>
            <a:pPr lvl="1"/>
            <a:r>
              <a:rPr lang="en-AU" dirty="0" smtClean="0">
                <a:sym typeface="Wingdings" panose="05000000000000000000" pitchFamily="2" charset="2"/>
              </a:rPr>
              <a:t>NB: 3D hydro is not 100% reliable yet…</a:t>
            </a:r>
            <a:endParaRPr lang="en-AU" dirty="0">
              <a:sym typeface="Wingdings" panose="05000000000000000000" pitchFamily="2" charset="2"/>
            </a:endParaRPr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72" y="232214"/>
            <a:ext cx="3303765" cy="3079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4" y="5043461"/>
            <a:ext cx="55626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825" y="3424409"/>
            <a:ext cx="5579896" cy="32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29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This has been postulated by many authors</a:t>
            </a:r>
          </a:p>
          <a:p>
            <a:r>
              <a:rPr lang="en-AU" dirty="0" smtClean="0"/>
              <a:t>Basic problem:</a:t>
            </a:r>
          </a:p>
          <a:p>
            <a:pPr lvl="1"/>
            <a:r>
              <a:rPr lang="en-AU" dirty="0" smtClean="0"/>
              <a:t>We cannot match observed C/O and </a:t>
            </a:r>
            <a:r>
              <a:rPr lang="en-AU" baseline="30000" dirty="0" smtClean="0"/>
              <a:t>12</a:t>
            </a:r>
            <a:r>
              <a:rPr lang="en-AU" dirty="0" smtClean="0"/>
              <a:t>C/</a:t>
            </a:r>
            <a:r>
              <a:rPr lang="en-AU" baseline="30000" dirty="0" smtClean="0"/>
              <a:t>13</a:t>
            </a:r>
            <a:r>
              <a:rPr lang="en-AU" dirty="0" smtClean="0"/>
              <a:t>C values</a:t>
            </a:r>
          </a:p>
          <a:p>
            <a:pPr lvl="1"/>
            <a:r>
              <a:rPr lang="en-AU" dirty="0" smtClean="0"/>
              <a:t>TDU adds </a:t>
            </a:r>
            <a:r>
              <a:rPr lang="en-AU" baseline="30000" dirty="0" smtClean="0"/>
              <a:t>12</a:t>
            </a:r>
            <a:r>
              <a:rPr lang="en-AU" dirty="0" smtClean="0"/>
              <a:t>C</a:t>
            </a:r>
          </a:p>
          <a:p>
            <a:pPr lvl="1"/>
            <a:r>
              <a:rPr lang="en-AU" dirty="0" smtClean="0"/>
              <a:t>By the time we get C/O agreeing with observations the </a:t>
            </a:r>
            <a:r>
              <a:rPr lang="en-AU" baseline="30000" dirty="0"/>
              <a:t>12</a:t>
            </a:r>
            <a:r>
              <a:rPr lang="en-AU" dirty="0"/>
              <a:t>C/</a:t>
            </a:r>
            <a:r>
              <a:rPr lang="en-AU" baseline="30000" dirty="0"/>
              <a:t>13</a:t>
            </a:r>
            <a:r>
              <a:rPr lang="en-AU" dirty="0"/>
              <a:t>C </a:t>
            </a:r>
            <a:r>
              <a:rPr lang="en-AU" dirty="0" smtClean="0"/>
              <a:t>values are too large</a:t>
            </a:r>
          </a:p>
          <a:p>
            <a:pPr lvl="1"/>
            <a:endParaRPr lang="en-AU" dirty="0"/>
          </a:p>
          <a:p>
            <a:r>
              <a:rPr lang="en-AU" dirty="0" smtClean="0"/>
              <a:t>Add some extra-mixing to burn 12C into 13C and lower </a:t>
            </a:r>
            <a:r>
              <a:rPr lang="en-AU" baseline="30000" dirty="0"/>
              <a:t>12</a:t>
            </a:r>
            <a:r>
              <a:rPr lang="en-AU" dirty="0"/>
              <a:t>C/</a:t>
            </a:r>
            <a:r>
              <a:rPr lang="en-AU" baseline="30000" dirty="0"/>
              <a:t>13</a:t>
            </a:r>
            <a:r>
              <a:rPr lang="en-AU" dirty="0"/>
              <a:t>C values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571037" cy="644487"/>
          </a:xfrm>
        </p:spPr>
        <p:txBody>
          <a:bodyPr>
            <a:normAutofit fontScale="90000"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3.2 </a:t>
            </a:r>
            <a:r>
              <a:rPr lang="en-AU" dirty="0" smtClean="0">
                <a:solidFill>
                  <a:srgbClr val="00B050"/>
                </a:solidFill>
              </a:rPr>
              <a:t>Extra-</a:t>
            </a:r>
            <a:r>
              <a:rPr lang="en-AU" sz="4400" dirty="0" smtClean="0">
                <a:solidFill>
                  <a:srgbClr val="00B050"/>
                </a:solidFill>
              </a:rPr>
              <a:t>Mixing </a:t>
            </a:r>
            <a:r>
              <a:rPr lang="en-AU" sz="4400" dirty="0">
                <a:solidFill>
                  <a:srgbClr val="00B050"/>
                </a:solidFill>
              </a:rPr>
              <a:t>on the </a:t>
            </a:r>
            <a:r>
              <a:rPr lang="en-AU" dirty="0" smtClean="0">
                <a:solidFill>
                  <a:srgbClr val="00B050"/>
                </a:solidFill>
              </a:rPr>
              <a:t>AGB?</a:t>
            </a:r>
            <a:endParaRPr lang="en-AU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875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Extra-</a:t>
            </a:r>
            <a:r>
              <a:rPr lang="en-AU" sz="4400" dirty="0" smtClean="0">
                <a:solidFill>
                  <a:srgbClr val="00B050"/>
                </a:solidFill>
              </a:rPr>
              <a:t>Mixing </a:t>
            </a:r>
            <a:r>
              <a:rPr lang="en-AU" sz="4400" dirty="0">
                <a:solidFill>
                  <a:srgbClr val="00B050"/>
                </a:solidFill>
              </a:rPr>
              <a:t>on the </a:t>
            </a:r>
            <a:r>
              <a:rPr lang="en-AU" dirty="0" smtClean="0">
                <a:solidFill>
                  <a:srgbClr val="00B050"/>
                </a:solidFill>
              </a:rPr>
              <a:t>AGB?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3314699"/>
            <a:ext cx="10515600" cy="2862263"/>
          </a:xfrm>
        </p:spPr>
        <p:txBody>
          <a:bodyPr/>
          <a:lstStyle/>
          <a:p>
            <a:r>
              <a:rPr lang="en-AU" dirty="0" smtClean="0"/>
              <a:t>The models that don’t work ignored the effects of extra-mixing on the RGB…</a:t>
            </a:r>
          </a:p>
          <a:p>
            <a:r>
              <a:rPr lang="en-AU" dirty="0" smtClean="0"/>
              <a:t>So they started with the incorrect values at the end of the RGB</a:t>
            </a:r>
          </a:p>
          <a:p>
            <a:r>
              <a:rPr lang="en-AU" dirty="0" smtClean="0"/>
              <a:t>What if we start with the observed envelope values?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31" y="1562100"/>
            <a:ext cx="930038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78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25" y="38100"/>
            <a:ext cx="8258175" cy="6772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622300"/>
            <a:ext cx="2323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The observations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5714185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42862"/>
            <a:ext cx="8258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28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42862"/>
            <a:ext cx="8258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360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42862"/>
            <a:ext cx="8258175" cy="6772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7200"/>
            <a:ext cx="19879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This model started </a:t>
            </a:r>
          </a:p>
          <a:p>
            <a:r>
              <a:rPr lang="en-AU" dirty="0" smtClean="0"/>
              <a:t>with </a:t>
            </a:r>
            <a:r>
              <a:rPr lang="en-AU" dirty="0" smtClean="0">
                <a:latin typeface="Symbol" panose="05050102010706020507" pitchFamily="18" charset="2"/>
              </a:rPr>
              <a:t>a</a:t>
            </a:r>
            <a:r>
              <a:rPr lang="en-AU" dirty="0" smtClean="0"/>
              <a:t>-enhanced </a:t>
            </a:r>
          </a:p>
          <a:p>
            <a:r>
              <a:rPr lang="en-AU" dirty="0" smtClean="0"/>
              <a:t>compositions more</a:t>
            </a:r>
          </a:p>
          <a:p>
            <a:r>
              <a:rPr lang="en-AU" dirty="0" smtClean="0"/>
              <a:t>appropriate to</a:t>
            </a:r>
          </a:p>
          <a:p>
            <a:r>
              <a:rPr lang="en-AU" dirty="0"/>
              <a:t>s</a:t>
            </a:r>
            <a:r>
              <a:rPr lang="en-AU" dirty="0" smtClean="0"/>
              <a:t>tars in globular </a:t>
            </a:r>
          </a:p>
          <a:p>
            <a:r>
              <a:rPr lang="en-AU" dirty="0" smtClean="0"/>
              <a:t>Clusters.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75050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42862"/>
            <a:ext cx="8258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72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42862"/>
            <a:ext cx="8258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Evolution overview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" y="1785767"/>
            <a:ext cx="12099359" cy="4314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1" y="1"/>
            <a:ext cx="4916129" cy="16237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753032" y="2143432"/>
            <a:ext cx="6371303" cy="9832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753032" y="2315287"/>
            <a:ext cx="6322142" cy="3692223"/>
          </a:xfrm>
          <a:prstGeom prst="rect">
            <a:avLst/>
          </a:prstGeom>
          <a:solidFill>
            <a:srgbClr val="ADAEAC">
              <a:alpha val="21961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4249272" y="1731980"/>
            <a:ext cx="347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1AC44F"/>
                </a:solidFill>
              </a:rPr>
              <a:t>We concentrate on this mass range</a:t>
            </a:r>
            <a:endParaRPr lang="en-AU" dirty="0">
              <a:solidFill>
                <a:srgbClr val="1AC4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0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42862"/>
            <a:ext cx="8258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9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47" y="333298"/>
            <a:ext cx="4547460" cy="1308253"/>
          </a:xfrm>
        </p:spPr>
        <p:txBody>
          <a:bodyPr>
            <a:noAutofit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3.3 First Dredge-Up and the LF Bump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147" y="1641551"/>
            <a:ext cx="4946084" cy="457196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Abundance changes at FDU seem to match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But the luminosity at which it occurs </a:t>
            </a:r>
            <a:r>
              <a:rPr lang="en-AU" sz="2800" dirty="0" smtClean="0">
                <a:solidFill>
                  <a:srgbClr val="FF0000"/>
                </a:solidFill>
              </a:rPr>
              <a:t>does not!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Neither does the depth of FDU – which determines the luminosity of the LF bump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Neither does the luminosity of the LF bump (related to FDU!)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00FF04"/>
                </a:solidFill>
              </a:rPr>
              <a:t>Both are worse at lower [Fe/H]</a:t>
            </a:r>
            <a:endParaRPr lang="en-AU" sz="2800" dirty="0">
              <a:solidFill>
                <a:srgbClr val="00FF0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62" y="126252"/>
            <a:ext cx="6053209" cy="5139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86" y="5343392"/>
            <a:ext cx="4579344" cy="14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530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00" y="163914"/>
            <a:ext cx="6099535" cy="823511"/>
          </a:xfrm>
        </p:spPr>
        <p:txBody>
          <a:bodyPr>
            <a:normAutofit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3.4 Core He Burning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400" y="1068636"/>
            <a:ext cx="5902535" cy="480035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This has been a problem for ages</a:t>
            </a: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Most people ignore it!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It involves:</a:t>
            </a:r>
            <a:endParaRPr lang="en-AU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err="1" smtClean="0"/>
              <a:t>Semiconvection</a:t>
            </a:r>
            <a:endParaRPr lang="en-AU" sz="26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Overshoot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AU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How to model it??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Here is the same star </a:t>
            </a:r>
          </a:p>
          <a:p>
            <a:r>
              <a:rPr lang="en-AU" sz="2800" dirty="0"/>
              <a:t>  </a:t>
            </a:r>
            <a:r>
              <a:rPr lang="en-AU" sz="2800" dirty="0" smtClean="0"/>
              <a:t>    modelled with </a:t>
            </a:r>
          </a:p>
          <a:p>
            <a:r>
              <a:rPr lang="en-AU" sz="2800" dirty="0"/>
              <a:t> </a:t>
            </a:r>
            <a:r>
              <a:rPr lang="en-AU" sz="2800" dirty="0" smtClean="0"/>
              <a:t>    different codes!!!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84" y="1651383"/>
            <a:ext cx="7352612" cy="49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93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00" y="163914"/>
            <a:ext cx="6099535" cy="823511"/>
          </a:xfrm>
        </p:spPr>
        <p:txBody>
          <a:bodyPr>
            <a:normAutofit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3.4 Core He Burning</a:t>
            </a:r>
            <a:endParaRPr lang="en-AU" sz="44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" y="987425"/>
            <a:ext cx="6108241" cy="5615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5100" y="2222500"/>
            <a:ext cx="44006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Here are two examples…</a:t>
            </a:r>
          </a:p>
          <a:p>
            <a:endParaRPr lang="en-AU" dirty="0" smtClean="0"/>
          </a:p>
          <a:p>
            <a:pPr marL="342900" indent="-342900">
              <a:buAutoNum type="arabicParenR"/>
            </a:pPr>
            <a:r>
              <a:rPr lang="en-AU" dirty="0" smtClean="0"/>
              <a:t>The boundary of convection determined </a:t>
            </a:r>
          </a:p>
          <a:p>
            <a:r>
              <a:rPr lang="en-AU" dirty="0" smtClean="0"/>
              <a:t>by a strict application of the Schwarzschild  </a:t>
            </a:r>
          </a:p>
          <a:p>
            <a:r>
              <a:rPr lang="en-AU" dirty="0" smtClean="0"/>
              <a:t>condition</a:t>
            </a:r>
          </a:p>
          <a:p>
            <a:endParaRPr lang="en-AU" dirty="0" smtClean="0"/>
          </a:p>
          <a:p>
            <a:r>
              <a:rPr lang="en-AU" dirty="0" smtClean="0"/>
              <a:t>2) The result from using a diffusion equation </a:t>
            </a:r>
          </a:p>
          <a:p>
            <a:r>
              <a:rPr lang="en-AU" dirty="0" smtClean="0"/>
              <a:t>with an exponentially decreasing velocity </a:t>
            </a:r>
          </a:p>
          <a:p>
            <a:r>
              <a:rPr lang="en-AU" dirty="0" smtClean="0"/>
              <a:t>beyond the formal Schwarzschild edge (see </a:t>
            </a:r>
          </a:p>
          <a:p>
            <a:r>
              <a:rPr lang="en-AU" dirty="0" smtClean="0"/>
              <a:t>the discussion of this in section 3.5)</a:t>
            </a:r>
          </a:p>
          <a:p>
            <a:endParaRPr lang="en-AU" dirty="0"/>
          </a:p>
          <a:p>
            <a:r>
              <a:rPr lang="en-AU" dirty="0" smtClean="0"/>
              <a:t>Note the large differences!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54843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00" y="163914"/>
            <a:ext cx="3932237" cy="823511"/>
          </a:xfrm>
        </p:spPr>
        <p:txBody>
          <a:bodyPr>
            <a:normAutofit/>
          </a:bodyPr>
          <a:lstStyle/>
          <a:p>
            <a:r>
              <a:rPr lang="en-AU" sz="4400" dirty="0" smtClean="0">
                <a:solidFill>
                  <a:srgbClr val="00B050"/>
                </a:solidFill>
              </a:rPr>
              <a:t>Core He Burning</a:t>
            </a:r>
            <a:endParaRPr lang="en-AU" sz="4400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400" y="1028824"/>
            <a:ext cx="5902535" cy="480035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3D hydro offers hope…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/>
              <a:t>Simon Campbell is working </a:t>
            </a:r>
          </a:p>
          <a:p>
            <a:r>
              <a:rPr lang="en-AU" sz="2800" dirty="0" smtClean="0"/>
              <a:t>     on this with various </a:t>
            </a:r>
          </a:p>
          <a:p>
            <a:r>
              <a:rPr lang="en-AU" sz="2800" dirty="0"/>
              <a:t> </a:t>
            </a:r>
            <a:r>
              <a:rPr lang="en-AU" sz="2800" dirty="0" smtClean="0"/>
              <a:t>    collaborators: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Arnett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Mocak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AU" sz="2600" dirty="0" err="1" smtClean="0"/>
              <a:t>Etc</a:t>
            </a:r>
            <a:endParaRPr lang="en-AU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Note the gravity waves above </a:t>
            </a:r>
          </a:p>
          <a:p>
            <a:r>
              <a:rPr lang="en-AU" sz="2600" dirty="0" smtClean="0"/>
              <a:t>the formal convective core, which </a:t>
            </a:r>
          </a:p>
          <a:p>
            <a:r>
              <a:rPr lang="en-AU" sz="2600" dirty="0" smtClean="0"/>
              <a:t>start to cause mixing…</a:t>
            </a:r>
          </a:p>
          <a:p>
            <a:endParaRPr lang="en-AU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71" y="0"/>
            <a:ext cx="7384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400" y="5697256"/>
            <a:ext cx="473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00B050"/>
                </a:solidFill>
              </a:rPr>
              <a:t>For details </a:t>
            </a:r>
            <a:r>
              <a:rPr lang="en-AU" sz="1600" dirty="0" smtClean="0">
                <a:solidFill>
                  <a:srgbClr val="00B050"/>
                </a:solidFill>
              </a:rPr>
              <a:t>see</a:t>
            </a:r>
          </a:p>
          <a:p>
            <a:r>
              <a:rPr lang="en-AU" sz="1600" dirty="0" smtClean="0">
                <a:solidFill>
                  <a:srgbClr val="00B050"/>
                </a:solidFill>
              </a:rPr>
              <a:t>http</a:t>
            </a:r>
            <a:r>
              <a:rPr lang="en-AU" sz="1600" dirty="0">
                <a:solidFill>
                  <a:srgbClr val="00B050"/>
                </a:solidFill>
              </a:rPr>
              <a:t>://adsabs.harvard.edu/abs/2015arXiv151204774C </a:t>
            </a:r>
          </a:p>
        </p:txBody>
      </p:sp>
    </p:spTree>
    <p:extLst>
      <p:ext uri="{BB962C8B-B14F-4D97-AF65-F5344CB8AC3E}">
        <p14:creationId xmlns:p14="http://schemas.microsoft.com/office/powerpoint/2010/main" val="14364374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08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3D Calculation</a:t>
            </a:r>
            <a:br>
              <a:rPr lang="en-AU" dirty="0" smtClean="0">
                <a:solidFill>
                  <a:srgbClr val="00B050"/>
                </a:solidFill>
              </a:rPr>
            </a:br>
            <a:r>
              <a:rPr lang="en-AU" dirty="0">
                <a:solidFill>
                  <a:srgbClr val="00B050"/>
                </a:solidFill>
              </a:rPr>
              <a:t/>
            </a:r>
            <a:br>
              <a:rPr lang="en-AU" dirty="0">
                <a:solidFill>
                  <a:srgbClr val="00B050"/>
                </a:solidFill>
              </a:rPr>
            </a:br>
            <a:r>
              <a:rPr lang="en-AU" sz="3100" dirty="0" smtClean="0"/>
              <a:t>A movie from Simon </a:t>
            </a:r>
            <a:br>
              <a:rPr lang="en-AU" sz="3100" dirty="0" smtClean="0"/>
            </a:br>
            <a:r>
              <a:rPr lang="en-AU" sz="3100" dirty="0" smtClean="0"/>
              <a:t>Campbell et al</a:t>
            </a:r>
            <a:endParaRPr lang="en-AU" sz="3100" dirty="0"/>
          </a:p>
        </p:txBody>
      </p:sp>
      <p:pic>
        <p:nvPicPr>
          <p:cNvPr id="4" name="cheb8-lres-3Dmovie-waterma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475" y="0"/>
            <a:ext cx="750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Schwarzschild criterion is a local criterion, which defines a point where the buoyancy is neutral. </a:t>
            </a:r>
          </a:p>
          <a:p>
            <a:r>
              <a:rPr lang="en-AU" dirty="0" smtClean="0"/>
              <a:t>It does not include, for example, the momentum of any blobs that approach the boundary.</a:t>
            </a:r>
          </a:p>
          <a:p>
            <a:r>
              <a:rPr lang="en-AU" dirty="0" smtClean="0"/>
              <a:t>Since a blob accelerating toward the boundary will reach the neutral point with a finite momentum, it will “overshoot” beyond that border. </a:t>
            </a:r>
          </a:p>
          <a:p>
            <a:r>
              <a:rPr lang="en-AU" dirty="0" smtClean="0"/>
              <a:t>But how far???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37100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3175"/>
            <a:ext cx="115062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3.5 Convective Boundaries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967" y="1248697"/>
            <a:ext cx="10515600" cy="3425312"/>
          </a:xfrm>
        </p:spPr>
        <p:txBody>
          <a:bodyPr>
            <a:normAutofit/>
          </a:bodyPr>
          <a:lstStyle/>
          <a:p>
            <a:r>
              <a:rPr lang="en-AU" dirty="0" smtClean="0"/>
              <a:t>Convective borders are trouble…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Usually mixing is done with diffusion equation</a:t>
            </a:r>
          </a:p>
          <a:p>
            <a:pPr lvl="1"/>
            <a:r>
              <a:rPr lang="en-AU" dirty="0" smtClean="0"/>
              <a:t>But mixing is </a:t>
            </a:r>
            <a:r>
              <a:rPr lang="en-AU" dirty="0" err="1" smtClean="0"/>
              <a:t>advective</a:t>
            </a:r>
            <a:r>
              <a:rPr lang="en-AU" dirty="0" smtClean="0"/>
              <a:t>…not diffusive! Remember!</a:t>
            </a:r>
          </a:p>
          <a:p>
            <a:pPr lvl="1"/>
            <a:endParaRPr lang="en-AU" dirty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77" y="3436987"/>
            <a:ext cx="7818907" cy="17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150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7" y="3175"/>
            <a:ext cx="11448128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Typical Overshoot Method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9624" y="1432335"/>
            <a:ext cx="10515600" cy="4351338"/>
          </a:xfrm>
        </p:spPr>
        <p:txBody>
          <a:bodyPr/>
          <a:lstStyle/>
          <a:p>
            <a:r>
              <a:rPr lang="en-AU" dirty="0" smtClean="0"/>
              <a:t>Use diffusion equation</a:t>
            </a:r>
          </a:p>
          <a:p>
            <a:r>
              <a:rPr lang="en-AU" dirty="0" smtClean="0"/>
              <a:t>Add some decrease in D into the radiative region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67" y="2499851"/>
            <a:ext cx="7758113" cy="2627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62" y="665956"/>
            <a:ext cx="4429125" cy="9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74" y="5310868"/>
            <a:ext cx="6688797" cy="11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94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>
                <a:solidFill>
                  <a:srgbClr val="00B050"/>
                </a:solidFill>
              </a:rPr>
              <a:t>Convective Boundaries</a:t>
            </a:r>
            <a:endParaRPr lang="en-AU" altLang="en-US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9400" y="1825625"/>
            <a:ext cx="10515600" cy="4351338"/>
          </a:xfrm>
        </p:spPr>
        <p:txBody>
          <a:bodyPr/>
          <a:lstStyle/>
          <a:p>
            <a:r>
              <a:rPr lang="en-AU" dirty="0" smtClean="0"/>
              <a:t>This helps with third dredge-up</a:t>
            </a:r>
          </a:p>
          <a:p>
            <a:r>
              <a:rPr lang="en-AU" dirty="0" smtClean="0"/>
              <a:t>Also creates </a:t>
            </a:r>
            <a:r>
              <a:rPr lang="en-AU" baseline="30000" dirty="0" smtClean="0"/>
              <a:t>13</a:t>
            </a:r>
            <a:r>
              <a:rPr lang="en-AU" dirty="0" smtClean="0"/>
              <a:t>C pocket</a:t>
            </a:r>
          </a:p>
          <a:p>
            <a:pPr lvl="1"/>
            <a:r>
              <a:rPr lang="en-AU" dirty="0" smtClean="0"/>
              <a:t>Required for s-processing</a:t>
            </a:r>
          </a:p>
          <a:p>
            <a:pPr lvl="1"/>
            <a:r>
              <a:rPr lang="en-AU" dirty="0" smtClean="0"/>
              <a:t>Required </a:t>
            </a:r>
            <a:r>
              <a:rPr lang="en-AU" baseline="30000" dirty="0" smtClean="0"/>
              <a:t>19</a:t>
            </a:r>
            <a:r>
              <a:rPr lang="en-AU" dirty="0" smtClean="0"/>
              <a:t>F production</a:t>
            </a:r>
          </a:p>
          <a:p>
            <a:endParaRPr lang="en-AU" dirty="0"/>
          </a:p>
          <a:p>
            <a:r>
              <a:rPr lang="en-AU" dirty="0" smtClean="0"/>
              <a:t>But it is hiding physics…</a:t>
            </a:r>
            <a:endParaRPr lang="en-AU" dirty="0"/>
          </a:p>
        </p:txBody>
      </p:sp>
      <p:pic>
        <p:nvPicPr>
          <p:cNvPr id="1585155" name="Picture 3" descr="herwig_f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16" y="1825625"/>
            <a:ext cx="6702220" cy="428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61814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1. Summary of AGB evolution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495313"/>
            <a:ext cx="10353762" cy="5088367"/>
          </a:xfrm>
        </p:spPr>
        <p:txBody>
          <a:bodyPr/>
          <a:lstStyle/>
          <a:p>
            <a:r>
              <a:rPr lang="en-AU" dirty="0" smtClean="0"/>
              <a:t>Will deal with pre-AGB evolution later</a:t>
            </a:r>
          </a:p>
          <a:p>
            <a:pPr lvl="1"/>
            <a:r>
              <a:rPr lang="en-AU" dirty="0"/>
              <a:t>T</a:t>
            </a:r>
            <a:r>
              <a:rPr lang="en-AU" dirty="0" smtClean="0"/>
              <a:t>his is important as “initial conditions” for AGB evolution</a:t>
            </a:r>
          </a:p>
          <a:p>
            <a:r>
              <a:rPr lang="en-AU" dirty="0" smtClean="0"/>
              <a:t>AGB follows from end of core He burning phase</a:t>
            </a:r>
          </a:p>
          <a:p>
            <a:r>
              <a:rPr lang="en-AU" dirty="0" smtClean="0"/>
              <a:t>Initially Early-AGB</a:t>
            </a:r>
          </a:p>
          <a:p>
            <a:pPr lvl="1"/>
            <a:r>
              <a:rPr lang="en-AU" dirty="0" smtClean="0"/>
              <a:t>Second Dredge-Up for intermediate mass stars</a:t>
            </a:r>
          </a:p>
          <a:p>
            <a:r>
              <a:rPr lang="en-AU" dirty="0" smtClean="0"/>
              <a:t>Thermally Pulsing AGB</a:t>
            </a:r>
          </a:p>
          <a:p>
            <a:pPr lvl="1"/>
            <a:r>
              <a:rPr lang="en-AU" dirty="0" smtClean="0"/>
              <a:t>Most nucleosynthesis occurs here as a result of  3</a:t>
            </a:r>
            <a:r>
              <a:rPr lang="en-AU" baseline="30000" dirty="0" smtClean="0"/>
              <a:t>rd</a:t>
            </a:r>
            <a:r>
              <a:rPr lang="en-AU" dirty="0" smtClean="0"/>
              <a:t> dredge-up (TDU)</a:t>
            </a:r>
          </a:p>
          <a:p>
            <a:pPr lvl="1"/>
            <a:r>
              <a:rPr lang="en-AU" dirty="0" smtClean="0"/>
              <a:t>May include Hot Bottom Burning (HBB)</a:t>
            </a:r>
          </a:p>
          <a:p>
            <a:r>
              <a:rPr lang="en-AU" dirty="0" smtClean="0"/>
              <a:t>Mass-loss</a:t>
            </a:r>
          </a:p>
          <a:p>
            <a:pPr lvl="1"/>
            <a:r>
              <a:rPr lang="en-AU" dirty="0" smtClean="0"/>
              <a:t>Returns matter to Galaxy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15572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853"/>
            <a:ext cx="10515600" cy="1325563"/>
          </a:xfrm>
        </p:spPr>
        <p:txBody>
          <a:bodyPr/>
          <a:lstStyle/>
          <a:p>
            <a:r>
              <a:rPr lang="en-AU" baseline="30000" dirty="0" smtClean="0">
                <a:solidFill>
                  <a:srgbClr val="00B050"/>
                </a:solidFill>
              </a:rPr>
              <a:t>13</a:t>
            </a:r>
            <a:r>
              <a:rPr lang="en-AU" dirty="0" smtClean="0">
                <a:solidFill>
                  <a:srgbClr val="00B050"/>
                </a:solidFill>
              </a:rPr>
              <a:t>C Pocket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8514"/>
            <a:ext cx="10515600" cy="4351338"/>
          </a:xfrm>
        </p:spPr>
        <p:txBody>
          <a:bodyPr/>
          <a:lstStyle/>
          <a:p>
            <a:r>
              <a:rPr lang="en-AU" dirty="0" smtClean="0"/>
              <a:t>This remains a problem…how does it form?</a:t>
            </a:r>
          </a:p>
          <a:p>
            <a:r>
              <a:rPr lang="en-AU" dirty="0" smtClean="0"/>
              <a:t>Many mechanisms suggested, none proven</a:t>
            </a:r>
          </a:p>
          <a:p>
            <a:r>
              <a:rPr lang="en-AU" dirty="0" smtClean="0"/>
              <a:t>Simulated by using some partial mixing of arbitrary kind…</a:t>
            </a:r>
          </a:p>
          <a:p>
            <a:endParaRPr lang="en-AU" dirty="0"/>
          </a:p>
          <a:p>
            <a:r>
              <a:rPr lang="en-AU" dirty="0" smtClean="0"/>
              <a:t>Try to constrain with observations of s-process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4419600" y="3632200"/>
            <a:ext cx="7539725" cy="3074952"/>
            <a:chOff x="4806050" y="3844913"/>
            <a:chExt cx="6810375" cy="251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050" y="3844913"/>
              <a:ext cx="6810375" cy="251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87248" y="4065224"/>
              <a:ext cx="286439" cy="220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399449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6657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Overshoot at ISCZ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709"/>
            <a:ext cx="10515600" cy="4351338"/>
          </a:xfrm>
        </p:spPr>
        <p:txBody>
          <a:bodyPr/>
          <a:lstStyle/>
          <a:p>
            <a:r>
              <a:rPr lang="en-AU" dirty="0" smtClean="0"/>
              <a:t>Mixes material from the C-O core into the ISCZ</a:t>
            </a:r>
          </a:p>
          <a:p>
            <a:pPr lvl="1"/>
            <a:r>
              <a:rPr lang="en-AU" dirty="0" smtClean="0"/>
              <a:t>And hence surface following TDU</a:t>
            </a:r>
          </a:p>
          <a:p>
            <a:r>
              <a:rPr lang="en-AU" dirty="0" smtClean="0"/>
              <a:t>Enhances ISCZ in O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08" y="2402818"/>
            <a:ext cx="7855667" cy="4278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23870" y="6418265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Herwig et al 1999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6612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16" y="1324179"/>
            <a:ext cx="10515600" cy="5047124"/>
          </a:xfrm>
        </p:spPr>
        <p:txBody>
          <a:bodyPr>
            <a:normAutofit/>
          </a:bodyPr>
          <a:lstStyle/>
          <a:p>
            <a:r>
              <a:rPr lang="en-AU" dirty="0" smtClean="0"/>
              <a:t>Resulting abundances match H-deficient central stars of PN – </a:t>
            </a:r>
            <a:r>
              <a:rPr lang="en-AU" dirty="0" smtClean="0">
                <a:solidFill>
                  <a:srgbClr val="00B050"/>
                </a:solidFill>
              </a:rPr>
              <a:t>PG1159</a:t>
            </a:r>
          </a:p>
          <a:p>
            <a:pPr lvl="1"/>
            <a:r>
              <a:rPr lang="en-AU" dirty="0" smtClean="0"/>
              <a:t>Enhanced in C and O and He</a:t>
            </a:r>
          </a:p>
          <a:p>
            <a:pPr lvl="1"/>
            <a:r>
              <a:rPr lang="en-AU" dirty="0" smtClean="0"/>
              <a:t>Also Ne and F</a:t>
            </a:r>
          </a:p>
          <a:p>
            <a:pPr lvl="1"/>
            <a:r>
              <a:rPr lang="en-AU" dirty="0" smtClean="0"/>
              <a:t>Quantitatively matches models with 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overshoot at bottom of ISCZ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X(He) ~ 0.30 – 0.85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X(C) ~ 0.15 – 0.60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X(O) ~ 0.02 – 0.20</a:t>
            </a:r>
          </a:p>
          <a:p>
            <a:pPr marL="457200" lvl="1" indent="0">
              <a:buNone/>
            </a:pPr>
            <a:r>
              <a:rPr lang="en-AU" dirty="0"/>
              <a:t> </a:t>
            </a:r>
            <a:r>
              <a:rPr lang="en-AU" dirty="0" smtClean="0"/>
              <a:t>   X(Ne) ~ 0.02</a:t>
            </a:r>
          </a:p>
          <a:p>
            <a:pPr lvl="1"/>
            <a:endParaRPr lang="en-AU" dirty="0"/>
          </a:p>
          <a:p>
            <a:r>
              <a:rPr lang="en-AU" dirty="0" smtClean="0"/>
              <a:t>Also matches AGB </a:t>
            </a:r>
            <a:r>
              <a:rPr lang="en-AU" dirty="0" err="1" smtClean="0"/>
              <a:t>abunds</a:t>
            </a:r>
            <a:r>
              <a:rPr lang="en-AU" dirty="0" smtClean="0"/>
              <a:t> better</a:t>
            </a:r>
          </a:p>
          <a:p>
            <a:pPr lvl="1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8"/>
          <a:stretch/>
        </p:blipFill>
        <p:spPr>
          <a:xfrm>
            <a:off x="6213987" y="1910145"/>
            <a:ext cx="5978013" cy="49478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-116657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Overshoot at ISCZ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9716" y="6488668"/>
            <a:ext cx="187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Karakas et al 2010</a:t>
            </a:r>
            <a:endParaRPr lang="en-AU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614219" y="4817806"/>
            <a:ext cx="3411794" cy="8357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6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solidFill>
                  <a:srgbClr val="00B050"/>
                </a:solidFill>
              </a:rPr>
              <a:t>Convective Borders Summary</a:t>
            </a:r>
            <a:endParaRPr lang="en-GB" altLang="en-US" dirty="0">
              <a:solidFill>
                <a:srgbClr val="00B050"/>
              </a:solidFill>
            </a:endParaRPr>
          </a:p>
        </p:txBody>
      </p:sp>
      <p:sp>
        <p:nvSpPr>
          <p:cNvPr id="1438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96676" y="1451053"/>
            <a:ext cx="10515600" cy="4351338"/>
          </a:xfrm>
        </p:spPr>
        <p:txBody>
          <a:bodyPr/>
          <a:lstStyle/>
          <a:p>
            <a:r>
              <a:rPr lang="en-GB" altLang="en-US" dirty="0" smtClean="0">
                <a:solidFill>
                  <a:srgbClr val="FF3399"/>
                </a:solidFill>
              </a:rPr>
              <a:t>It’s </a:t>
            </a:r>
            <a:r>
              <a:rPr lang="en-GB" altLang="en-US" dirty="0">
                <a:solidFill>
                  <a:srgbClr val="FF3399"/>
                </a:solidFill>
              </a:rPr>
              <a:t>not</a:t>
            </a:r>
            <a:r>
              <a:rPr lang="en-GB" altLang="en-US" dirty="0"/>
              <a:t> simple</a:t>
            </a:r>
          </a:p>
          <a:p>
            <a:r>
              <a:rPr lang="en-GB" altLang="en-US" dirty="0" smtClean="0">
                <a:solidFill>
                  <a:srgbClr val="FF3399"/>
                </a:solidFill>
              </a:rPr>
              <a:t>It’s </a:t>
            </a:r>
            <a:r>
              <a:rPr lang="en-GB" altLang="en-US" dirty="0">
                <a:solidFill>
                  <a:srgbClr val="FF3399"/>
                </a:solidFill>
              </a:rPr>
              <a:t>not</a:t>
            </a:r>
            <a:r>
              <a:rPr lang="en-GB" altLang="en-US" dirty="0"/>
              <a:t> one-dimensional</a:t>
            </a:r>
          </a:p>
          <a:p>
            <a:r>
              <a:rPr lang="en-GB" altLang="en-US" dirty="0" smtClean="0">
                <a:solidFill>
                  <a:srgbClr val="FF3399"/>
                </a:solidFill>
              </a:rPr>
              <a:t>It’s </a:t>
            </a:r>
            <a:r>
              <a:rPr lang="en-GB" altLang="en-US" dirty="0">
                <a:solidFill>
                  <a:srgbClr val="FF3399"/>
                </a:solidFill>
              </a:rPr>
              <a:t>not</a:t>
            </a:r>
            <a:r>
              <a:rPr lang="en-GB" altLang="en-US" dirty="0"/>
              <a:t> static</a:t>
            </a:r>
          </a:p>
          <a:p>
            <a:r>
              <a:rPr lang="en-GB" altLang="en-US" dirty="0" smtClean="0">
                <a:solidFill>
                  <a:srgbClr val="FF3399"/>
                </a:solidFill>
              </a:rPr>
              <a:t>It’s </a:t>
            </a:r>
            <a:r>
              <a:rPr lang="en-GB" altLang="en-US" dirty="0">
                <a:solidFill>
                  <a:srgbClr val="FF3399"/>
                </a:solidFill>
              </a:rPr>
              <a:t>not</a:t>
            </a:r>
            <a:r>
              <a:rPr lang="en-GB" altLang="en-US" dirty="0"/>
              <a:t> mixing-length</a:t>
            </a:r>
          </a:p>
          <a:p>
            <a:r>
              <a:rPr lang="en-GB" altLang="en-US" dirty="0"/>
              <a:t>But </a:t>
            </a:r>
            <a:r>
              <a:rPr lang="en-GB" altLang="en-US" dirty="0">
                <a:solidFill>
                  <a:srgbClr val="FF66FF"/>
                </a:solidFill>
              </a:rPr>
              <a:t>it is</a:t>
            </a:r>
            <a:r>
              <a:rPr lang="en-GB" altLang="en-US" dirty="0"/>
              <a:t> </a:t>
            </a:r>
            <a:r>
              <a:rPr lang="en-GB" altLang="en-US" dirty="0" smtClean="0"/>
              <a:t>very hard to </a:t>
            </a:r>
            <a:r>
              <a:rPr lang="en-GB" altLang="en-US" dirty="0"/>
              <a:t>calculate</a:t>
            </a:r>
            <a:r>
              <a:rPr lang="en-GB" altLang="en-US" dirty="0" smtClean="0"/>
              <a:t>…</a:t>
            </a:r>
            <a:endParaRPr lang="en-GB" altLang="en-US" dirty="0"/>
          </a:p>
        </p:txBody>
      </p:sp>
      <p:pic>
        <p:nvPicPr>
          <p:cNvPr id="7" name="Picture 4" descr="C:\Stellar Movies\ns\mixing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17" y="2971647"/>
            <a:ext cx="6727214" cy="38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72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3.6 Envelope Opacities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430901"/>
            <a:ext cx="10515600" cy="4351338"/>
          </a:xfrm>
        </p:spPr>
        <p:txBody>
          <a:bodyPr/>
          <a:lstStyle/>
          <a:p>
            <a:r>
              <a:rPr lang="en-AU" dirty="0" smtClean="0"/>
              <a:t>Third dredge-up of C can produce large C enhancements</a:t>
            </a:r>
          </a:p>
          <a:p>
            <a:r>
              <a:rPr lang="en-AU" dirty="0" smtClean="0"/>
              <a:t>Hot bottom burning of C into N can produce large N enhancements</a:t>
            </a:r>
          </a:p>
          <a:p>
            <a:r>
              <a:rPr lang="en-AU" dirty="0" smtClean="0"/>
              <a:t>Hence:</a:t>
            </a:r>
          </a:p>
          <a:p>
            <a:pPr marL="0" indent="0">
              <a:buNone/>
            </a:pPr>
            <a:r>
              <a:rPr lang="en-AU" dirty="0" smtClean="0"/>
              <a:t>   We need low temperature opacities for variations in C and N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2" y="3606570"/>
            <a:ext cx="5690385" cy="1588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4841282"/>
            <a:ext cx="6562093" cy="19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75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81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Online tool: AESOPUS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51" y="0"/>
            <a:ext cx="702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40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AESOPUS now allows us to get opacities for many mixtures, with detailed atomic physics.</a:t>
            </a:r>
          </a:p>
          <a:p>
            <a:endParaRPr lang="en-AU" dirty="0"/>
          </a:p>
          <a:p>
            <a:r>
              <a:rPr lang="en-AU" dirty="0" smtClean="0"/>
              <a:t>Note how dramatically the chemistry, and the opacity, change with the value of C/O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111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AESOPUS results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57" y="265973"/>
            <a:ext cx="3402892" cy="6283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4" y="1690688"/>
            <a:ext cx="6264238" cy="48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9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Envelope Opacity Effects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When C &gt; O the opacity increases</a:t>
            </a:r>
          </a:p>
          <a:p>
            <a:r>
              <a:rPr lang="en-AU" dirty="0" smtClean="0"/>
              <a:t>Radius increases</a:t>
            </a:r>
          </a:p>
          <a:p>
            <a:r>
              <a:rPr lang="en-AU" dirty="0" smtClean="0"/>
              <a:t>Temperature decreases</a:t>
            </a:r>
          </a:p>
          <a:p>
            <a:r>
              <a:rPr lang="en-AU" dirty="0" smtClean="0"/>
              <a:t>Mass-loss increases!</a:t>
            </a:r>
          </a:p>
          <a:p>
            <a:r>
              <a:rPr lang="en-AU" dirty="0" smtClean="0"/>
              <a:t>Evolution altered…</a:t>
            </a:r>
          </a:p>
          <a:p>
            <a:r>
              <a:rPr lang="en-AU" dirty="0" smtClean="0"/>
              <a:t>Better fit to NEMP stars also</a:t>
            </a:r>
          </a:p>
          <a:p>
            <a:r>
              <a:rPr lang="en-AU" dirty="0" smtClean="0"/>
              <a:t>See later for details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18" y="931808"/>
            <a:ext cx="5025816" cy="4571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48" y="5605464"/>
            <a:ext cx="6086475" cy="1133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00" y="5605464"/>
            <a:ext cx="537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NEMP = Nitrogen enhanced metal poor stars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73505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3.7 Convection Theory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681"/>
            <a:ext cx="10515600" cy="4351338"/>
          </a:xfrm>
        </p:spPr>
        <p:txBody>
          <a:bodyPr/>
          <a:lstStyle/>
          <a:p>
            <a:r>
              <a:rPr lang="en-AU" dirty="0" smtClean="0"/>
              <a:t>Most calculations use the Mixing-Length Theory</a:t>
            </a:r>
          </a:p>
          <a:p>
            <a:r>
              <a:rPr lang="en-AU" dirty="0" smtClean="0"/>
              <a:t>But there are others!</a:t>
            </a:r>
          </a:p>
          <a:p>
            <a:endParaRPr lang="en-AU" dirty="0" smtClean="0"/>
          </a:p>
          <a:p>
            <a:r>
              <a:rPr lang="en-AU" dirty="0" smtClean="0"/>
              <a:t>The most common competitor is</a:t>
            </a:r>
            <a:endParaRPr lang="en-AU" dirty="0"/>
          </a:p>
          <a:p>
            <a:r>
              <a:rPr lang="en-AU" dirty="0" smtClean="0">
                <a:solidFill>
                  <a:srgbClr val="92D050"/>
                </a:solidFill>
              </a:rPr>
              <a:t>Full Spectrum of Turbulence (FST)</a:t>
            </a:r>
          </a:p>
          <a:p>
            <a:pPr lvl="1"/>
            <a:r>
              <a:rPr lang="en-AU" dirty="0" smtClean="0"/>
              <a:t>Integrates over all mixing-lengths – no preferred scale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4456254"/>
            <a:ext cx="8362950" cy="22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3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plots are useful!</a:t>
            </a:r>
          </a:p>
          <a:p>
            <a:endParaRPr lang="en-AU" dirty="0" smtClean="0"/>
          </a:p>
          <a:p>
            <a:r>
              <a:rPr lang="en-AU" dirty="0" smtClean="0"/>
              <a:t>The figure on the left is schematic and NOT to scale. But it illustrates things nicely.</a:t>
            </a:r>
          </a:p>
          <a:p>
            <a:endParaRPr lang="en-AU" dirty="0" smtClean="0"/>
          </a:p>
          <a:p>
            <a:r>
              <a:rPr lang="en-AU" dirty="0" smtClean="0"/>
              <a:t>The figure on the right is to scale…on the left half the axis is mass, but on the right half it is radius. </a:t>
            </a:r>
          </a:p>
          <a:p>
            <a:r>
              <a:rPr lang="en-AU" dirty="0" smtClean="0"/>
              <a:t>Note that nothing is visible when plotted against radius as it is all lost in the inner dot!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74537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Annotation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next plot shows some comparisons between</a:t>
            </a:r>
          </a:p>
          <a:p>
            <a:pPr lvl="1"/>
            <a:r>
              <a:rPr lang="en-AU" dirty="0" smtClean="0"/>
              <a:t>FST = Full Spectrum of Turbulence theory</a:t>
            </a:r>
          </a:p>
          <a:p>
            <a:pPr lvl="1"/>
            <a:r>
              <a:rPr lang="en-AU" dirty="0" smtClean="0"/>
              <a:t>MLT = Mixing-Length Theory (with specified mixing length of </a:t>
            </a:r>
            <a:r>
              <a:rPr lang="en-AU" dirty="0" smtClean="0">
                <a:latin typeface="Symbol" panose="05050102010706020507" pitchFamily="18" charset="2"/>
              </a:rPr>
              <a:t>a</a:t>
            </a:r>
            <a:r>
              <a:rPr lang="en-AU" dirty="0" smtClean="0"/>
              <a:t> time the pressure scale height)</a:t>
            </a:r>
          </a:p>
          <a:p>
            <a:endParaRPr lang="en-AU" dirty="0"/>
          </a:p>
          <a:p>
            <a:r>
              <a:rPr lang="en-AU" dirty="0" smtClean="0"/>
              <a:t>The resulting abundances in AGB stars with HBB may in fact fit globular clusters better than does the MLT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08628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Main Differences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1"/>
            <a:ext cx="5014452" cy="1630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6287"/>
            <a:ext cx="4857750" cy="468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70" y="2055812"/>
            <a:ext cx="4914900" cy="4667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6116" y="2438400"/>
            <a:ext cx="94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92D050"/>
                </a:solidFill>
              </a:rPr>
              <a:t>Brighter</a:t>
            </a:r>
            <a:endParaRPr lang="en-AU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7173" y="5550309"/>
            <a:ext cx="88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92D050"/>
                </a:solidFill>
              </a:rPr>
              <a:t>Shorter</a:t>
            </a:r>
            <a:endParaRPr lang="en-A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482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Main Differences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2237959"/>
            <a:ext cx="9391650" cy="4572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8676" y="1573123"/>
            <a:ext cx="10515600" cy="4351338"/>
          </a:xfrm>
        </p:spPr>
        <p:txBody>
          <a:bodyPr/>
          <a:lstStyle/>
          <a:p>
            <a:r>
              <a:rPr lang="en-AU" dirty="0"/>
              <a:t>HBB is very sensitive to </a:t>
            </a:r>
            <a:r>
              <a:rPr lang="en-AU" dirty="0" smtClean="0"/>
              <a:t>the convection theory</a:t>
            </a:r>
            <a:endParaRPr lang="en-AU" dirty="0"/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054941" y="2682826"/>
            <a:ext cx="16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Less Dredge-up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0272" y="2498160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Less Na and Mg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550" y="1248687"/>
            <a:ext cx="10916899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Seems to fit Globular Clusters better?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6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9335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3.8 Convergence Problems – Envelope Ejection?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44625"/>
            <a:ext cx="10515600" cy="4351338"/>
          </a:xfrm>
        </p:spPr>
        <p:txBody>
          <a:bodyPr/>
          <a:lstStyle/>
          <a:p>
            <a:r>
              <a:rPr lang="en-AU" dirty="0" smtClean="0"/>
              <a:t>Since 1980s…</a:t>
            </a:r>
          </a:p>
          <a:p>
            <a:r>
              <a:rPr lang="en-AU" dirty="0" smtClean="0"/>
              <a:t>We get convergence problems near the end of the evolution</a:t>
            </a:r>
          </a:p>
          <a:p>
            <a:r>
              <a:rPr lang="en-AU" dirty="0" smtClean="0"/>
              <a:t>Especially for more massive stars</a:t>
            </a:r>
          </a:p>
          <a:p>
            <a:r>
              <a:rPr lang="en-AU" dirty="0" smtClean="0"/>
              <a:t>Usually not admitted </a:t>
            </a:r>
            <a:r>
              <a:rPr lang="en-AU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Wood and Faulkner (1986): PN ejection?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Revisited recently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81" y="4425028"/>
            <a:ext cx="8122212" cy="22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69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Convergence Problems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94873"/>
            <a:ext cx="10515600" cy="4351338"/>
          </a:xfrm>
        </p:spPr>
        <p:txBody>
          <a:bodyPr/>
          <a:lstStyle/>
          <a:p>
            <a:r>
              <a:rPr lang="en-AU" dirty="0" smtClean="0"/>
              <a:t>Just above core</a:t>
            </a:r>
          </a:p>
          <a:p>
            <a:r>
              <a:rPr lang="en-AU" dirty="0" smtClean="0"/>
              <a:t>Where convection is inefficient</a:t>
            </a:r>
          </a:p>
          <a:p>
            <a:r>
              <a:rPr lang="en-AU" dirty="0" smtClean="0"/>
              <a:t>L &gt; </a:t>
            </a:r>
            <a:r>
              <a:rPr lang="en-AU" dirty="0" err="1" smtClean="0"/>
              <a:t>L</a:t>
            </a:r>
            <a:r>
              <a:rPr lang="en-AU" baseline="-25000" dirty="0" err="1" smtClean="0"/>
              <a:t>Edd</a:t>
            </a:r>
            <a:endParaRPr lang="en-AU" dirty="0" smtClean="0"/>
          </a:p>
          <a:p>
            <a:r>
              <a:rPr lang="en-AU" dirty="0" err="1" smtClean="0"/>
              <a:t>P</a:t>
            </a:r>
            <a:r>
              <a:rPr lang="en-AU" baseline="-25000" dirty="0" err="1" smtClean="0"/>
              <a:t>gas</a:t>
            </a:r>
            <a:r>
              <a:rPr lang="en-AU" dirty="0" smtClean="0"/>
              <a:t> </a:t>
            </a:r>
            <a:r>
              <a:rPr lang="en-AU" dirty="0" smtClean="0">
                <a:sym typeface="Wingdings" panose="05000000000000000000" pitchFamily="2" charset="2"/>
              </a:rPr>
              <a:t> 0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R increases rapidly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07" y="0"/>
            <a:ext cx="5302293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408903" y="3726426"/>
            <a:ext cx="6508955" cy="173047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932903" y="747252"/>
            <a:ext cx="4984955" cy="368709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9540853" y="560439"/>
            <a:ext cx="1274631" cy="5407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9271819" y="4807974"/>
            <a:ext cx="1494504" cy="5506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71546" y="4978227"/>
            <a:ext cx="3164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Symbol" panose="05050102010706020507" pitchFamily="18" charset="2"/>
              </a:rPr>
              <a:t>b</a:t>
            </a:r>
            <a:r>
              <a:rPr lang="en-AU" dirty="0" smtClean="0"/>
              <a:t> = ratio of gas to total pressure</a:t>
            </a:r>
          </a:p>
          <a:p>
            <a:r>
              <a:rPr lang="en-AU" dirty="0"/>
              <a:t> </a:t>
            </a:r>
            <a:r>
              <a:rPr lang="en-AU" dirty="0" smtClean="0"/>
              <a:t>  = 1 </a:t>
            </a:r>
            <a:r>
              <a:rPr lang="en-AU" dirty="0" err="1" smtClean="0"/>
              <a:t>fpr</a:t>
            </a:r>
            <a:r>
              <a:rPr lang="en-AU" dirty="0" smtClean="0"/>
              <a:t> all gas pressure</a:t>
            </a:r>
          </a:p>
          <a:p>
            <a:r>
              <a:rPr lang="en-AU" dirty="0"/>
              <a:t> </a:t>
            </a:r>
            <a:r>
              <a:rPr lang="en-AU" dirty="0" smtClean="0"/>
              <a:t>  = 0 for all radiation pressure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08311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Cause?  Effect?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08" y="1678143"/>
            <a:ext cx="10515600" cy="4351338"/>
          </a:xfrm>
        </p:spPr>
        <p:txBody>
          <a:bodyPr/>
          <a:lstStyle/>
          <a:p>
            <a:r>
              <a:rPr lang="en-AU" dirty="0" smtClean="0"/>
              <a:t>Seems to be a genuine iron peak in opacity</a:t>
            </a:r>
          </a:p>
          <a:p>
            <a:r>
              <a:rPr lang="en-AU" dirty="0" smtClean="0"/>
              <a:t>Has been found in massive star models also</a:t>
            </a:r>
          </a:p>
          <a:p>
            <a:endParaRPr lang="en-AU" dirty="0"/>
          </a:p>
          <a:p>
            <a:r>
              <a:rPr lang="en-AU" dirty="0" smtClean="0"/>
              <a:t>What effect does it have?</a:t>
            </a:r>
          </a:p>
          <a:p>
            <a:r>
              <a:rPr lang="en-AU" dirty="0" smtClean="0"/>
              <a:t>Is envelope bound?</a:t>
            </a:r>
          </a:p>
          <a:p>
            <a:endParaRPr lang="en-AU" dirty="0"/>
          </a:p>
          <a:p>
            <a:r>
              <a:rPr lang="en-AU" dirty="0" smtClean="0"/>
              <a:t>Need hydro to study</a:t>
            </a:r>
          </a:p>
          <a:p>
            <a:r>
              <a:rPr lang="en-AU" dirty="0" smtClean="0"/>
              <a:t>Not done yet </a:t>
            </a:r>
            <a:r>
              <a:rPr lang="en-AU" dirty="0" smtClean="0">
                <a:sym typeface="Wingdings" panose="05000000000000000000" pitchFamily="2" charset="2"/>
              </a:rPr>
              <a:t>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3" y="2622903"/>
            <a:ext cx="4660951" cy="4126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37" y="218893"/>
            <a:ext cx="2419535" cy="361827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754761" y="1927123"/>
            <a:ext cx="3588774" cy="33065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441290" y="3853812"/>
            <a:ext cx="1956618" cy="8892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978013" y="4031226"/>
            <a:ext cx="1632155" cy="4031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54761" y="2055813"/>
            <a:ext cx="275304" cy="356270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72981" y="5747205"/>
            <a:ext cx="1170038" cy="2822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9097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030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3.9 Mass Loss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030" y="1825625"/>
            <a:ext cx="10515600" cy="4351338"/>
          </a:xfrm>
        </p:spPr>
        <p:txBody>
          <a:bodyPr/>
          <a:lstStyle/>
          <a:p>
            <a:r>
              <a:rPr lang="en-AU" dirty="0" smtClean="0"/>
              <a:t>Controls the evolution </a:t>
            </a:r>
            <a:r>
              <a:rPr lang="en-AU" dirty="0" smtClean="0">
                <a:solidFill>
                  <a:srgbClr val="03FF03"/>
                </a:solidFill>
              </a:rPr>
              <a:t>and death</a:t>
            </a:r>
            <a:r>
              <a:rPr lang="en-AU" dirty="0" smtClean="0"/>
              <a:t> of the star</a:t>
            </a:r>
          </a:p>
          <a:p>
            <a:r>
              <a:rPr lang="en-AU" dirty="0" smtClean="0"/>
              <a:t>Controls extent of nucleosynthesis</a:t>
            </a:r>
          </a:p>
          <a:p>
            <a:r>
              <a:rPr lang="en-AU" dirty="0" smtClean="0"/>
              <a:t>Determines the initial-final mass relation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76" y="3327095"/>
            <a:ext cx="5055051" cy="3348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53" y="110167"/>
            <a:ext cx="2958947" cy="29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26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96" y="5000625"/>
            <a:ext cx="5363904" cy="1590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924038">
            <a:off x="-314667" y="3000287"/>
            <a:ext cx="12573700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Mass-loss controls the evolution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75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4. Final </a:t>
            </a:r>
            <a:r>
              <a:rPr lang="en-AU" dirty="0">
                <a:solidFill>
                  <a:srgbClr val="00B050"/>
                </a:solidFill>
              </a:rPr>
              <a:t>F</a:t>
            </a:r>
            <a:r>
              <a:rPr lang="en-AU" dirty="0" smtClean="0">
                <a:solidFill>
                  <a:srgbClr val="00B050"/>
                </a:solidFill>
              </a:rPr>
              <a:t>ates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1052"/>
            <a:ext cx="10515600" cy="4351338"/>
          </a:xfrm>
        </p:spPr>
        <p:txBody>
          <a:bodyPr/>
          <a:lstStyle/>
          <a:p>
            <a:r>
              <a:rPr lang="en-AU" dirty="0" smtClean="0"/>
              <a:t>Most AGB stars end as CO white dwarfs</a:t>
            </a:r>
          </a:p>
          <a:p>
            <a:r>
              <a:rPr lang="en-AU" dirty="0" smtClean="0"/>
              <a:t>What about SAGB? Much less certain…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3824"/>
            <a:ext cx="12192000" cy="4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57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B050"/>
                </a:solidFill>
              </a:rPr>
              <a:t>SAGB Final </a:t>
            </a:r>
            <a:r>
              <a:rPr lang="en-AU" dirty="0">
                <a:solidFill>
                  <a:srgbClr val="00B050"/>
                </a:solidFill>
              </a:rPr>
              <a:t>F</a:t>
            </a:r>
            <a:r>
              <a:rPr lang="en-AU" dirty="0" smtClean="0">
                <a:solidFill>
                  <a:srgbClr val="00B050"/>
                </a:solidFill>
              </a:rPr>
              <a:t>ates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184"/>
            <a:ext cx="10515600" cy="4351338"/>
          </a:xfrm>
        </p:spPr>
        <p:txBody>
          <a:bodyPr/>
          <a:lstStyle/>
          <a:p>
            <a:r>
              <a:rPr lang="en-AU" dirty="0" smtClean="0"/>
              <a:t>Burn C &amp; O into O </a:t>
            </a:r>
            <a:r>
              <a:rPr lang="en-AU" dirty="0"/>
              <a:t>&amp;</a:t>
            </a:r>
            <a:r>
              <a:rPr lang="en-AU" dirty="0" smtClean="0"/>
              <a:t> Ne – so most end as One WD</a:t>
            </a:r>
          </a:p>
          <a:p>
            <a:r>
              <a:rPr lang="en-AU" dirty="0" smtClean="0"/>
              <a:t>Some as CO(Ne) WDs….and some as electron capture supernovae?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638578"/>
            <a:ext cx="12193057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0986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5728</TotalTime>
  <Words>4613</Words>
  <Application>Microsoft Office PowerPoint</Application>
  <PresentationFormat>Widescreen</PresentationFormat>
  <Paragraphs>897</Paragraphs>
  <Slides>149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149</vt:i4>
      </vt:variant>
    </vt:vector>
  </HeadingPairs>
  <TitlesOfParts>
    <vt:vector size="160" baseType="lpstr">
      <vt:lpstr>ＭＳ Ｐゴシック</vt:lpstr>
      <vt:lpstr>Arial</vt:lpstr>
      <vt:lpstr>Calibri</vt:lpstr>
      <vt:lpstr>Calibri Light</vt:lpstr>
      <vt:lpstr>Skia</vt:lpstr>
      <vt:lpstr>Symbol</vt:lpstr>
      <vt:lpstr>Wingdings</vt:lpstr>
      <vt:lpstr>Wingdings 2</vt:lpstr>
      <vt:lpstr>Wingdings 3</vt:lpstr>
      <vt:lpstr>HDOfficeLightV0</vt:lpstr>
      <vt:lpstr>Office Theme</vt:lpstr>
      <vt:lpstr>UNDERSTANDING AGB STARS</vt:lpstr>
      <vt:lpstr>Apology!</vt:lpstr>
      <vt:lpstr>Contents</vt:lpstr>
      <vt:lpstr>AGB stars are important!</vt:lpstr>
      <vt:lpstr>Annotation</vt:lpstr>
      <vt:lpstr>Evolution overview</vt:lpstr>
      <vt:lpstr>Evolution overview</vt:lpstr>
      <vt:lpstr>1. Summary of AGB evolution</vt:lpstr>
      <vt:lpstr>Annotation</vt:lpstr>
      <vt:lpstr>PowerPoint Presentation</vt:lpstr>
      <vt:lpstr>Annotation</vt:lpstr>
      <vt:lpstr>Second Dredge-Up</vt:lpstr>
      <vt:lpstr>Annotation</vt:lpstr>
      <vt:lpstr>Second Dredge-Up: Toward an AGB structure</vt:lpstr>
      <vt:lpstr>Thermal Instability</vt:lpstr>
      <vt:lpstr>Energy drives expansion</vt:lpstr>
      <vt:lpstr>PowerPoint Presentation</vt:lpstr>
      <vt:lpstr>Annotation</vt:lpstr>
      <vt:lpstr>AGB slice and pulse evolution</vt:lpstr>
      <vt:lpstr>Many pulses can occur</vt:lpstr>
      <vt:lpstr>Dredge-Up Parameter: l</vt:lpstr>
      <vt:lpstr>Annotation</vt:lpstr>
      <vt:lpstr>Neutron Sources: 13C</vt:lpstr>
      <vt:lpstr>Neutron Sources: 13C</vt:lpstr>
      <vt:lpstr>Annotation</vt:lpstr>
      <vt:lpstr>Neutron Sources: 22Ne</vt:lpstr>
      <vt:lpstr>Annotation</vt:lpstr>
      <vt:lpstr>PowerPoint Presentation</vt:lpstr>
      <vt:lpstr>Annotation</vt:lpstr>
      <vt:lpstr>PowerPoint Presentation</vt:lpstr>
      <vt:lpstr>Making Li</vt:lpstr>
      <vt:lpstr>Matches Observations</vt:lpstr>
      <vt:lpstr>Annotation</vt:lpstr>
      <vt:lpstr>Making 22Ne in the convective shell : 14N + 2a = 22Ne</vt:lpstr>
      <vt:lpstr>Similarly, can make other things </vt:lpstr>
      <vt:lpstr>Hot Bottom Burning: HBB</vt:lpstr>
      <vt:lpstr>Annotation</vt:lpstr>
      <vt:lpstr>Consequences of HBB</vt:lpstr>
      <vt:lpstr>Variation in HBB</vt:lpstr>
      <vt:lpstr>Annotation</vt:lpstr>
      <vt:lpstr>A more complete example…</vt:lpstr>
      <vt:lpstr>Typical Yields</vt:lpstr>
      <vt:lpstr>Yield of 12C</vt:lpstr>
      <vt:lpstr>12C                       13C                     14N                  25,26Mg</vt:lpstr>
      <vt:lpstr>2. Super-AGB Stars</vt:lpstr>
      <vt:lpstr>Annotation</vt:lpstr>
      <vt:lpstr>Core Carbon Burning in SAGB Stars</vt:lpstr>
      <vt:lpstr>Thermal Pulses in SAGB Stars</vt:lpstr>
      <vt:lpstr>Thermal Pulses in SAGB Stars</vt:lpstr>
      <vt:lpstr>Yields are mostly the  result of  H-burning</vt:lpstr>
      <vt:lpstr>Rb in Massive AGB Stars</vt:lpstr>
      <vt:lpstr>Rb in Massive AGB Stars</vt:lpstr>
      <vt:lpstr>Rb in Massive AGB Stars</vt:lpstr>
      <vt:lpstr>3. Main Uncertainties</vt:lpstr>
      <vt:lpstr>Annotation</vt:lpstr>
      <vt:lpstr>3.1 Deep Mixing on the First Giant Branch</vt:lpstr>
      <vt:lpstr>Deep Mixing on the First Giant Branch</vt:lpstr>
      <vt:lpstr>Deep Mixing on the First Giant Branch</vt:lpstr>
      <vt:lpstr>Deep Mixing on the First Giant Branch</vt:lpstr>
      <vt:lpstr>Deep Mixing on FGB</vt:lpstr>
      <vt:lpstr>What is the cause of “extra-mixing”?</vt:lpstr>
      <vt:lpstr>3.2 Extra-Mixing on the AGB?</vt:lpstr>
      <vt:lpstr>Extra-Mixing on the AGB?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3.3 First Dredge-Up and the LF Bump</vt:lpstr>
      <vt:lpstr>3.4 Core He Burning</vt:lpstr>
      <vt:lpstr>3.4 Core He Burning</vt:lpstr>
      <vt:lpstr>Core He Burning</vt:lpstr>
      <vt:lpstr>3D Calculation  A movie from Simon  Campbell et al</vt:lpstr>
      <vt:lpstr>Annotation</vt:lpstr>
      <vt:lpstr>3.5 Convective Boundaries</vt:lpstr>
      <vt:lpstr>Typical Overshoot Method</vt:lpstr>
      <vt:lpstr>Convective Boundaries</vt:lpstr>
      <vt:lpstr>13C Pocket</vt:lpstr>
      <vt:lpstr>Overshoot at ISCZ</vt:lpstr>
      <vt:lpstr>Overshoot at ISCZ</vt:lpstr>
      <vt:lpstr>Convective Borders Summary</vt:lpstr>
      <vt:lpstr>3.6 Envelope Opacities</vt:lpstr>
      <vt:lpstr>Online tool: AESOPUS</vt:lpstr>
      <vt:lpstr>Annotation</vt:lpstr>
      <vt:lpstr>AESOPUS results</vt:lpstr>
      <vt:lpstr>Envelope Opacity Effects</vt:lpstr>
      <vt:lpstr>3.7 Convection Theory</vt:lpstr>
      <vt:lpstr>Annotation</vt:lpstr>
      <vt:lpstr>Main Differences</vt:lpstr>
      <vt:lpstr>Main Differences</vt:lpstr>
      <vt:lpstr>3.8 Convergence Problems – Envelope Ejection?</vt:lpstr>
      <vt:lpstr>Convergence Problems</vt:lpstr>
      <vt:lpstr>Cause?  Effect?</vt:lpstr>
      <vt:lpstr>3.9 Mass Loss</vt:lpstr>
      <vt:lpstr>PowerPoint Presentation</vt:lpstr>
      <vt:lpstr>4. Final Fates</vt:lpstr>
      <vt:lpstr>SAGB Final Fates</vt:lpstr>
      <vt:lpstr>Critical Masses</vt:lpstr>
      <vt:lpstr>SAGB Final Fate</vt:lpstr>
      <vt:lpstr>SAGB Core Mass</vt:lpstr>
      <vt:lpstr>Annotation</vt:lpstr>
      <vt:lpstr>SAGB Final Fate</vt:lpstr>
      <vt:lpstr>Annotation</vt:lpstr>
      <vt:lpstr>SAGB Final Fate</vt:lpstr>
      <vt:lpstr>Initial-Final Mass-Relation (IFMR)</vt:lpstr>
      <vt:lpstr>5. Mass loss</vt:lpstr>
      <vt:lpstr>Observed Mass Loss</vt:lpstr>
      <vt:lpstr>Observed Mass Loss</vt:lpstr>
      <vt:lpstr>Observed Mass Loss</vt:lpstr>
      <vt:lpstr>What are the grains?</vt:lpstr>
      <vt:lpstr>Grain Sizes</vt:lpstr>
      <vt:lpstr>Common Mass-Loss Formulae: Remiers (1975)</vt:lpstr>
      <vt:lpstr>Common Mass-Loss Formulae: VW93</vt:lpstr>
      <vt:lpstr>Common Mass-Loss Formulae: Blocker (1995)</vt:lpstr>
      <vt:lpstr>Delaying the Superwind at 5 M</vt:lpstr>
      <vt:lpstr>Effect of varying MLR - evolution</vt:lpstr>
      <vt:lpstr>Effect of varying MLR - evolution</vt:lpstr>
      <vt:lpstr>Effect of varying MLR - abundances</vt:lpstr>
      <vt:lpstr>Effect of varying MLR - abundances</vt:lpstr>
      <vt:lpstr>Effect of varying MLR - yields</vt:lpstr>
      <vt:lpstr>Effect of varying MLR - yields</vt:lpstr>
      <vt:lpstr>New MLR from Schröder and Cuntz (2005)</vt:lpstr>
      <vt:lpstr>Annotation</vt:lpstr>
      <vt:lpstr>Tests of SC (2005)</vt:lpstr>
      <vt:lpstr>Tests of SC (2005)</vt:lpstr>
      <vt:lpstr>Annotation</vt:lpstr>
      <vt:lpstr>Tests of SC (2005)</vt:lpstr>
      <vt:lpstr>Annotation</vt:lpstr>
      <vt:lpstr>Tests of SC (2005)</vt:lpstr>
      <vt:lpstr>Tests of SC (2005)</vt:lpstr>
      <vt:lpstr>Reimers (1975)</vt:lpstr>
      <vt:lpstr>S &amp; C (2005)</vt:lpstr>
      <vt:lpstr>PowerPoint Presentation</vt:lpstr>
      <vt:lpstr>Annotation</vt:lpstr>
      <vt:lpstr>Tests of VW (1993)</vt:lpstr>
      <vt:lpstr>Tests of VW (1993)</vt:lpstr>
      <vt:lpstr>Tests of VW (1993)</vt:lpstr>
      <vt:lpstr>Tests of VW (1993)</vt:lpstr>
      <vt:lpstr>PowerPoint Presentation</vt:lpstr>
      <vt:lpstr>Surveys: the Future!</vt:lpstr>
      <vt:lpstr>Low Metallicity Populations</vt:lpstr>
      <vt:lpstr>Annotation</vt:lpstr>
      <vt:lpstr>PowerPoint Presentation</vt:lpstr>
      <vt:lpstr>Recent models – from first principles…</vt:lpstr>
      <vt:lpstr>Recent models – looking good!</vt:lpstr>
      <vt:lpstr>Recent models – looking good!</vt:lpstr>
      <vt:lpstr>6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AGB STARS</dc:title>
  <dc:creator>john</dc:creator>
  <cp:lastModifiedBy>john</cp:lastModifiedBy>
  <cp:revision>174</cp:revision>
  <dcterms:created xsi:type="dcterms:W3CDTF">2015-11-26T00:41:00Z</dcterms:created>
  <dcterms:modified xsi:type="dcterms:W3CDTF">2016-01-17T22:35:04Z</dcterms:modified>
</cp:coreProperties>
</file>