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trictFirstAndLastChars="0" saveSubsetFonts="1" autoCompressPictures="0">
  <p:sldMasterIdLst>
    <p:sldMasterId id="2147483910" r:id="rId1"/>
  </p:sldMasterIdLst>
  <p:notesMasterIdLst>
    <p:notesMasterId r:id="rId46"/>
  </p:notesMasterIdLst>
  <p:handoutMasterIdLst>
    <p:handoutMasterId r:id="rId47"/>
  </p:handoutMasterIdLst>
  <p:sldIdLst>
    <p:sldId id="296" r:id="rId2"/>
    <p:sldId id="422" r:id="rId3"/>
    <p:sldId id="431" r:id="rId4"/>
    <p:sldId id="334" r:id="rId5"/>
    <p:sldId id="432" r:id="rId6"/>
    <p:sldId id="539" r:id="rId7"/>
    <p:sldId id="340" r:id="rId8"/>
    <p:sldId id="346" r:id="rId9"/>
    <p:sldId id="502" r:id="rId10"/>
    <p:sldId id="497" r:id="rId11"/>
    <p:sldId id="499" r:id="rId12"/>
    <p:sldId id="356" r:id="rId13"/>
    <p:sldId id="433" r:id="rId14"/>
    <p:sldId id="538" r:id="rId15"/>
    <p:sldId id="435" r:id="rId16"/>
    <p:sldId id="436" r:id="rId17"/>
    <p:sldId id="437" r:id="rId18"/>
    <p:sldId id="439" r:id="rId19"/>
    <p:sldId id="440" r:id="rId20"/>
    <p:sldId id="511" r:id="rId21"/>
    <p:sldId id="508" r:id="rId22"/>
    <p:sldId id="469" r:id="rId23"/>
    <p:sldId id="471" r:id="rId24"/>
    <p:sldId id="520" r:id="rId25"/>
    <p:sldId id="510" r:id="rId26"/>
    <p:sldId id="476" r:id="rId27"/>
    <p:sldId id="477" r:id="rId28"/>
    <p:sldId id="486" r:id="rId29"/>
    <p:sldId id="444" r:id="rId30"/>
    <p:sldId id="512" r:id="rId31"/>
    <p:sldId id="509" r:id="rId32"/>
    <p:sldId id="446" r:id="rId33"/>
    <p:sldId id="447" r:id="rId34"/>
    <p:sldId id="448" r:id="rId35"/>
    <p:sldId id="513" r:id="rId36"/>
    <p:sldId id="535" r:id="rId37"/>
    <p:sldId id="483" r:id="rId38"/>
    <p:sldId id="484" r:id="rId39"/>
    <p:sldId id="425" r:id="rId40"/>
    <p:sldId id="532" r:id="rId41"/>
    <p:sldId id="494" r:id="rId42"/>
    <p:sldId id="487" r:id="rId43"/>
    <p:sldId id="529" r:id="rId44"/>
    <p:sldId id="328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gray" frameSlides="1"/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054" autoAdjust="0"/>
    <p:restoredTop sz="90909" autoAdjust="0"/>
  </p:normalViewPr>
  <p:slideViewPr>
    <p:cSldViewPr>
      <p:cViewPr>
        <p:scale>
          <a:sx n="99" d="100"/>
          <a:sy n="99" d="100"/>
        </p:scale>
        <p:origin x="-91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EC777-8F2F-1641-96A0-A99AF3651A58}" type="datetimeFigureOut">
              <a:rPr lang="en-US" smtClean="0"/>
              <a:pPr/>
              <a:t>12/16/2015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F0CB9-AADC-D54F-AC5E-DCAAE25781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2606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183DE-C22E-6C4F-96AE-604A91F440F4}" type="datetimeFigureOut">
              <a:rPr lang="en-US" smtClean="0"/>
              <a:pPr/>
              <a:t>12/16/2015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D297D-6ADC-2E42-AB7A-ECB62F86F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65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0" charset="0"/>
              <a:ea typeface="ＭＳ Ｐゴシック" pitchFamily="20" charset="-128"/>
              <a:cs typeface="ＭＳ Ｐゴシック" pitchFamily="2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20" charset="0"/>
              <a:ea typeface="ＭＳ Ｐゴシック" pitchFamily="20" charset="-128"/>
              <a:cs typeface="ＭＳ Ｐゴシック" pitchFamily="20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0" charset="0"/>
              <a:ea typeface="ＭＳ Ｐゴシック" pitchFamily="20" charset="-128"/>
              <a:cs typeface="ＭＳ Ｐゴシック" pitchFamily="20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0" charset="0"/>
              <a:ea typeface="ＭＳ Ｐゴシック" pitchFamily="20" charset="-128"/>
              <a:cs typeface="ＭＳ Ｐゴシック" pitchFamily="20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0" charset="0"/>
              <a:ea typeface="ＭＳ Ｐゴシック" pitchFamily="20" charset="-128"/>
              <a:cs typeface="ＭＳ Ｐゴシック" pitchFamily="20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solidFill>
            <a:srgbClr val="FFFFFF"/>
          </a:solidFill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21" charset="0"/>
              <a:ea typeface="ＭＳ Ｐゴシック" pitchFamily="21" charset="-128"/>
              <a:cs typeface="ＭＳ Ｐゴシック" pitchFamily="2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6944" y="2130425"/>
            <a:ext cx="7086600" cy="1470025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 smtClean="0"/>
              <a:t>Title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6944" y="361788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63678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3678"/>
            <a:ext cx="28956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 smtClean="0"/>
              <a:t>4th Indiana Astrophysics Meeting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14600" cy="365125"/>
          </a:xfrm>
        </p:spPr>
        <p:txBody>
          <a:bodyPr/>
          <a:lstStyle/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4th Indiana Astrophysics Meeting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81EEE-51F4-8E42-ADDA-622946446F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29001"/>
            <a:ext cx="5486400" cy="38985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1C69-EE01-624C-871C-8CF11AD7B9C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54685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865437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17018" y="1654685"/>
            <a:ext cx="7169782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17018" y="2865437"/>
            <a:ext cx="534098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51318"/>
            <a:ext cx="5275828" cy="156524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2513333"/>
            <a:ext cx="5275828" cy="36128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54685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Page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8BA6-9184-6945-989B-A5878C9E08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8BA6-9184-6945-989B-A5878C9E08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8BA6-9184-6945-989B-A5878C9E08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1318"/>
            <a:ext cx="5275828" cy="15652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3333"/>
            <a:ext cx="5275828" cy="36128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29BF7-2714-F341-B26A-B9637F9406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8BA6-9184-6945-989B-A5878C9E08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45E08BA6-9184-6945-989B-A5878C9E08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023327"/>
            <a:ext cx="6290474" cy="57687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352336"/>
            <a:ext cx="4038600" cy="377382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8BA6-9184-6945-989B-A5878C9E08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63482"/>
            <a:ext cx="6885726" cy="1362075"/>
          </a:xfrm>
        </p:spPr>
        <p:txBody>
          <a:bodyPr anchor="t">
            <a:normAutofit/>
          </a:bodyPr>
          <a:lstStyle>
            <a:lvl1pPr algn="l">
              <a:defRPr sz="3200" b="1" cap="all" baseline="0"/>
            </a:lvl1pPr>
          </a:lstStyle>
          <a:p>
            <a:r>
              <a:rPr lang="en-US" dirty="0" smtClean="0"/>
              <a:t>Title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5469" y="1925557"/>
            <a:ext cx="5976237" cy="719472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63482"/>
            <a:ext cx="6885726" cy="1362075"/>
          </a:xfrm>
        </p:spPr>
        <p:txBody>
          <a:bodyPr anchor="t">
            <a:normAutofit/>
          </a:bodyPr>
          <a:lstStyle>
            <a:lvl1pPr algn="l">
              <a:defRPr sz="3200" b="1" cap="all" baseline="0"/>
            </a:lvl1pPr>
          </a:lstStyle>
          <a:p>
            <a:r>
              <a:rPr lang="en-US" dirty="0" smtClean="0"/>
              <a:t>Title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5469" y="1925557"/>
            <a:ext cx="5976237" cy="719472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8874" y="563482"/>
            <a:ext cx="5460934" cy="1362075"/>
          </a:xfrm>
        </p:spPr>
        <p:txBody>
          <a:bodyPr anchor="t">
            <a:normAutofit/>
          </a:bodyPr>
          <a:lstStyle>
            <a:lvl1pPr algn="l">
              <a:defRPr sz="3200" b="1" cap="all" baseline="0"/>
            </a:lvl1pPr>
          </a:lstStyle>
          <a:p>
            <a:r>
              <a:rPr lang="en-US" dirty="0" smtClean="0"/>
              <a:t>Title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97143" y="1925557"/>
            <a:ext cx="5472665" cy="719472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8874" y="563482"/>
            <a:ext cx="5460934" cy="1362075"/>
          </a:xfrm>
        </p:spPr>
        <p:txBody>
          <a:bodyPr anchor="t">
            <a:normAutofit/>
          </a:bodyPr>
          <a:lstStyle>
            <a:lvl1pPr algn="l">
              <a:defRPr sz="3200" b="1" cap="all" baseline="0"/>
            </a:lvl1pPr>
          </a:lstStyle>
          <a:p>
            <a:r>
              <a:rPr lang="en-US" dirty="0" smtClean="0"/>
              <a:t>Title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97143" y="1925557"/>
            <a:ext cx="5472665" cy="719472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4357-DB19-1F40-AED3-35E62EEB67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BF18A-BC51-EB45-8BF9-1D645CFB482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714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Oct. 24,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4th Indiana Astrophysics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45E08BA6-9184-6945-989B-A5878C9E08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  <p:sldLayoutId id="2147483930" r:id="rId20"/>
    <p:sldLayoutId id="2147483932" r:id="rId2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t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://www.nsf.gov/index.jsp" TargetMode="Externa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52400" y="-57329"/>
            <a:ext cx="891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err="1" smtClean="0"/>
              <a:t>Pulsational</a:t>
            </a:r>
            <a:r>
              <a:rPr lang="en-US" sz="3600" b="1" dirty="0" smtClean="0"/>
              <a:t> Variability in Proto-Planetary Nebulae and Other Post-AGB Objects</a:t>
            </a:r>
            <a:endParaRPr lang="en-US" sz="3600" b="1" dirty="0">
              <a:latin typeface="Times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685800" y="2948731"/>
            <a:ext cx="4351337" cy="238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 Post-AGB</a:t>
            </a:r>
            <a:endParaRPr lang="en-US" sz="2700" dirty="0" smtClean="0">
              <a:solidFill>
                <a:srgbClr val="0000FF"/>
              </a:solidFill>
            </a:endParaRPr>
          </a:p>
          <a:p>
            <a:pPr>
              <a:buFontTx/>
              <a:buChar char="•"/>
            </a:pPr>
            <a:r>
              <a:rPr lang="en-US" sz="2700" dirty="0" smtClean="0">
                <a:solidFill>
                  <a:srgbClr val="0000FF"/>
                </a:solidFill>
                <a:latin typeface="Times" charset="0"/>
              </a:rPr>
              <a:t> Pulsation</a:t>
            </a:r>
          </a:p>
          <a:p>
            <a:pPr>
              <a:buFontTx/>
              <a:buChar char="•"/>
            </a:pPr>
            <a:r>
              <a:rPr lang="en-US" sz="2700" dirty="0" smtClean="0">
                <a:solidFill>
                  <a:srgbClr val="0000FF"/>
                </a:solidFill>
                <a:latin typeface="Times" charset="0"/>
              </a:rPr>
              <a:t> Results</a:t>
            </a:r>
            <a:endParaRPr lang="en-US" sz="2700" dirty="0">
              <a:solidFill>
                <a:srgbClr val="0000FF"/>
              </a:solidFill>
              <a:latin typeface="Times" charset="0"/>
            </a:endParaRPr>
          </a:p>
          <a:p>
            <a:endParaRPr lang="en-US" sz="2700" dirty="0" smtClean="0">
              <a:solidFill>
                <a:srgbClr val="0000FF"/>
              </a:solidFill>
            </a:endParaRPr>
          </a:p>
          <a:p>
            <a:endParaRPr lang="en-US" sz="1400" dirty="0" smtClean="0">
              <a:solidFill>
                <a:srgbClr val="0000FF"/>
              </a:solidFill>
            </a:endParaRPr>
          </a:p>
          <a:p>
            <a:pPr>
              <a:buFontTx/>
              <a:buChar char="•"/>
            </a:pPr>
            <a:r>
              <a:rPr lang="en-US" sz="2700" dirty="0">
                <a:solidFill>
                  <a:srgbClr val="0000FF"/>
                </a:solidFill>
                <a:latin typeface="Times" charset="0"/>
              </a:rPr>
              <a:t> </a:t>
            </a:r>
            <a:r>
              <a:rPr lang="en-US" sz="2200" dirty="0">
                <a:solidFill>
                  <a:srgbClr val="0000FF"/>
                </a:solidFill>
              </a:rPr>
              <a:t>(</a:t>
            </a:r>
            <a:r>
              <a:rPr lang="en-US" sz="2200" dirty="0" err="1" smtClean="0">
                <a:solidFill>
                  <a:srgbClr val="0000FF"/>
                </a:solidFill>
              </a:rPr>
              <a:t>Binarity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– another topic)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550863" y="1881188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>
              <a:latin typeface="Times" charset="0"/>
            </a:endParaRPr>
          </a:p>
        </p:txBody>
      </p:sp>
      <p:sp>
        <p:nvSpPr>
          <p:cNvPr id="15365" name="Text Box 15"/>
          <p:cNvSpPr txBox="1">
            <a:spLocks noChangeArrowheads="1"/>
          </p:cNvSpPr>
          <p:nvPr/>
        </p:nvSpPr>
        <p:spPr bwMode="auto">
          <a:xfrm>
            <a:off x="76200" y="2057400"/>
            <a:ext cx="8788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>
                <a:latin typeface="Times" charset="0"/>
              </a:rPr>
              <a:t>Bruce J. Hrivnak (Valparaiso University)</a:t>
            </a:r>
          </a:p>
        </p:txBody>
      </p:sp>
      <p:sp>
        <p:nvSpPr>
          <p:cNvPr id="15367" name="Text Box 4"/>
          <p:cNvSpPr txBox="1">
            <a:spLocks noChangeArrowheads="1"/>
          </p:cNvSpPr>
          <p:nvPr/>
        </p:nvSpPr>
        <p:spPr bwMode="auto">
          <a:xfrm>
            <a:off x="152400" y="6421438"/>
            <a:ext cx="473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Times" charset="0"/>
              </a:rPr>
              <a:t>(</a:t>
            </a:r>
            <a:r>
              <a:rPr lang="en-US" sz="1800" dirty="0" smtClean="0">
                <a:solidFill>
                  <a:schemeClr val="bg1"/>
                </a:solidFill>
              </a:rPr>
              <a:t>11</a:t>
            </a:r>
            <a:r>
              <a:rPr lang="en-US" sz="1800" baseline="30000" dirty="0" smtClean="0">
                <a:solidFill>
                  <a:schemeClr val="bg1"/>
                </a:solidFill>
              </a:rPr>
              <a:t>th</a:t>
            </a:r>
            <a:r>
              <a:rPr lang="en-US" sz="1800" dirty="0" smtClean="0">
                <a:solidFill>
                  <a:schemeClr val="bg1"/>
                </a:solidFill>
              </a:rPr>
              <a:t> Pacific Rim Conf.</a:t>
            </a:r>
            <a:r>
              <a:rPr lang="en-US" sz="1800" dirty="0" smtClean="0">
                <a:solidFill>
                  <a:schemeClr val="bg1"/>
                </a:solidFill>
                <a:latin typeface="Times" charset="0"/>
              </a:rPr>
              <a:t>, Hong Kong 2015-12-</a:t>
            </a:r>
            <a:r>
              <a:rPr lang="en-US" sz="1800" dirty="0" smtClean="0">
                <a:solidFill>
                  <a:schemeClr val="bg1"/>
                </a:solidFill>
              </a:rPr>
              <a:t>15</a:t>
            </a:r>
            <a:r>
              <a:rPr lang="en-US" sz="1800" dirty="0" smtClean="0">
                <a:solidFill>
                  <a:schemeClr val="bg1"/>
                </a:solidFill>
                <a:latin typeface="Times" charset="0"/>
              </a:rPr>
              <a:t>)</a:t>
            </a:r>
            <a:endParaRPr lang="en-US" sz="1800" dirty="0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2778" y="2971800"/>
            <a:ext cx="386262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400" y="1198602"/>
            <a:ext cx="8915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 smtClean="0"/>
              <a:t>(Measuring the Pulse of Dying Stars)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52400" y="0"/>
            <a:ext cx="647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Pulsation in </a:t>
            </a:r>
            <a:r>
              <a:rPr lang="en-US" sz="2800" b="1" dirty="0" smtClean="0">
                <a:latin typeface="Times" pitchFamily="21" charset="0"/>
              </a:rPr>
              <a:t>other Post-AGB Stars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76200" y="795338"/>
            <a:ext cx="9075737" cy="93256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</a:t>
            </a:r>
            <a:r>
              <a:rPr lang="en-US" sz="2600" b="1" dirty="0" smtClean="0">
                <a:latin typeface="Times" pitchFamily="21" charset="0"/>
              </a:rPr>
              <a:t>Post-AGB</a:t>
            </a:r>
            <a:r>
              <a:rPr lang="en-US" sz="2600" dirty="0" smtClean="0">
                <a:latin typeface="Times" pitchFamily="21" charset="0"/>
              </a:rPr>
              <a:t>: </a:t>
            </a:r>
            <a:r>
              <a:rPr lang="en-US" dirty="0" smtClean="0">
                <a:latin typeface="Times" pitchFamily="21" charset="0"/>
              </a:rPr>
              <a:t>Kiss et al. (2007)</a:t>
            </a:r>
          </a:p>
          <a:p>
            <a:pPr marL="1371600" lvl="2" indent="-457200">
              <a:lnSpc>
                <a:spcPct val="110000"/>
              </a:lnSpc>
              <a:buFont typeface="Arial" pitchFamily="21" charset="0"/>
              <a:buChar char="•"/>
            </a:pPr>
            <a:endParaRPr lang="en-US" dirty="0">
              <a:latin typeface="Times" pitchFamily="21" charset="0"/>
            </a:endParaRPr>
          </a:p>
        </p:txBody>
      </p:sp>
      <p:pic>
        <p:nvPicPr>
          <p:cNvPr id="3" name="Picture 2" descr="Kiss_F7.jpg"/>
          <p:cNvPicPr>
            <a:picLocks noChangeAspect="1"/>
          </p:cNvPicPr>
          <p:nvPr/>
        </p:nvPicPr>
        <p:blipFill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3200400" cy="3172721"/>
          </a:xfrm>
          <a:prstGeom prst="rect">
            <a:avLst/>
          </a:prstGeom>
        </p:spPr>
      </p:pic>
      <p:pic>
        <p:nvPicPr>
          <p:cNvPr id="4" name="Picture 3" descr="Kiss-F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95400"/>
            <a:ext cx="3200400" cy="3298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719935"/>
            <a:ext cx="282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Ampl</a:t>
            </a:r>
            <a:r>
              <a:rPr lang="en-US" dirty="0" smtClean="0"/>
              <a:t> –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eff</a:t>
            </a:r>
            <a:r>
              <a:rPr lang="en-US" dirty="0" smtClean="0"/>
              <a:t> relations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4985" y="4648200"/>
            <a:ext cx="2212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 –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eff</a:t>
            </a:r>
            <a:r>
              <a:rPr lang="en-US" dirty="0" smtClean="0"/>
              <a:t> relations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75316" y="525780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dirty="0" smtClean="0"/>
              <a:t> = multi-P </a:t>
            </a:r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3733800" y="5486400"/>
            <a:ext cx="152400" cy="152400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52400" y="0"/>
            <a:ext cx="647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Pulsation in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–  Light Curve Studies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6200" y="838200"/>
            <a:ext cx="9075738" cy="174509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</a:t>
            </a:r>
            <a:r>
              <a:rPr lang="en-US" sz="2600" b="1" dirty="0" err="1" smtClean="0">
                <a:latin typeface="Times" pitchFamily="21" charset="0"/>
              </a:rPr>
              <a:t>Arkhipova</a:t>
            </a:r>
            <a:r>
              <a:rPr lang="en-US" sz="2600" b="1" dirty="0" smtClean="0">
                <a:latin typeface="Times" pitchFamily="21" charset="0"/>
              </a:rPr>
              <a:t> et al. (Sternberg Inst., Moscow)</a:t>
            </a:r>
            <a:endParaRPr lang="en-US" sz="2600" dirty="0">
              <a:latin typeface="Times" pitchFamily="21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Long-term study: </a:t>
            </a:r>
            <a:r>
              <a:rPr lang="en-US" dirty="0">
                <a:latin typeface="Times" pitchFamily="21" charset="0"/>
                <a:ea typeface="Times" pitchFamily="21" charset="0"/>
                <a:cs typeface="Times" pitchFamily="21" charset="0"/>
              </a:rPr>
              <a:t>1991 – present (~ 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25 </a:t>
            </a:r>
            <a:r>
              <a:rPr lang="en-US" dirty="0" err="1">
                <a:latin typeface="Times" pitchFamily="21" charset="0"/>
                <a:ea typeface="Times" pitchFamily="21" charset="0"/>
                <a:cs typeface="Times" pitchFamily="21" charset="0"/>
              </a:rPr>
              <a:t>yrs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)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Photoelectric </a:t>
            </a:r>
            <a:r>
              <a:rPr lang="en-US" dirty="0" err="1" smtClean="0">
                <a:latin typeface="Times" pitchFamily="21" charset="0"/>
                <a:ea typeface="Times" pitchFamily="21" charset="0"/>
                <a:cs typeface="Times" pitchFamily="21" charset="0"/>
              </a:rPr>
              <a:t>ptm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, 0.6-m telescope, Crimea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Published light curves for ~15 </a:t>
            </a:r>
            <a:r>
              <a:rPr lang="en-US" dirty="0" err="1" smtClean="0">
                <a:latin typeface="Times" pitchFamily="21" charset="0"/>
                <a:ea typeface="Times" pitchFamily="21" charset="0"/>
                <a:cs typeface="Times" pitchFamily="21" charset="0"/>
              </a:rPr>
              <a:t>PPNe</a:t>
            </a:r>
            <a:r>
              <a:rPr lang="en-US" dirty="0">
                <a:latin typeface="Times" pitchFamily="21" charset="0"/>
                <a:ea typeface="Times" pitchFamily="21" charset="0"/>
                <a:cs typeface="Times" pitchFamily="21" charset="0"/>
              </a:rPr>
              <a:t> 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and candidates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200" y="2667000"/>
            <a:ext cx="9075738" cy="215135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</a:t>
            </a:r>
            <a:r>
              <a:rPr lang="en-US" sz="2600" b="1" dirty="0" smtClean="0">
                <a:latin typeface="Times" pitchFamily="21" charset="0"/>
              </a:rPr>
              <a:t>Valparaiso study</a:t>
            </a:r>
            <a:r>
              <a:rPr lang="en-US" sz="2600" dirty="0" smtClean="0">
                <a:latin typeface="Times" pitchFamily="21" charset="0"/>
              </a:rPr>
              <a:t>:</a:t>
            </a:r>
            <a:endParaRPr lang="en-US" sz="2600" dirty="0">
              <a:latin typeface="Times" pitchFamily="21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Times" pitchFamily="21" charset="0"/>
                <a:ea typeface="Times" pitchFamily="21" charset="0"/>
                <a:cs typeface="Times" pitchFamily="21" charset="0"/>
              </a:rPr>
              <a:t>Long-term study: </a:t>
            </a:r>
            <a:r>
              <a:rPr lang="en-US" dirty="0">
                <a:latin typeface="Symbol" pitchFamily="21" charset="2"/>
              </a:rPr>
              <a:t>1994 – </a:t>
            </a:r>
            <a:r>
              <a:rPr lang="en-US" dirty="0">
                <a:latin typeface="Times" pitchFamily="21" charset="0"/>
                <a:ea typeface="Times" pitchFamily="21" charset="0"/>
                <a:cs typeface="Times" pitchFamily="21" charset="0"/>
              </a:rPr>
              <a:t>present 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(~ 20 </a:t>
            </a:r>
            <a:r>
              <a:rPr lang="en-US" dirty="0" err="1">
                <a:latin typeface="Times" pitchFamily="21" charset="0"/>
                <a:ea typeface="Times" pitchFamily="21" charset="0"/>
                <a:cs typeface="Times" pitchFamily="21" charset="0"/>
              </a:rPr>
              <a:t>yrs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)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CCD </a:t>
            </a:r>
            <a:r>
              <a:rPr lang="en-US" dirty="0" err="1" smtClean="0">
                <a:latin typeface="Times" pitchFamily="21" charset="0"/>
                <a:ea typeface="Times" pitchFamily="21" charset="0"/>
                <a:cs typeface="Times" pitchFamily="21" charset="0"/>
              </a:rPr>
              <a:t>ptm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, 0.4-m telescope on Valparaiso campus </a:t>
            </a:r>
            <a:r>
              <a:rPr lang="en-US" dirty="0" smtClean="0">
                <a:latin typeface="Times" pitchFamily="21" charset="0"/>
              </a:rPr>
              <a:t>&amp; </a:t>
            </a:r>
            <a:r>
              <a:rPr lang="en-US" dirty="0">
                <a:latin typeface="Times" pitchFamily="21" charset="0"/>
              </a:rPr>
              <a:t>more recently SARA </a:t>
            </a:r>
            <a:r>
              <a:rPr lang="en-US" dirty="0" smtClean="0">
                <a:latin typeface="Times" pitchFamily="21" charset="0"/>
              </a:rPr>
              <a:t>KPNO (0.9-m) &amp; CTIO (0.6-m)</a:t>
            </a:r>
            <a:endParaRPr lang="en-US" dirty="0">
              <a:latin typeface="Times" pitchFamily="21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Times" pitchFamily="21" charset="0"/>
              </a:rPr>
              <a:t>5</a:t>
            </a:r>
            <a:r>
              <a:rPr lang="en-US" dirty="0" smtClean="0">
                <a:latin typeface="Times" pitchFamily="21" charset="0"/>
              </a:rPr>
              <a:t>0 </a:t>
            </a:r>
            <a:r>
              <a:rPr lang="en-US" dirty="0" err="1" smtClean="0">
                <a:latin typeface="Times" pitchFamily="21" charset="0"/>
              </a:rPr>
              <a:t>PPNe</a:t>
            </a:r>
            <a:r>
              <a:rPr lang="en-US" dirty="0" smtClean="0">
                <a:latin typeface="Times" pitchFamily="21" charset="0"/>
              </a:rPr>
              <a:t> and candidates, </a:t>
            </a:r>
            <a:r>
              <a:rPr lang="en-US" dirty="0">
                <a:latin typeface="Times" pitchFamily="21" charset="0"/>
              </a:rPr>
              <a:t>V = 8-14 mag </a:t>
            </a:r>
            <a:endParaRPr lang="en-US" dirty="0" smtClean="0">
              <a:latin typeface="Times" pitchFamily="21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" y="4909572"/>
            <a:ext cx="9075738" cy="52578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 </a:t>
            </a:r>
            <a:r>
              <a:rPr lang="en-US" sz="2600" b="1" dirty="0" smtClean="0">
                <a:latin typeface="Times" pitchFamily="21" charset="0"/>
              </a:rPr>
              <a:t>Complementary studies</a:t>
            </a:r>
            <a:endParaRPr lang="en-US" sz="2600" dirty="0">
              <a:latin typeface="Times" pitchFamily="2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11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00" y="2700353"/>
            <a:ext cx="4864100" cy="324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6200" y="0"/>
            <a:ext cx="647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Pulsation in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–  Light Curve Studies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591842"/>
            <a:ext cx="9144000" cy="174509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</a:t>
            </a:r>
            <a:r>
              <a:rPr lang="en-US" sz="2600" b="1" dirty="0" smtClean="0">
                <a:latin typeface="Times" pitchFamily="21" charset="0"/>
              </a:rPr>
              <a:t>Much of this research carried out at VU Campus Observatory</a:t>
            </a:r>
            <a:r>
              <a:rPr lang="en-US" sz="2600" dirty="0" smtClean="0">
                <a:latin typeface="Times" pitchFamily="21" charset="0"/>
              </a:rPr>
              <a:t>:</a:t>
            </a:r>
            <a:endParaRPr lang="en-US" sz="2600" dirty="0">
              <a:latin typeface="Times" pitchFamily="21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</a:rPr>
              <a:t>Photometric monitoring program 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</a:rPr>
              <a:t>Small telescope, but dedicated access year round required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</a:rPr>
              <a:t>Ideal program</a:t>
            </a:r>
            <a:r>
              <a:rPr lang="en-US" dirty="0">
                <a:latin typeface="Times" pitchFamily="21" charset="0"/>
              </a:rPr>
              <a:t> </a:t>
            </a:r>
            <a:r>
              <a:rPr lang="en-US" dirty="0" smtClean="0">
                <a:latin typeface="Times" pitchFamily="21" charset="0"/>
              </a:rPr>
              <a:t>to involve undergraduate students in research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7" name="Picture 6" descr="Telescope-all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1800" y="2921000"/>
            <a:ext cx="34544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838201" y="650557"/>
            <a:ext cx="5943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600" dirty="0" smtClean="0">
                <a:latin typeface="Times" charset="0"/>
              </a:rPr>
              <a:t>Sample Light Curve – changing amplitude</a:t>
            </a:r>
            <a:endParaRPr lang="en-US" sz="2600" dirty="0">
              <a:latin typeface="Times" charset="0"/>
            </a:endParaRPr>
          </a:p>
        </p:txBody>
      </p:sp>
      <p:pic>
        <p:nvPicPr>
          <p:cNvPr id="2" name="Picture 1" descr="v222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83173"/>
            <a:ext cx="8382000" cy="5622427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200" y="0"/>
            <a:ext cx="8458200" cy="5238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Light and Color Curves (14 </a:t>
            </a:r>
            <a:r>
              <a:rPr lang="en-US" sz="2800" b="1" dirty="0" err="1">
                <a:latin typeface="Times" pitchFamily="21" charset="0"/>
              </a:rPr>
              <a:t>yr</a:t>
            </a:r>
            <a:r>
              <a:rPr lang="en-US" sz="2800" b="1" dirty="0">
                <a:latin typeface="Times" pitchFamily="21" charset="0"/>
              </a:rPr>
              <a:t>) – C-rich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    </a:t>
            </a:r>
            <a:endParaRPr lang="en-US" sz="2000" dirty="0">
              <a:latin typeface="Times" pitchFamily="21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16002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16002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1600200"/>
            <a:ext cx="5105400" cy="426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RAS22272+54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8688388" cy="6402388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371600" y="4953000"/>
            <a:ext cx="1741488" cy="3365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- V filter problem -</a:t>
            </a:r>
            <a:endParaRPr lang="en-US"/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4294589" y="909935"/>
            <a:ext cx="582211" cy="461665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R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4267200" y="1752600"/>
            <a:ext cx="590550" cy="4572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V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4038600" y="2590800"/>
            <a:ext cx="1098550" cy="457200"/>
          </a:xfrm>
          <a:prstGeom prst="rect">
            <a:avLst/>
          </a:prstGeom>
          <a:solidFill>
            <a:srgbClr val="FFFFFF"/>
          </a:solidFill>
          <a:ln w="12699">
            <a:solidFill>
              <a:srgbClr val="38211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</a:t>
            </a:r>
            <a:r>
              <a:rPr lang="en-US" dirty="0"/>
              <a:t>V-R)</a:t>
            </a:r>
          </a:p>
        </p:txBody>
      </p:sp>
      <p:sp>
        <p:nvSpPr>
          <p:cNvPr id="23559" name="Text Box 3"/>
          <p:cNvSpPr txBox="1">
            <a:spLocks noChangeArrowheads="1"/>
          </p:cNvSpPr>
          <p:nvPr/>
        </p:nvSpPr>
        <p:spPr bwMode="auto">
          <a:xfrm>
            <a:off x="76200" y="0"/>
            <a:ext cx="8458200" cy="5238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Light and Color Curves (14 </a:t>
            </a:r>
            <a:r>
              <a:rPr lang="en-US" sz="2800" b="1" dirty="0" err="1">
                <a:latin typeface="Times" pitchFamily="21" charset="0"/>
              </a:rPr>
              <a:t>yr</a:t>
            </a:r>
            <a:r>
              <a:rPr lang="en-US" sz="2800" b="1" dirty="0">
                <a:latin typeface="Times" pitchFamily="21" charset="0"/>
              </a:rPr>
              <a:t>) – C-rich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    </a:t>
            </a:r>
            <a:r>
              <a:rPr lang="en-US" sz="2000" b="1" dirty="0">
                <a:latin typeface="Times" pitchFamily="21" charset="0"/>
              </a:rPr>
              <a:t>(ex. 1)</a:t>
            </a:r>
            <a:endParaRPr lang="en-US" sz="2000" dirty="0">
              <a:latin typeface="Times" pitchFamily="21" charset="0"/>
            </a:endParaRP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4225925" y="3962400"/>
            <a:ext cx="574675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R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4267200" y="4800600"/>
            <a:ext cx="590550" cy="4572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 smtClean="0"/>
              <a:t>V  </a:t>
            </a:r>
            <a:endParaRPr lang="en-US" dirty="0"/>
          </a:p>
        </p:txBody>
      </p:sp>
      <p:sp>
        <p:nvSpPr>
          <p:cNvPr id="23562" name="Text Box 8"/>
          <p:cNvSpPr txBox="1">
            <a:spLocks noChangeArrowheads="1"/>
          </p:cNvSpPr>
          <p:nvPr/>
        </p:nvSpPr>
        <p:spPr bwMode="auto">
          <a:xfrm>
            <a:off x="4083050" y="5562600"/>
            <a:ext cx="1098550" cy="457200"/>
          </a:xfrm>
          <a:prstGeom prst="rect">
            <a:avLst/>
          </a:prstGeom>
          <a:solidFill>
            <a:srgbClr val="FFFFFF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</a:t>
            </a:r>
            <a:r>
              <a:rPr lang="en-US" dirty="0"/>
              <a:t>V-R)</a:t>
            </a:r>
          </a:p>
        </p:txBody>
      </p:sp>
      <p:sp>
        <p:nvSpPr>
          <p:cNvPr id="23563" name="TextBox 10"/>
          <p:cNvSpPr txBox="1">
            <a:spLocks noChangeArrowheads="1"/>
          </p:cNvSpPr>
          <p:nvPr/>
        </p:nvSpPr>
        <p:spPr bwMode="auto">
          <a:xfrm>
            <a:off x="1600200" y="2362200"/>
            <a:ext cx="1504950" cy="36988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84A5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Entire data set</a:t>
            </a:r>
          </a:p>
        </p:txBody>
      </p:sp>
      <p:sp>
        <p:nvSpPr>
          <p:cNvPr id="23564" name="TextBox 11"/>
          <p:cNvSpPr txBox="1">
            <a:spLocks noChangeArrowheads="1"/>
          </p:cNvSpPr>
          <p:nvPr/>
        </p:nvSpPr>
        <p:spPr bwMode="auto">
          <a:xfrm>
            <a:off x="5664200" y="2362200"/>
            <a:ext cx="1422400" cy="36988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84A5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5-yr intervals</a:t>
            </a:r>
          </a:p>
        </p:txBody>
      </p:sp>
    </p:spTree>
    <p:extLst>
      <p:ext uri="{BB962C8B-B14F-4D97-AF65-F5344CB8AC3E}">
        <p14:creationId xmlns:p14="http://schemas.microsoft.com/office/powerpoint/2010/main" val="38962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371600" y="4953000"/>
            <a:ext cx="1741488" cy="3365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- V filter problem -</a:t>
            </a:r>
            <a:endParaRPr lang="en-US"/>
          </a:p>
        </p:txBody>
      </p:sp>
      <p:pic>
        <p:nvPicPr>
          <p:cNvPr id="25603" name="Picture 8" descr="22223_L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8610600" cy="643255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5612" name="Text Box 3"/>
          <p:cNvSpPr txBox="1">
            <a:spLocks noChangeArrowheads="1"/>
          </p:cNvSpPr>
          <p:nvPr/>
        </p:nvSpPr>
        <p:spPr bwMode="auto">
          <a:xfrm>
            <a:off x="76200" y="0"/>
            <a:ext cx="8458200" cy="5238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Times" pitchFamily="21" charset="0"/>
              </a:rPr>
              <a:t>Light and Color Curves (14 yr) – C-rich PPNe     </a:t>
            </a:r>
            <a:r>
              <a:rPr lang="en-US" sz="2000" b="1">
                <a:latin typeface="Times" pitchFamily="21" charset="0"/>
              </a:rPr>
              <a:t>(ex. 2)</a:t>
            </a:r>
            <a:endParaRPr lang="en-US" sz="2000">
              <a:latin typeface="Times" pitchFamily="21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600200" y="2362200"/>
            <a:ext cx="1504950" cy="36988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84A5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Entire data set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664200" y="2362200"/>
            <a:ext cx="1422400" cy="36988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84A5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5-yr intervals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294589" y="909935"/>
            <a:ext cx="582211" cy="461665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R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294589" y="4034135"/>
            <a:ext cx="582211" cy="461665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R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67200" y="1752600"/>
            <a:ext cx="590550" cy="4572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V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267200" y="4876800"/>
            <a:ext cx="590550" cy="4572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V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038600" y="2590800"/>
            <a:ext cx="1098550" cy="457200"/>
          </a:xfrm>
          <a:prstGeom prst="rect">
            <a:avLst/>
          </a:prstGeom>
          <a:solidFill>
            <a:srgbClr val="FFFFFF"/>
          </a:solidFill>
          <a:ln w="12699">
            <a:solidFill>
              <a:srgbClr val="38211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</a:t>
            </a:r>
            <a:r>
              <a:rPr lang="en-US" dirty="0"/>
              <a:t>V-R)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4083050" y="5867400"/>
            <a:ext cx="1098550" cy="457200"/>
          </a:xfrm>
          <a:prstGeom prst="rect">
            <a:avLst/>
          </a:prstGeom>
          <a:solidFill>
            <a:srgbClr val="FFFFFF"/>
          </a:solidFill>
          <a:ln w="12699">
            <a:solidFill>
              <a:srgbClr val="38211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</a:t>
            </a:r>
            <a:r>
              <a:rPr lang="en-US" dirty="0"/>
              <a:t>V-R)</a:t>
            </a:r>
          </a:p>
        </p:txBody>
      </p:sp>
    </p:spTree>
    <p:extLst>
      <p:ext uri="{BB962C8B-B14F-4D97-AF65-F5344CB8AC3E}">
        <p14:creationId xmlns:p14="http://schemas.microsoft.com/office/powerpoint/2010/main" val="111517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22223v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133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0" descr="22272v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6858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1" descr="22223v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2133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2" descr="23304v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3581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3" descr="22272v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0" y="6858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4" descr="23304v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67000" y="3581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Text Box 15"/>
          <p:cNvSpPr txBox="1">
            <a:spLocks noChangeArrowheads="1"/>
          </p:cNvSpPr>
          <p:nvPr/>
        </p:nvSpPr>
        <p:spPr bwMode="auto">
          <a:xfrm>
            <a:off x="1798638" y="914400"/>
            <a:ext cx="1044575" cy="49815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 </a:t>
            </a:r>
            <a:r>
              <a:rPr lang="en-US" sz="1600" b="1"/>
              <a:t>P = 130 d</a:t>
            </a:r>
          </a:p>
          <a:p>
            <a:r>
              <a:rPr lang="en-US" sz="1600" b="1"/>
              <a:t>   G5</a:t>
            </a:r>
          </a:p>
          <a:p>
            <a:endParaRPr lang="en-US" sz="1600" b="1"/>
          </a:p>
          <a:p>
            <a:endParaRPr lang="en-US" sz="1600" b="1"/>
          </a:p>
          <a:p>
            <a:endParaRPr lang="en-US" sz="1600" b="1"/>
          </a:p>
          <a:p>
            <a:endParaRPr lang="en-US" sz="1600" b="1"/>
          </a:p>
          <a:p>
            <a:r>
              <a:rPr lang="en-US" sz="1600" b="1"/>
              <a:t> P = 89 d</a:t>
            </a:r>
          </a:p>
          <a:p>
            <a:r>
              <a:rPr lang="en-US" sz="1600" b="1"/>
              <a:t>    G0</a:t>
            </a:r>
          </a:p>
          <a:p>
            <a:endParaRPr lang="en-US" sz="1600" b="1"/>
          </a:p>
          <a:p>
            <a:endParaRPr lang="en-US" sz="1600" b="1"/>
          </a:p>
          <a:p>
            <a:endParaRPr lang="en-US" sz="1600" b="1"/>
          </a:p>
          <a:p>
            <a:endParaRPr lang="en-US" sz="1600" b="1"/>
          </a:p>
          <a:p>
            <a:r>
              <a:rPr lang="en-US" sz="1600" b="1"/>
              <a:t> P = 85 d</a:t>
            </a:r>
          </a:p>
          <a:p>
            <a:r>
              <a:rPr lang="en-US" sz="1600" b="1"/>
              <a:t>    G2</a:t>
            </a:r>
          </a:p>
          <a:p>
            <a:endParaRPr lang="en-US" sz="1600" b="1"/>
          </a:p>
          <a:p>
            <a:endParaRPr lang="en-US" sz="1600" b="1"/>
          </a:p>
          <a:p>
            <a:endParaRPr lang="en-US" sz="1600" b="1"/>
          </a:p>
          <a:p>
            <a:endParaRPr lang="en-US" sz="1600" b="1"/>
          </a:p>
          <a:p>
            <a:r>
              <a:rPr lang="en-US" sz="1600" b="1"/>
              <a:t> P = 94 d</a:t>
            </a:r>
          </a:p>
          <a:p>
            <a:r>
              <a:rPr lang="en-US" sz="1600" b="1"/>
              <a:t>    G2</a:t>
            </a:r>
          </a:p>
        </p:txBody>
      </p:sp>
      <p:sp>
        <p:nvSpPr>
          <p:cNvPr id="37897" name="Text Box 17"/>
          <p:cNvSpPr txBox="1">
            <a:spLocks noChangeArrowheads="1"/>
          </p:cNvSpPr>
          <p:nvPr/>
        </p:nvSpPr>
        <p:spPr bwMode="auto">
          <a:xfrm>
            <a:off x="152400" y="0"/>
            <a:ext cx="853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Light Curves, C-rich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- Period Determination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37898" name="Picture 20" descr="20000v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24400" y="685800"/>
            <a:ext cx="181927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21" descr="20000vc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48525" y="685800"/>
            <a:ext cx="1819275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22" descr="o2229vc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133600"/>
            <a:ext cx="181927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23" descr="o2229vc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48525" y="2133600"/>
            <a:ext cx="181927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24" descr="o7430vc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24400" y="3581400"/>
            <a:ext cx="181927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25" descr="o7430vc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39000" y="3581400"/>
            <a:ext cx="181927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4" name="Text Box 26"/>
          <p:cNvSpPr txBox="1">
            <a:spLocks noChangeArrowheads="1"/>
          </p:cNvSpPr>
          <p:nvPr/>
        </p:nvSpPr>
        <p:spPr bwMode="auto">
          <a:xfrm>
            <a:off x="6477000" y="990600"/>
            <a:ext cx="992579" cy="517064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P = 153 </a:t>
            </a:r>
            <a:r>
              <a:rPr lang="en-US" sz="1600" b="1" dirty="0" err="1"/>
              <a:t>d</a:t>
            </a:r>
            <a:endParaRPr lang="en-US" sz="1600" b="1" dirty="0"/>
          </a:p>
          <a:p>
            <a:r>
              <a:rPr lang="en-US" sz="1600" b="1" dirty="0"/>
              <a:t>   G8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P = 153 </a:t>
            </a:r>
            <a:r>
              <a:rPr lang="en-US" sz="1600" b="1" dirty="0" err="1"/>
              <a:t>d</a:t>
            </a:r>
            <a:endParaRPr lang="en-US" sz="1600" b="1" dirty="0"/>
          </a:p>
          <a:p>
            <a:r>
              <a:rPr lang="en-US" sz="1600" b="1" dirty="0"/>
              <a:t>    G8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P = 136 </a:t>
            </a:r>
            <a:r>
              <a:rPr lang="en-US" sz="1600" b="1" dirty="0" err="1"/>
              <a:t>d</a:t>
            </a:r>
            <a:endParaRPr lang="en-US" sz="1600" b="1" dirty="0"/>
          </a:p>
          <a:p>
            <a:r>
              <a:rPr lang="en-US" sz="1600" b="1" dirty="0"/>
              <a:t>  (148 </a:t>
            </a:r>
            <a:r>
              <a:rPr lang="en-US" sz="1600" b="1" dirty="0" err="1"/>
              <a:t>d</a:t>
            </a:r>
            <a:r>
              <a:rPr lang="en-US" sz="1600" b="1" dirty="0"/>
              <a:t>)</a:t>
            </a:r>
          </a:p>
          <a:p>
            <a:r>
              <a:rPr lang="en-US" sz="1600" b="1" dirty="0"/>
              <a:t>    G5</a:t>
            </a:r>
          </a:p>
          <a:p>
            <a:endParaRPr lang="en-US" sz="1600" b="1" dirty="0"/>
          </a:p>
          <a:p>
            <a:endParaRPr lang="en-US" sz="1600" b="1" dirty="0" smtClean="0"/>
          </a:p>
          <a:p>
            <a:endParaRPr lang="en-US" sz="1200" b="1" dirty="0" smtClean="0"/>
          </a:p>
          <a:p>
            <a:r>
              <a:rPr lang="en-US" sz="1600" b="1" dirty="0"/>
              <a:t>P = 133 </a:t>
            </a:r>
            <a:r>
              <a:rPr lang="en-US" sz="1600" b="1" dirty="0" err="1"/>
              <a:t>d</a:t>
            </a:r>
            <a:endParaRPr lang="en-US" sz="1600" b="1" dirty="0"/>
          </a:p>
          <a:p>
            <a:r>
              <a:rPr lang="en-US" sz="1600" b="1" dirty="0"/>
              <a:t>    G8</a:t>
            </a:r>
          </a:p>
          <a:p>
            <a:endParaRPr lang="en-US" sz="1600" b="1" dirty="0"/>
          </a:p>
        </p:txBody>
      </p:sp>
      <p:pic>
        <p:nvPicPr>
          <p:cNvPr id="37905" name="Picture 27" descr="o5113vc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724400" y="5029200"/>
            <a:ext cx="181927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6" name="Picture 28" descr="o5113vc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239000" y="5029200"/>
            <a:ext cx="181927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7" name="Picture 29" descr="o5341vc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200" y="50292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8" name="Picture 30" descr="o5341vc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667000" y="5029200"/>
            <a:ext cx="181927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9" name="Text Box 31"/>
          <p:cNvSpPr txBox="1">
            <a:spLocks noChangeArrowheads="1"/>
          </p:cNvSpPr>
          <p:nvPr/>
        </p:nvSpPr>
        <p:spPr bwMode="auto">
          <a:xfrm>
            <a:off x="381000" y="6400800"/>
            <a:ext cx="4251325" cy="46196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 analysis – Period04 &amp; CLEAN</a:t>
            </a:r>
          </a:p>
        </p:txBody>
      </p:sp>
    </p:spTree>
    <p:extLst>
      <p:ext uri="{BB962C8B-B14F-4D97-AF65-F5344CB8AC3E}">
        <p14:creationId xmlns:p14="http://schemas.microsoft.com/office/powerpoint/2010/main" val="323535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el-col_mag_l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013" y="379413"/>
            <a:ext cx="8688387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-762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Times" pitchFamily="21" charset="0"/>
              </a:rPr>
              <a:t>Light Curves (C-rich) - redder when fainter   </a:t>
            </a:r>
            <a:r>
              <a:rPr lang="en-US" sz="2800" b="1">
                <a:latin typeface="Symbol" pitchFamily="21" charset="2"/>
                <a:sym typeface="Symbol" pitchFamily="21" charset="2"/>
              </a:rPr>
              <a:t></a:t>
            </a:r>
            <a:r>
              <a:rPr lang="en-US" sz="2800" b="1">
                <a:latin typeface="Times" pitchFamily="21" charset="0"/>
              </a:rPr>
              <a:t>V vs </a:t>
            </a:r>
            <a:r>
              <a:rPr lang="en-US" sz="2800" b="1">
                <a:latin typeface="Symbol" pitchFamily="21" charset="2"/>
                <a:sym typeface="Symbol" pitchFamily="21" charset="2"/>
              </a:rPr>
              <a:t></a:t>
            </a:r>
            <a:r>
              <a:rPr lang="en-US" sz="2800" b="1">
                <a:latin typeface="Times" pitchFamily="21" charset="0"/>
              </a:rPr>
              <a:t>(V-R)</a:t>
            </a:r>
            <a:endParaRPr lang="en-US">
              <a:latin typeface="Times" pitchFamily="21" charset="0"/>
            </a:endParaRPr>
          </a:p>
        </p:txBody>
      </p:sp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4083050" y="2286000"/>
            <a:ext cx="1098550" cy="457200"/>
          </a:xfrm>
          <a:prstGeom prst="rect">
            <a:avLst/>
          </a:prstGeom>
          <a:solidFill>
            <a:srgbClr val="FFFFFF"/>
          </a:solidFill>
          <a:ln w="12699">
            <a:solidFill>
              <a:srgbClr val="84A5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</a:t>
            </a:r>
            <a:r>
              <a:rPr lang="en-US" dirty="0"/>
              <a:t>V-R)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152400" y="2509837"/>
            <a:ext cx="595313" cy="461963"/>
          </a:xfrm>
          <a:prstGeom prst="rect">
            <a:avLst/>
          </a:prstGeom>
          <a:noFill/>
          <a:ln w="12699">
            <a:solidFill>
              <a:srgbClr val="84A5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V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286001" y="4343400"/>
            <a:ext cx="4800599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699">
            <a:solidFill>
              <a:srgbClr val="4EBB4A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"/>
                <a:cs typeface="Times"/>
                <a:sym typeface="Symbol" pitchFamily="21" charset="2"/>
              </a:rPr>
              <a:t>Brightness change due to </a:t>
            </a:r>
            <a:r>
              <a:rPr lang="en-US" dirty="0" err="1" smtClean="0">
                <a:latin typeface="Times"/>
                <a:cs typeface="Times"/>
                <a:sym typeface="Symbol" pitchFamily="21" charset="2"/>
              </a:rPr>
              <a:t>Teff</a:t>
            </a:r>
            <a:r>
              <a:rPr lang="en-US" dirty="0" smtClean="0">
                <a:latin typeface="Times"/>
                <a:cs typeface="Times"/>
                <a:sym typeface="Symbol" pitchFamily="21" charset="2"/>
              </a:rPr>
              <a:t> change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0946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eriod_te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88963"/>
            <a:ext cx="4267200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914400" y="2909888"/>
            <a:ext cx="2362200" cy="36671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(</a:t>
            </a:r>
            <a:r>
              <a:rPr lang="en-US" sz="1800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sz="1800" dirty="0"/>
              <a:t>P/</a:t>
            </a:r>
            <a:r>
              <a:rPr lang="en-US" sz="1800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sz="1800" dirty="0" err="1"/>
              <a:t>T</a:t>
            </a:r>
            <a:r>
              <a:rPr lang="en-US" sz="1800" baseline="-25000" dirty="0" err="1"/>
              <a:t>eff</a:t>
            </a:r>
            <a:r>
              <a:rPr lang="en-US" sz="1800" dirty="0"/>
              <a:t> = -0.047d/K)</a:t>
            </a:r>
            <a:endParaRPr lang="en-US" sz="2000" dirty="0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68263" y="3505200"/>
            <a:ext cx="9075737" cy="59247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</a:t>
            </a:r>
            <a:r>
              <a:rPr lang="en-US" sz="3000" b="1" dirty="0">
                <a:latin typeface="Times" pitchFamily="21" charset="0"/>
              </a:rPr>
              <a:t>Results</a:t>
            </a:r>
            <a:r>
              <a:rPr lang="en-US" sz="3000" dirty="0">
                <a:latin typeface="Times" pitchFamily="21" charset="0"/>
              </a:rPr>
              <a:t>:</a:t>
            </a:r>
            <a:r>
              <a:rPr lang="en-US" dirty="0">
                <a:latin typeface="Times" pitchFamily="21" charset="0"/>
              </a:rPr>
              <a:t> </a:t>
            </a:r>
            <a:r>
              <a:rPr lang="en-US" sz="2600" dirty="0">
                <a:latin typeface="Times" pitchFamily="21" charset="0"/>
              </a:rPr>
              <a:t>(Statistical trends with </a:t>
            </a:r>
            <a:r>
              <a:rPr lang="en-US" sz="2600" dirty="0" smtClean="0">
                <a:latin typeface="Times" pitchFamily="21" charset="0"/>
              </a:rPr>
              <a:t>12 carbon</a:t>
            </a:r>
            <a:r>
              <a:rPr lang="en-US" sz="2600" dirty="0">
                <a:latin typeface="Times" pitchFamily="21" charset="0"/>
              </a:rPr>
              <a:t>-rich </a:t>
            </a:r>
            <a:r>
              <a:rPr lang="en-US" sz="2600" dirty="0" smtClean="0">
                <a:latin typeface="Times" pitchFamily="21" charset="0"/>
              </a:rPr>
              <a:t>objects</a:t>
            </a:r>
            <a:r>
              <a:rPr lang="en-US" sz="2600" dirty="0">
                <a:latin typeface="Times" pitchFamily="21" charset="0"/>
              </a:rPr>
              <a:t>)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360363" y="1127125"/>
            <a:ext cx="325437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P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048000" y="3336925"/>
            <a:ext cx="522288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T</a:t>
            </a:r>
            <a:r>
              <a:rPr lang="en-US" sz="2000" baseline="-25000"/>
              <a:t>eff</a:t>
            </a:r>
            <a:endParaRPr lang="en-US" sz="2000"/>
          </a:p>
        </p:txBody>
      </p:sp>
      <p:pic>
        <p:nvPicPr>
          <p:cNvPr id="41991" name="Picture 7" descr="dV-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609600"/>
            <a:ext cx="3962400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5954713" y="3276600"/>
            <a:ext cx="522287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T</a:t>
            </a:r>
            <a:r>
              <a:rPr lang="en-US" sz="2000" baseline="-25000"/>
              <a:t>eff</a:t>
            </a:r>
            <a:endParaRPr lang="en-US" sz="2000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4724400" y="1066800"/>
            <a:ext cx="522288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Symbol" pitchFamily="21" charset="2"/>
                <a:sym typeface="Symbol" pitchFamily="21" charset="2"/>
              </a:rPr>
              <a:t></a:t>
            </a:r>
            <a:r>
              <a:rPr lang="en-US" sz="2000"/>
              <a:t>V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4495800" y="1524000"/>
            <a:ext cx="1219200" cy="3667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(</a:t>
            </a:r>
            <a:r>
              <a:rPr lang="en-US" sz="1800">
                <a:latin typeface="Times" pitchFamily="21" charset="0"/>
              </a:rPr>
              <a:t>LC ampl.</a:t>
            </a:r>
            <a:r>
              <a:rPr lang="en-US" sz="1800"/>
              <a:t>)</a:t>
            </a:r>
            <a:endParaRPr lang="en-US" sz="2000"/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52400" y="0"/>
            <a:ext cx="883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Pulsation in C-rich Central Star </a:t>
            </a:r>
            <a:r>
              <a:rPr lang="en-US" sz="2800" b="1" dirty="0" smtClean="0">
                <a:latin typeface="Times" pitchFamily="21" charset="0"/>
              </a:rPr>
              <a:t>– Correlations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526348" name="Rectangle 12"/>
          <p:cNvSpPr>
            <a:spLocks noChangeArrowheads="1"/>
          </p:cNvSpPr>
          <p:nvPr/>
        </p:nvSpPr>
        <p:spPr bwMode="auto">
          <a:xfrm>
            <a:off x="68263" y="3962400"/>
            <a:ext cx="9075737" cy="1923604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solidFill>
                  <a:srgbClr val="0000FF"/>
                </a:solidFill>
                <a:latin typeface="Times" pitchFamily="21" charset="0"/>
              </a:rPr>
              <a:t> </a:t>
            </a:r>
            <a:r>
              <a:rPr lang="en-US" sz="2600" b="1" dirty="0">
                <a:solidFill>
                  <a:srgbClr val="0000FF"/>
                </a:solidFill>
                <a:latin typeface="Times" pitchFamily="21" charset="0"/>
              </a:rPr>
              <a:t>- </a:t>
            </a:r>
            <a:r>
              <a:rPr lang="en-US" sz="2600" dirty="0">
                <a:solidFill>
                  <a:srgbClr val="0000FF"/>
                </a:solidFill>
                <a:latin typeface="Times" pitchFamily="21" charset="0"/>
              </a:rPr>
              <a:t>Shows on average how an individual PPN evolves with time</a:t>
            </a:r>
            <a:endParaRPr lang="en-US" dirty="0">
              <a:solidFill>
                <a:srgbClr val="0000FF"/>
              </a:solidFill>
              <a:latin typeface="Times" pitchFamily="21" charset="0"/>
            </a:endParaRPr>
          </a:p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endParaRPr lang="en-US" sz="400" dirty="0">
              <a:latin typeface="Times" pitchFamily="21" charset="0"/>
            </a:endParaRPr>
          </a:p>
          <a:p>
            <a:pPr marL="457200" indent="-457200"/>
            <a:r>
              <a:rPr lang="en-US" dirty="0">
                <a:latin typeface="Times" pitchFamily="21" charset="0"/>
              </a:rPr>
              <a:t>         </a:t>
            </a:r>
            <a:r>
              <a:rPr lang="en-US" sz="2600" dirty="0">
                <a:latin typeface="Times" pitchFamily="21" charset="0"/>
              </a:rPr>
              <a:t>- </a:t>
            </a:r>
            <a:r>
              <a:rPr lang="en-US" sz="2600" dirty="0" smtClean="0">
                <a:latin typeface="Times" pitchFamily="21" charset="0"/>
              </a:rPr>
              <a:t>Known:  </a:t>
            </a:r>
            <a:r>
              <a:rPr lang="en-US" sz="2600" dirty="0" err="1" smtClean="0">
                <a:latin typeface="Times" pitchFamily="21" charset="0"/>
              </a:rPr>
              <a:t>T</a:t>
            </a:r>
            <a:r>
              <a:rPr lang="en-US" sz="2600" baseline="-25000" dirty="0" err="1" smtClean="0">
                <a:latin typeface="Times" pitchFamily="21" charset="0"/>
              </a:rPr>
              <a:t>eff</a:t>
            </a:r>
            <a:r>
              <a:rPr lang="en-US" sz="2600" dirty="0" smtClean="0">
                <a:latin typeface="Times" pitchFamily="21" charset="0"/>
              </a:rPr>
              <a:t> </a:t>
            </a:r>
            <a:r>
              <a:rPr lang="en-US" sz="2600" dirty="0" smtClean="0">
                <a:latin typeface="Times" pitchFamily="21" charset="0"/>
                <a:sym typeface="Wingdings" pitchFamily="21" charset="2"/>
              </a:rPr>
              <a:t></a:t>
            </a:r>
            <a:r>
              <a:rPr lang="en-US" sz="2600" dirty="0" smtClean="0">
                <a:latin typeface="Times" pitchFamily="21" charset="0"/>
              </a:rPr>
              <a:t> increases </a:t>
            </a:r>
            <a:r>
              <a:rPr lang="en-US" sz="2600" dirty="0">
                <a:latin typeface="Times" pitchFamily="21" charset="0"/>
              </a:rPr>
              <a:t>with time </a:t>
            </a:r>
            <a:r>
              <a:rPr lang="en-US" sz="2600" dirty="0" smtClean="0">
                <a:latin typeface="Times" pitchFamily="21" charset="0"/>
              </a:rPr>
              <a:t>as star evolves</a:t>
            </a:r>
          </a:p>
          <a:p>
            <a:pPr marL="457200" indent="-457200"/>
            <a:r>
              <a:rPr lang="en-US" sz="2600" dirty="0" smtClean="0">
                <a:latin typeface="Times" pitchFamily="21" charset="0"/>
              </a:rPr>
              <a:t>	  - </a:t>
            </a:r>
            <a:r>
              <a:rPr lang="en-US" sz="2600" dirty="0">
                <a:latin typeface="Times" pitchFamily="21" charset="0"/>
              </a:rPr>
              <a:t>P decreases with </a:t>
            </a:r>
            <a:r>
              <a:rPr lang="en-US" sz="2600" dirty="0" err="1">
                <a:latin typeface="Times" pitchFamily="21" charset="0"/>
              </a:rPr>
              <a:t>T</a:t>
            </a:r>
            <a:r>
              <a:rPr lang="en-US" sz="2600" baseline="-25000" dirty="0" err="1">
                <a:latin typeface="Times" pitchFamily="21" charset="0"/>
              </a:rPr>
              <a:t>eff</a:t>
            </a:r>
            <a:r>
              <a:rPr lang="en-US" sz="2600" dirty="0">
                <a:latin typeface="Times" pitchFamily="21" charset="0"/>
              </a:rPr>
              <a:t> </a:t>
            </a:r>
            <a:r>
              <a:rPr lang="en-US" sz="2600" dirty="0">
                <a:latin typeface="Times" pitchFamily="21" charset="0"/>
                <a:sym typeface="Wingdings" pitchFamily="21" charset="2"/>
              </a:rPr>
              <a:t></a:t>
            </a:r>
            <a:r>
              <a:rPr lang="en-US" sz="2600" dirty="0">
                <a:latin typeface="Times" pitchFamily="21" charset="0"/>
              </a:rPr>
              <a:t> P decreases with time </a:t>
            </a:r>
          </a:p>
          <a:p>
            <a:pPr marL="457200" indent="-457200"/>
            <a:endParaRPr lang="en-US" sz="400" dirty="0">
              <a:latin typeface="Times" pitchFamily="21" charset="0"/>
            </a:endParaRPr>
          </a:p>
          <a:p>
            <a:pPr marL="457200" indent="-457200"/>
            <a:r>
              <a:rPr lang="en-US" sz="2600" dirty="0">
                <a:latin typeface="Times" pitchFamily="21" charset="0"/>
              </a:rPr>
              <a:t>	  - LC </a:t>
            </a:r>
            <a:r>
              <a:rPr lang="en-US" sz="2600" dirty="0" err="1">
                <a:latin typeface="Times" pitchFamily="21" charset="0"/>
              </a:rPr>
              <a:t>ampl</a:t>
            </a:r>
            <a:r>
              <a:rPr lang="en-US" sz="2600" dirty="0">
                <a:latin typeface="Times" pitchFamily="21" charset="0"/>
              </a:rPr>
              <a:t>. decreases with </a:t>
            </a:r>
            <a:r>
              <a:rPr lang="en-US" sz="2600" dirty="0" err="1">
                <a:latin typeface="Times" pitchFamily="21" charset="0"/>
              </a:rPr>
              <a:t>T</a:t>
            </a:r>
            <a:r>
              <a:rPr lang="en-US" sz="2600" baseline="-25000" dirty="0" err="1">
                <a:latin typeface="Times" pitchFamily="21" charset="0"/>
              </a:rPr>
              <a:t>eff</a:t>
            </a:r>
            <a:r>
              <a:rPr lang="en-US" sz="2600" dirty="0">
                <a:latin typeface="Times" pitchFamily="21" charset="0"/>
              </a:rPr>
              <a:t> </a:t>
            </a:r>
            <a:r>
              <a:rPr lang="en-US" sz="2600" dirty="0" err="1">
                <a:latin typeface="Times" pitchFamily="21" charset="0"/>
                <a:sym typeface="Wingdings" pitchFamily="21" charset="2"/>
              </a:rPr>
              <a:t></a:t>
            </a:r>
            <a:r>
              <a:rPr lang="en-US" sz="2600" dirty="0">
                <a:latin typeface="Times" pitchFamily="21" charset="0"/>
              </a:rPr>
              <a:t> it decreases with time</a:t>
            </a:r>
          </a:p>
          <a:p>
            <a:pPr marL="457200" indent="-457200"/>
            <a:endParaRPr lang="en-US" sz="400" dirty="0">
              <a:latin typeface="Times" pitchFamily="2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7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5263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" y="0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Light Curve Studies – Pulsation in </a:t>
            </a:r>
            <a:r>
              <a:rPr lang="en-US" sz="2800" b="1" dirty="0" err="1" smtClean="0">
                <a:latin typeface="Times" pitchFamily="21" charset="0"/>
              </a:rPr>
              <a:t>PPNe</a:t>
            </a:r>
            <a:r>
              <a:rPr lang="en-US" sz="2800" b="1" dirty="0" smtClean="0">
                <a:latin typeface="Times" pitchFamily="21" charset="0"/>
              </a:rPr>
              <a:t> </a:t>
            </a:r>
            <a:r>
              <a:rPr lang="en-US" sz="2800" b="1" dirty="0" err="1">
                <a:noFill/>
                <a:latin typeface="Times" pitchFamily="21" charset="0"/>
              </a:rPr>
              <a:t>PPNe</a:t>
            </a:r>
            <a:endParaRPr lang="en-US" dirty="0">
              <a:noFill/>
              <a:latin typeface="Times" pitchFamily="21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52400" y="762000"/>
            <a:ext cx="8915400" cy="2963889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</a:t>
            </a:r>
            <a:r>
              <a:rPr lang="en-US" sz="2600" b="1" dirty="0" smtClean="0">
                <a:latin typeface="Times" pitchFamily="21" charset="0"/>
              </a:rPr>
              <a:t>Initial results </a:t>
            </a:r>
            <a:r>
              <a:rPr lang="en-US" sz="2600" dirty="0" smtClean="0">
                <a:latin typeface="Times" pitchFamily="21" charset="0"/>
              </a:rPr>
              <a:t>(12 C-rich):</a:t>
            </a:r>
            <a:endParaRPr lang="en-US" sz="2600" dirty="0">
              <a:latin typeface="Times" pitchFamily="21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Times" pitchFamily="21" charset="0"/>
              </a:rPr>
              <a:t>All </a:t>
            </a:r>
            <a:r>
              <a:rPr lang="en-US" dirty="0" err="1">
                <a:latin typeface="Times" pitchFamily="21" charset="0"/>
              </a:rPr>
              <a:t>PPNe</a:t>
            </a:r>
            <a:r>
              <a:rPr lang="en-US" dirty="0">
                <a:latin typeface="Times" pitchFamily="21" charset="0"/>
              </a:rPr>
              <a:t> vary in light due to pulsation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Symbol" pitchFamily="21" charset="2"/>
              </a:rPr>
              <a:t>D</a:t>
            </a:r>
            <a:r>
              <a:rPr lang="en-US" dirty="0">
                <a:latin typeface="Times" pitchFamily="21" charset="0"/>
              </a:rPr>
              <a:t>V ~ 0.15 – 0.60 </a:t>
            </a:r>
            <a:r>
              <a:rPr lang="en-US" dirty="0" smtClean="0">
                <a:latin typeface="Times" pitchFamily="21" charset="0"/>
              </a:rPr>
              <a:t>mag</a:t>
            </a:r>
            <a:endParaRPr lang="en-US" dirty="0">
              <a:latin typeface="Times" pitchFamily="21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Times" pitchFamily="21" charset="0"/>
              </a:rPr>
              <a:t>All are redder when fainter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</a:rPr>
              <a:t>P </a:t>
            </a:r>
            <a:r>
              <a:rPr lang="en-US" dirty="0">
                <a:latin typeface="Times" pitchFamily="21" charset="0"/>
              </a:rPr>
              <a:t>= 35 – </a:t>
            </a:r>
            <a:r>
              <a:rPr lang="en-US" dirty="0" smtClean="0">
                <a:latin typeface="Times" pitchFamily="21" charset="0"/>
              </a:rPr>
              <a:t>155 </a:t>
            </a:r>
            <a:r>
              <a:rPr lang="en-US" dirty="0">
                <a:latin typeface="Times" pitchFamily="21" charset="0"/>
              </a:rPr>
              <a:t>d, </a:t>
            </a:r>
            <a:r>
              <a:rPr lang="en-US" dirty="0" smtClean="0">
                <a:latin typeface="Times" pitchFamily="21" charset="0"/>
              </a:rPr>
              <a:t>F-G (</a:t>
            </a:r>
            <a:r>
              <a:rPr lang="en-US" dirty="0" err="1" smtClean="0">
                <a:latin typeface="Times" pitchFamily="21" charset="0"/>
              </a:rPr>
              <a:t>T</a:t>
            </a:r>
            <a:r>
              <a:rPr lang="en-US" baseline="-25000" dirty="0" err="1" smtClean="0">
                <a:latin typeface="Times" pitchFamily="21" charset="0"/>
              </a:rPr>
              <a:t>eff</a:t>
            </a:r>
            <a:r>
              <a:rPr lang="en-US" dirty="0" smtClean="0">
                <a:latin typeface="Times" pitchFamily="21" charset="0"/>
              </a:rPr>
              <a:t> = 5000-8000 K)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</a:rPr>
              <a:t>P decreases with increasing </a:t>
            </a:r>
            <a:r>
              <a:rPr lang="en-US" dirty="0" err="1" smtClean="0">
                <a:latin typeface="Times" pitchFamily="21" charset="0"/>
              </a:rPr>
              <a:t>T</a:t>
            </a:r>
            <a:r>
              <a:rPr lang="en-US" baseline="-25000" dirty="0" err="1" smtClean="0">
                <a:latin typeface="Times" pitchFamily="21" charset="0"/>
              </a:rPr>
              <a:t>eff</a:t>
            </a:r>
            <a:r>
              <a:rPr lang="en-US" dirty="0" smtClean="0">
                <a:latin typeface="Times" pitchFamily="21" charset="0"/>
              </a:rPr>
              <a:t>, and thus P decreases with time</a:t>
            </a:r>
            <a:endParaRPr lang="en-US" dirty="0">
              <a:latin typeface="Times" pitchFamily="21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</a:rPr>
              <a:t>Amplitude decreases with </a:t>
            </a:r>
            <a:r>
              <a:rPr lang="en-US" dirty="0" err="1" smtClean="0">
                <a:latin typeface="Times" pitchFamily="21" charset="0"/>
              </a:rPr>
              <a:t>T</a:t>
            </a:r>
            <a:r>
              <a:rPr lang="en-US" baseline="-25000" dirty="0" err="1" smtClean="0">
                <a:latin typeface="Times" pitchFamily="21" charset="0"/>
              </a:rPr>
              <a:t>eff</a:t>
            </a:r>
            <a:r>
              <a:rPr lang="en-US" dirty="0" smtClean="0">
                <a:latin typeface="Times" pitchFamily="21" charset="0"/>
              </a:rPr>
              <a:t> and thus with time</a:t>
            </a:r>
            <a:endParaRPr lang="en-US" sz="2800" dirty="0">
              <a:latin typeface="Times" pitchFamily="21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8263" y="3733800"/>
            <a:ext cx="8694737" cy="232422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0" charset="0"/>
              <a:buNone/>
            </a:pPr>
            <a:r>
              <a:rPr lang="en-US" dirty="0">
                <a:latin typeface="Times" pitchFamily="20" charset="0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Times" pitchFamily="20" charset="0"/>
              </a:rPr>
              <a:t>Can we observe evolution in real time?</a:t>
            </a:r>
          </a:p>
          <a:p>
            <a:pPr marL="914400" lvl="1" indent="-457200">
              <a:lnSpc>
                <a:spcPct val="110000"/>
              </a:lnSpc>
              <a:buClr>
                <a:srgbClr val="0033D6"/>
              </a:buClr>
              <a:buFont typeface="Arial" pitchFamily="20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" pitchFamily="20" charset="0"/>
              </a:rPr>
              <a:t>Using model evolution rates after decreased mass </a:t>
            </a:r>
            <a:r>
              <a:rPr lang="en-US" dirty="0" smtClean="0">
                <a:solidFill>
                  <a:srgbClr val="000000"/>
                </a:solidFill>
                <a:latin typeface="Times" pitchFamily="20" charset="0"/>
              </a:rPr>
              <a:t>loss </a:t>
            </a:r>
            <a:r>
              <a:rPr lang="en-US" dirty="0" smtClean="0">
                <a:latin typeface="Times" pitchFamily="20" charset="0"/>
              </a:rPr>
              <a:t>	 </a:t>
            </a:r>
            <a:r>
              <a:rPr lang="en-US" dirty="0" smtClean="0">
                <a:latin typeface="Times" pitchFamily="20" charset="0"/>
                <a:sym typeface="Wingdings" pitchFamily="20" charset="2"/>
              </a:rPr>
              <a:t></a:t>
            </a:r>
            <a:r>
              <a:rPr lang="en-US" dirty="0" smtClean="0">
                <a:latin typeface="Times" pitchFamily="20" charset="0"/>
              </a:rPr>
              <a:t>  </a:t>
            </a:r>
            <a:r>
              <a:rPr lang="en-US" dirty="0" smtClean="0">
                <a:latin typeface="Symbol" pitchFamily="20" charset="2"/>
                <a:sym typeface="Symbol" pitchFamily="20" charset="2"/>
              </a:rPr>
              <a:t></a:t>
            </a:r>
            <a:r>
              <a:rPr lang="en-US" dirty="0" err="1">
                <a:latin typeface="Times" pitchFamily="20" charset="0"/>
              </a:rPr>
              <a:t>T</a:t>
            </a:r>
            <a:r>
              <a:rPr lang="en-US" baseline="-25000" dirty="0" err="1">
                <a:latin typeface="Times" pitchFamily="20" charset="0"/>
              </a:rPr>
              <a:t>eff</a:t>
            </a:r>
            <a:r>
              <a:rPr lang="en-US" dirty="0">
                <a:latin typeface="Times" pitchFamily="20" charset="0"/>
              </a:rPr>
              <a:t>/</a:t>
            </a:r>
            <a:r>
              <a:rPr lang="en-US" dirty="0">
                <a:latin typeface="Symbol" pitchFamily="20" charset="2"/>
                <a:sym typeface="Symbol" pitchFamily="20" charset="2"/>
              </a:rPr>
              <a:t></a:t>
            </a:r>
            <a:r>
              <a:rPr lang="en-US" dirty="0">
                <a:latin typeface="Times" pitchFamily="20" charset="0"/>
              </a:rPr>
              <a:t>t coupled with our  </a:t>
            </a:r>
            <a:r>
              <a:rPr lang="en-US" dirty="0">
                <a:latin typeface="Symbol" pitchFamily="20" charset="2"/>
                <a:sym typeface="Symbol" pitchFamily="20" charset="2"/>
              </a:rPr>
              <a:t></a:t>
            </a:r>
            <a:r>
              <a:rPr lang="en-US" dirty="0">
                <a:latin typeface="Times" pitchFamily="20" charset="0"/>
              </a:rPr>
              <a:t>P/</a:t>
            </a:r>
            <a:r>
              <a:rPr lang="en-US" dirty="0">
                <a:latin typeface="Symbol" pitchFamily="20" charset="2"/>
                <a:sym typeface="Symbol" pitchFamily="20" charset="2"/>
              </a:rPr>
              <a:t></a:t>
            </a:r>
            <a:r>
              <a:rPr lang="en-US" dirty="0" err="1">
                <a:latin typeface="Times" pitchFamily="20" charset="0"/>
              </a:rPr>
              <a:t>T</a:t>
            </a:r>
            <a:r>
              <a:rPr lang="en-US" baseline="-25000" dirty="0" err="1">
                <a:latin typeface="Times" pitchFamily="20" charset="0"/>
              </a:rPr>
              <a:t>eff</a:t>
            </a:r>
            <a:r>
              <a:rPr lang="en-US" dirty="0">
                <a:latin typeface="Times" pitchFamily="20" charset="0"/>
              </a:rPr>
              <a:t> </a:t>
            </a:r>
            <a:r>
              <a:rPr lang="en-US" dirty="0">
                <a:latin typeface="Times" pitchFamily="20" charset="0"/>
                <a:sym typeface="Wingdings" pitchFamily="20" charset="2"/>
              </a:rPr>
              <a:t></a:t>
            </a:r>
            <a:r>
              <a:rPr lang="en-US" dirty="0">
                <a:latin typeface="Times" pitchFamily="20" charset="0"/>
              </a:rPr>
              <a:t> </a:t>
            </a:r>
            <a:r>
              <a:rPr lang="en-US" dirty="0">
                <a:latin typeface="Symbol" pitchFamily="20" charset="2"/>
                <a:sym typeface="Symbol" pitchFamily="20" charset="2"/>
              </a:rPr>
              <a:t></a:t>
            </a:r>
            <a:r>
              <a:rPr lang="en-US" dirty="0">
                <a:latin typeface="Times" pitchFamily="20" charset="0"/>
              </a:rPr>
              <a:t>P/</a:t>
            </a:r>
            <a:r>
              <a:rPr lang="en-US" dirty="0">
                <a:latin typeface="Symbol" pitchFamily="20" charset="2"/>
                <a:sym typeface="Symbol" pitchFamily="20" charset="2"/>
              </a:rPr>
              <a:t></a:t>
            </a:r>
            <a:r>
              <a:rPr lang="en-US" dirty="0">
                <a:latin typeface="Times" pitchFamily="20" charset="0"/>
              </a:rPr>
              <a:t>t ~ -0.2 d/</a:t>
            </a:r>
            <a:r>
              <a:rPr lang="en-US" dirty="0" err="1">
                <a:latin typeface="Times" pitchFamily="20" charset="0"/>
              </a:rPr>
              <a:t>yr</a:t>
            </a:r>
            <a:r>
              <a:rPr lang="en-US" dirty="0">
                <a:latin typeface="Times" pitchFamily="20" charset="0"/>
              </a:rPr>
              <a:t>  </a:t>
            </a:r>
            <a:endParaRPr lang="en-US" dirty="0">
              <a:solidFill>
                <a:srgbClr val="660066"/>
              </a:solidFill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Potentially important constraint </a:t>
            </a:r>
            <a:r>
              <a:rPr lang="en-US" dirty="0">
                <a:latin typeface="Times" pitchFamily="20" charset="0"/>
              </a:rPr>
              <a:t>for this evolutionary </a:t>
            </a:r>
            <a:r>
              <a:rPr lang="en-US" dirty="0" smtClean="0">
                <a:latin typeface="Times" pitchFamily="20" charset="0"/>
              </a:rPr>
              <a:t>phase</a:t>
            </a: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Return to this later with a larger sample</a:t>
            </a:r>
            <a:endParaRPr lang="en-US" dirty="0"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</a:pPr>
            <a:endParaRPr lang="en-US" sz="1000" b="1" dirty="0">
              <a:solidFill>
                <a:schemeClr val="accent1"/>
              </a:solidFill>
              <a:latin typeface="Times" pitchFamily="20" charset="0"/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81000" y="6324600"/>
            <a:ext cx="2335570" cy="40011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Hrivnak et al. (2010)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8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550863" y="1881188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>
              <a:latin typeface="Time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" pitchFamily="-110" charset="0"/>
              </a:rPr>
              <a:t>Nostalgic journey: Pacific Rim Conferences 1 &amp; 2</a:t>
            </a:r>
            <a:endParaRPr lang="en-US" sz="2800" dirty="0">
              <a:latin typeface="Times" pitchFamily="-110" charset="0"/>
            </a:endParaRPr>
          </a:p>
        </p:txBody>
      </p:sp>
      <p:pic>
        <p:nvPicPr>
          <p:cNvPr id="4" name="Picture 3" descr="Korea-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981200"/>
            <a:ext cx="5257800" cy="3915051"/>
          </a:xfrm>
          <a:prstGeom prst="rect">
            <a:avLst/>
          </a:prstGeom>
        </p:spPr>
      </p:pic>
      <p:pic>
        <p:nvPicPr>
          <p:cNvPr id="2" name="Picture 1" descr="Beiging19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4443984" cy="320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2400" y="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Light Curve Studies – Pulsation in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- Extension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76200" y="762000"/>
            <a:ext cx="8610600" cy="3877984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>
                <a:latin typeface="Times" charset="0"/>
              </a:rPr>
              <a:t> </a:t>
            </a:r>
            <a:r>
              <a:rPr lang="en-US" sz="2600" b="1" dirty="0" smtClean="0"/>
              <a:t>More recent and in-progress</a:t>
            </a:r>
            <a:r>
              <a:rPr lang="en-US" sz="2600" b="1" dirty="0" smtClean="0">
                <a:latin typeface="Times" charset="0"/>
              </a:rPr>
              <a:t> extensions of </a:t>
            </a:r>
            <a:r>
              <a:rPr lang="en-US" sz="2600" b="1" dirty="0">
                <a:latin typeface="Times" charset="0"/>
              </a:rPr>
              <a:t>this study</a:t>
            </a:r>
            <a:r>
              <a:rPr lang="en-US" sz="2600" dirty="0" smtClean="0">
                <a:latin typeface="Times" charset="0"/>
              </a:rPr>
              <a:t>:</a:t>
            </a:r>
          </a:p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endParaRPr lang="en-US" sz="600" dirty="0"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/>
              <a:t>O</a:t>
            </a:r>
            <a:r>
              <a:rPr lang="en-US" dirty="0"/>
              <a:t>-rich </a:t>
            </a:r>
            <a:r>
              <a:rPr lang="en-US" dirty="0" err="1"/>
              <a:t>PPNe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(#=4 thus far) 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/>
              <a:t>F</a:t>
            </a:r>
            <a:r>
              <a:rPr lang="en-US" dirty="0" smtClean="0"/>
              <a:t>ainter </a:t>
            </a:r>
            <a:r>
              <a:rPr lang="en-US" dirty="0"/>
              <a:t>Milky Way </a:t>
            </a:r>
            <a:r>
              <a:rPr lang="en-US" dirty="0" err="1" smtClean="0"/>
              <a:t>PPNe</a:t>
            </a:r>
            <a:r>
              <a:rPr lang="en-US" dirty="0" smtClean="0"/>
              <a:t>, (O- &amp; C-rich)</a:t>
            </a:r>
            <a:r>
              <a:rPr lang="en-US" dirty="0"/>
              <a:t>	</a:t>
            </a:r>
            <a:r>
              <a:rPr lang="en-US" dirty="0" smtClean="0"/>
              <a:t>	           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#=9, VU + SARA, 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3366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otter </a:t>
            </a:r>
            <a:r>
              <a:rPr lang="en-US" dirty="0" err="1" smtClean="0">
                <a:solidFill>
                  <a:srgbClr val="000000"/>
                </a:solidFill>
              </a:rPr>
              <a:t>PPNe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/>
              <a:t>(O- &amp; C-rich)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</a:t>
            </a:r>
            <a:r>
              <a:rPr lang="en-US" dirty="0" smtClean="0">
                <a:solidFill>
                  <a:srgbClr val="3366FF"/>
                </a:solidFill>
              </a:rPr>
              <a:t>=8, VU, </a:t>
            </a:r>
            <a:r>
              <a:rPr lang="en-US" dirty="0">
                <a:solidFill>
                  <a:srgbClr val="3366FF"/>
                </a:solidFill>
              </a:rPr>
              <a:t>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err="1" smtClean="0">
                <a:latin typeface="Times" charset="0"/>
              </a:rPr>
              <a:t>PPNe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>
                <a:latin typeface="Times" charset="0"/>
              </a:rPr>
              <a:t>from </a:t>
            </a:r>
            <a:r>
              <a:rPr lang="en-US" dirty="0" err="1">
                <a:latin typeface="Times" charset="0"/>
              </a:rPr>
              <a:t>Magellanic</a:t>
            </a:r>
            <a:r>
              <a:rPr lang="en-US" dirty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Clouds (C-rich)  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(#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=</a:t>
            </a:r>
            <a:r>
              <a:rPr lang="en-US" dirty="0" smtClean="0">
                <a:solidFill>
                  <a:srgbClr val="0000FF"/>
                </a:solidFill>
              </a:rPr>
              <a:t>22, OGLE data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) 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latin typeface="Times" charset="0"/>
              </a:rPr>
              <a:t>Including </a:t>
            </a:r>
            <a:r>
              <a:rPr lang="en-US" dirty="0">
                <a:latin typeface="Times" charset="0"/>
              </a:rPr>
              <a:t>contemporaneous V</a:t>
            </a:r>
            <a:r>
              <a:rPr lang="en-US" baseline="-25000" dirty="0">
                <a:latin typeface="Times" charset="0"/>
              </a:rPr>
              <a:t>R</a:t>
            </a:r>
            <a:r>
              <a:rPr lang="en-US" dirty="0">
                <a:latin typeface="Times" charset="0"/>
              </a:rPr>
              <a:t> data </a:t>
            </a:r>
            <a:r>
              <a:rPr lang="en-US" dirty="0" smtClean="0">
                <a:latin typeface="Times" charset="0"/>
              </a:rPr>
              <a:t>			            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(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#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=2 completed,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5 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in progress) </a:t>
            </a:r>
            <a:endParaRPr lang="en-US" dirty="0">
              <a:solidFill>
                <a:srgbClr val="0000F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0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2400" y="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Light Curve Studies – Pulsation in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- Extension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76200" y="762000"/>
            <a:ext cx="8610600" cy="3877984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>
                <a:latin typeface="Times" charset="0"/>
              </a:rPr>
              <a:t> </a:t>
            </a:r>
            <a:r>
              <a:rPr lang="en-US" sz="2600" b="1" dirty="0" smtClean="0"/>
              <a:t>More recent and in-progress</a:t>
            </a:r>
            <a:r>
              <a:rPr lang="en-US" sz="2600" b="1" dirty="0" smtClean="0">
                <a:latin typeface="Times" charset="0"/>
              </a:rPr>
              <a:t> extensions of </a:t>
            </a:r>
            <a:r>
              <a:rPr lang="en-US" sz="2600" b="1" dirty="0">
                <a:latin typeface="Times" charset="0"/>
              </a:rPr>
              <a:t>this study</a:t>
            </a:r>
            <a:r>
              <a:rPr lang="en-US" sz="2600" dirty="0" smtClean="0">
                <a:latin typeface="Times" charset="0"/>
              </a:rPr>
              <a:t>:</a:t>
            </a:r>
          </a:p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endParaRPr lang="en-US" sz="600" dirty="0"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-rich </a:t>
            </a:r>
            <a:r>
              <a:rPr lang="en-US" dirty="0" err="1">
                <a:solidFill>
                  <a:srgbClr val="FF0000"/>
                </a:solidFill>
              </a:rPr>
              <a:t>PPNe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(#=4 thus far) 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/>
              <a:t>F</a:t>
            </a:r>
            <a:r>
              <a:rPr lang="en-US" dirty="0" smtClean="0"/>
              <a:t>ainter </a:t>
            </a:r>
            <a:r>
              <a:rPr lang="en-US" dirty="0"/>
              <a:t>Milky Way </a:t>
            </a:r>
            <a:r>
              <a:rPr lang="en-US" dirty="0" err="1" smtClean="0"/>
              <a:t>PPNe</a:t>
            </a:r>
            <a:r>
              <a:rPr lang="en-US" dirty="0" smtClean="0"/>
              <a:t>, (O- &amp; C-rich)</a:t>
            </a:r>
            <a:r>
              <a:rPr lang="en-US" dirty="0"/>
              <a:t>	</a:t>
            </a:r>
            <a:r>
              <a:rPr lang="en-US" dirty="0" smtClean="0"/>
              <a:t>	           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#=9, VU + SARA, 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3366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otter </a:t>
            </a:r>
            <a:r>
              <a:rPr lang="en-US" dirty="0" err="1" smtClean="0">
                <a:solidFill>
                  <a:srgbClr val="000000"/>
                </a:solidFill>
              </a:rPr>
              <a:t>PPNe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/>
              <a:t>(O- &amp; C-rich)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</a:t>
            </a:r>
            <a:r>
              <a:rPr lang="en-US" dirty="0" smtClean="0">
                <a:solidFill>
                  <a:srgbClr val="3366FF"/>
                </a:solidFill>
              </a:rPr>
              <a:t>=8, VU, </a:t>
            </a:r>
            <a:r>
              <a:rPr lang="en-US" dirty="0">
                <a:solidFill>
                  <a:srgbClr val="3366FF"/>
                </a:solidFill>
              </a:rPr>
              <a:t>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err="1" smtClean="0">
                <a:latin typeface="Times" charset="0"/>
              </a:rPr>
              <a:t>PPNe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>
                <a:latin typeface="Times" charset="0"/>
              </a:rPr>
              <a:t>from </a:t>
            </a:r>
            <a:r>
              <a:rPr lang="en-US" dirty="0" err="1">
                <a:latin typeface="Times" charset="0"/>
              </a:rPr>
              <a:t>Magellanic</a:t>
            </a:r>
            <a:r>
              <a:rPr lang="en-US" dirty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Clouds (C-rich)  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(#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=</a:t>
            </a:r>
            <a:r>
              <a:rPr lang="en-US" dirty="0" smtClean="0">
                <a:solidFill>
                  <a:srgbClr val="0000FF"/>
                </a:solidFill>
              </a:rPr>
              <a:t>22, OGLE data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) 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latin typeface="Times" charset="0"/>
              </a:rPr>
              <a:t>Including </a:t>
            </a:r>
            <a:r>
              <a:rPr lang="en-US" dirty="0">
                <a:latin typeface="Times" charset="0"/>
              </a:rPr>
              <a:t>contemporaneous V</a:t>
            </a:r>
            <a:r>
              <a:rPr lang="en-US" baseline="-25000" dirty="0">
                <a:latin typeface="Times" charset="0"/>
              </a:rPr>
              <a:t>R</a:t>
            </a:r>
            <a:r>
              <a:rPr lang="en-US" dirty="0">
                <a:latin typeface="Times" charset="0"/>
              </a:rPr>
              <a:t> data </a:t>
            </a:r>
            <a:r>
              <a:rPr lang="en-US" dirty="0" smtClean="0">
                <a:latin typeface="Times" charset="0"/>
              </a:rPr>
              <a:t>			            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(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#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=2 completed,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5 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in progress) </a:t>
            </a:r>
            <a:endParaRPr lang="en-US" dirty="0">
              <a:solidFill>
                <a:srgbClr val="0000F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0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28600" y="0"/>
            <a:ext cx="7848600" cy="5238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Times" pitchFamily="21" charset="0"/>
              </a:rPr>
              <a:t> Light </a:t>
            </a:r>
            <a:r>
              <a:rPr lang="en-US" sz="2800" b="1" dirty="0">
                <a:latin typeface="Times" pitchFamily="21" charset="0"/>
              </a:rPr>
              <a:t>and Color </a:t>
            </a:r>
            <a:r>
              <a:rPr lang="en-US" sz="2800" b="1" dirty="0" smtClean="0">
                <a:latin typeface="Times" pitchFamily="21" charset="0"/>
              </a:rPr>
              <a:t>Curves – </a:t>
            </a:r>
            <a:r>
              <a:rPr lang="en-US" sz="2800" b="1" dirty="0">
                <a:latin typeface="Times" pitchFamily="21" charset="0"/>
              </a:rPr>
              <a:t>O-rich </a:t>
            </a:r>
            <a:r>
              <a:rPr lang="en-US" sz="2800" b="1" dirty="0" err="1">
                <a:latin typeface="Times" pitchFamily="21" charset="0"/>
              </a:rPr>
              <a:t>PPNe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2" name="Picture 1" descr="fig01_180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256432" cy="6248400"/>
          </a:xfrm>
          <a:prstGeom prst="rect">
            <a:avLst/>
          </a:prstGeom>
        </p:spPr>
      </p:pic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2000250" y="2220912"/>
            <a:ext cx="1504950" cy="36988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84A5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Entire data set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6426817" y="2209800"/>
            <a:ext cx="1421783" cy="36933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84A5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6</a:t>
            </a:r>
            <a:r>
              <a:rPr lang="en-US" sz="1800" dirty="0" smtClean="0"/>
              <a:t>-</a:t>
            </a:r>
            <a:r>
              <a:rPr lang="en-US" sz="1800" dirty="0"/>
              <a:t>yr intervals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75589" y="838200"/>
            <a:ext cx="582211" cy="461665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R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648200" y="4114800"/>
            <a:ext cx="582211" cy="46166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R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591050" y="1676400"/>
            <a:ext cx="590550" cy="4572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V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514850" y="5029200"/>
            <a:ext cx="590550" cy="4572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dirty="0"/>
              <a:t>V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4495800" y="2667000"/>
            <a:ext cx="1098550" cy="457200"/>
          </a:xfrm>
          <a:prstGeom prst="rect">
            <a:avLst/>
          </a:prstGeom>
          <a:solidFill>
            <a:srgbClr val="FFFFFF"/>
          </a:solidFill>
          <a:ln w="12699">
            <a:solidFill>
              <a:srgbClr val="38211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</a:t>
            </a:r>
            <a:r>
              <a:rPr lang="en-US" dirty="0"/>
              <a:t>V-R)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419600" y="5791200"/>
            <a:ext cx="1098550" cy="457200"/>
          </a:xfrm>
          <a:prstGeom prst="rect">
            <a:avLst/>
          </a:prstGeom>
          <a:solidFill>
            <a:srgbClr val="FFFFFF"/>
          </a:solidFill>
          <a:ln w="12699">
            <a:solidFill>
              <a:srgbClr val="38211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ymbol" pitchFamily="21" charset="2"/>
                <a:sym typeface="Symbol" pitchFamily="21" charset="2"/>
              </a:rPr>
              <a:t></a:t>
            </a:r>
            <a:r>
              <a:rPr lang="en-US" dirty="0"/>
              <a:t>V-R)</a:t>
            </a:r>
          </a:p>
        </p:txBody>
      </p:sp>
    </p:spTree>
    <p:extLst>
      <p:ext uri="{BB962C8B-B14F-4D97-AF65-F5344CB8AC3E}">
        <p14:creationId xmlns:p14="http://schemas.microsoft.com/office/powerpoint/2010/main" val="30073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3" name="Text Box 3"/>
          <p:cNvSpPr txBox="1">
            <a:spLocks noChangeArrowheads="1"/>
          </p:cNvSpPr>
          <p:nvPr/>
        </p:nvSpPr>
        <p:spPr bwMode="auto">
          <a:xfrm>
            <a:off x="0" y="0"/>
            <a:ext cx="8229600" cy="5238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latin typeface="Times" pitchFamily="21" charset="0"/>
              </a:rPr>
              <a:t>Pulsational</a:t>
            </a:r>
            <a:r>
              <a:rPr lang="en-US" sz="2800" b="1" dirty="0">
                <a:latin typeface="Times" pitchFamily="21" charset="0"/>
              </a:rPr>
              <a:t> Light Curves </a:t>
            </a:r>
            <a:r>
              <a:rPr lang="en-US" sz="2800" b="1" dirty="0" smtClean="0">
                <a:latin typeface="Times" pitchFamily="21" charset="0"/>
              </a:rPr>
              <a:t>(20 </a:t>
            </a:r>
            <a:r>
              <a:rPr lang="en-US" sz="2800" b="1" dirty="0" err="1">
                <a:latin typeface="Times" pitchFamily="21" charset="0"/>
              </a:rPr>
              <a:t>yr</a:t>
            </a:r>
            <a:r>
              <a:rPr lang="en-US" sz="2800" b="1" dirty="0">
                <a:latin typeface="Times" pitchFamily="21" charset="0"/>
              </a:rPr>
              <a:t>) – </a:t>
            </a:r>
            <a:r>
              <a:rPr lang="en-US" sz="2800" b="1" dirty="0" smtClean="0">
                <a:latin typeface="Times" pitchFamily="21" charset="0"/>
              </a:rPr>
              <a:t>O-</a:t>
            </a:r>
            <a:r>
              <a:rPr lang="en-US" sz="2800" b="1" dirty="0">
                <a:latin typeface="Times" pitchFamily="21" charset="0"/>
              </a:rPr>
              <a:t>rich </a:t>
            </a:r>
            <a:r>
              <a:rPr lang="en-US" sz="2800" b="1" dirty="0" err="1">
                <a:latin typeface="Times" pitchFamily="21" charset="0"/>
              </a:rPr>
              <a:t>PPNe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2" name="Picture 1" descr="fig_18095_V_4PeriodF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691719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2460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Fitted with 4 P: P</a:t>
            </a:r>
            <a:r>
              <a:rPr lang="en-US" baseline="-25000" dirty="0" smtClean="0"/>
              <a:t>1</a:t>
            </a:r>
            <a:r>
              <a:rPr lang="en-US" dirty="0" smtClean="0"/>
              <a:t>=113, P</a:t>
            </a:r>
            <a:r>
              <a:rPr lang="en-US" baseline="-25000" dirty="0" smtClean="0"/>
              <a:t>2</a:t>
            </a:r>
            <a:r>
              <a:rPr lang="en-US" dirty="0" smtClean="0"/>
              <a:t>=98, P</a:t>
            </a:r>
            <a:r>
              <a:rPr lang="en-US" baseline="-25000" dirty="0" smtClean="0"/>
              <a:t>3</a:t>
            </a:r>
            <a:r>
              <a:rPr lang="en-US" dirty="0" smtClean="0"/>
              <a:t>=103</a:t>
            </a:r>
            <a:r>
              <a:rPr lang="en-US" dirty="0"/>
              <a:t>, P</a:t>
            </a:r>
            <a:r>
              <a:rPr lang="en-US" baseline="-25000" dirty="0"/>
              <a:t>3</a:t>
            </a:r>
            <a:r>
              <a:rPr lang="en-US" dirty="0"/>
              <a:t>=</a:t>
            </a:r>
            <a:r>
              <a:rPr lang="en-US" dirty="0" smtClean="0"/>
              <a:t>108 d;   </a:t>
            </a:r>
            <a:r>
              <a:rPr lang="en-US" dirty="0" err="1" smtClean="0"/>
              <a:t>inc.</a:t>
            </a:r>
            <a:r>
              <a:rPr lang="en-US" dirty="0" smtClean="0"/>
              <a:t> </a:t>
            </a:r>
            <a:r>
              <a:rPr lang="en-US" dirty="0" err="1" smtClean="0"/>
              <a:t>Arkhipova</a:t>
            </a:r>
            <a:r>
              <a:rPr lang="en-US" dirty="0" smtClean="0"/>
              <a:t>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11"/>
          <p:cNvSpPr txBox="1">
            <a:spLocks noChangeArrowheads="1"/>
          </p:cNvSpPr>
          <p:nvPr/>
        </p:nvSpPr>
        <p:spPr bwMode="auto">
          <a:xfrm>
            <a:off x="0" y="101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Times" pitchFamily="21" charset="0"/>
              </a:rPr>
              <a:t>Pulsation </a:t>
            </a:r>
            <a:r>
              <a:rPr lang="en-US" sz="2800" b="1" dirty="0">
                <a:latin typeface="Times" pitchFamily="21" charset="0"/>
              </a:rPr>
              <a:t>in the Central Star</a:t>
            </a:r>
            <a:r>
              <a:rPr lang="en-US" sz="2800" b="1" dirty="0" smtClean="0">
                <a:latin typeface="Times" pitchFamily="21" charset="0"/>
              </a:rPr>
              <a:t> – O-rich   </a:t>
            </a:r>
            <a:r>
              <a:rPr lang="en-US" sz="2800" b="1" dirty="0">
                <a:latin typeface="Times" pitchFamily="21" charset="0"/>
              </a:rPr>
              <a:t>/   Results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44044" name="Text Box 6"/>
          <p:cNvSpPr txBox="1">
            <a:spLocks noChangeArrowheads="1"/>
          </p:cNvSpPr>
          <p:nvPr/>
        </p:nvSpPr>
        <p:spPr bwMode="auto">
          <a:xfrm>
            <a:off x="7554913" y="6229350"/>
            <a:ext cx="522287" cy="4000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T</a:t>
            </a:r>
            <a:r>
              <a:rPr lang="en-US" sz="2000" baseline="-25000" dirty="0" err="1"/>
              <a:t>eff</a:t>
            </a:r>
            <a:endParaRPr lang="en-US" sz="2000" dirty="0"/>
          </a:p>
        </p:txBody>
      </p:sp>
      <p:pic>
        <p:nvPicPr>
          <p:cNvPr id="2" name="Picture 1" descr="period_temp_Ori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5200"/>
            <a:ext cx="4240306" cy="3276600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276600" y="6248400"/>
            <a:ext cx="522287" cy="4000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T</a:t>
            </a:r>
            <a:r>
              <a:rPr lang="en-US" sz="2000" baseline="-25000" dirty="0" err="1"/>
              <a:t>eff</a:t>
            </a:r>
            <a:endParaRPr lang="en-US" sz="2000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09600" y="4022725"/>
            <a:ext cx="325438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</a:t>
            </a:r>
          </a:p>
        </p:txBody>
      </p:sp>
      <p:pic>
        <p:nvPicPr>
          <p:cNvPr id="4" name="Picture 3" descr="delv_temp_Ori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4267200" cy="3297382"/>
          </a:xfrm>
          <a:prstGeom prst="rect">
            <a:avLst/>
          </a:prstGeom>
        </p:spPr>
      </p:pic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152400" y="685800"/>
            <a:ext cx="8915400" cy="296386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</a:t>
            </a:r>
            <a:r>
              <a:rPr lang="en-US" sz="2600" b="1" dirty="0">
                <a:latin typeface="Times" pitchFamily="21" charset="0"/>
              </a:rPr>
              <a:t>Study of 4 O-rich </a:t>
            </a:r>
            <a:r>
              <a:rPr lang="en-US" sz="2600" b="1" dirty="0" err="1">
                <a:latin typeface="Times" pitchFamily="21" charset="0"/>
              </a:rPr>
              <a:t>PPNe</a:t>
            </a:r>
            <a:r>
              <a:rPr lang="en-US" sz="2600" dirty="0">
                <a:latin typeface="Times" pitchFamily="21" charset="0"/>
              </a:rPr>
              <a:t>: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Times" pitchFamily="21" charset="0"/>
              </a:rPr>
              <a:t>P = </a:t>
            </a:r>
            <a:r>
              <a:rPr lang="en-US" dirty="0" smtClean="0">
                <a:latin typeface="Times" pitchFamily="21" charset="0"/>
              </a:rPr>
              <a:t>113, </a:t>
            </a:r>
            <a:r>
              <a:rPr lang="en-US" dirty="0">
                <a:latin typeface="Times" pitchFamily="21" charset="0"/>
              </a:rPr>
              <a:t>101, 58, 43 </a:t>
            </a:r>
            <a:r>
              <a:rPr lang="en-US" dirty="0" smtClean="0">
                <a:latin typeface="Times" pitchFamily="21" charset="0"/>
              </a:rPr>
              <a:t>days (with multiple P; P</a:t>
            </a:r>
            <a:r>
              <a:rPr lang="en-US" baseline="-25000" dirty="0" smtClean="0">
                <a:latin typeface="Times" pitchFamily="21" charset="0"/>
              </a:rPr>
              <a:t>2</a:t>
            </a:r>
            <a:r>
              <a:rPr lang="en-US" dirty="0" smtClean="0">
                <a:latin typeface="Times" pitchFamily="21" charset="0"/>
              </a:rPr>
              <a:t> = P</a:t>
            </a:r>
            <a:r>
              <a:rPr lang="en-US" baseline="-25000" dirty="0" smtClean="0">
                <a:latin typeface="Times" pitchFamily="21" charset="0"/>
              </a:rPr>
              <a:t>1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±</a:t>
            </a:r>
            <a:r>
              <a:rPr lang="en-US" dirty="0" smtClean="0">
                <a:latin typeface="Times" pitchFamily="21" charset="0"/>
              </a:rPr>
              <a:t>10%)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Times" pitchFamily="21" charset="0"/>
              </a:rPr>
              <a:t>Amplitudes </a:t>
            </a:r>
            <a:r>
              <a:rPr lang="en-US" dirty="0">
                <a:latin typeface="Symbol" pitchFamily="21" charset="2"/>
                <a:ea typeface="Symbol" pitchFamily="21" charset="2"/>
                <a:cs typeface="Symbol" pitchFamily="21" charset="2"/>
              </a:rPr>
              <a:t>D</a:t>
            </a:r>
            <a:r>
              <a:rPr lang="en-US" dirty="0">
                <a:latin typeface="Times" pitchFamily="21" charset="0"/>
              </a:rPr>
              <a:t>V = 0.14-0.21 </a:t>
            </a:r>
            <a:r>
              <a:rPr lang="en-US" dirty="0" err="1">
                <a:latin typeface="Times" pitchFamily="21" charset="0"/>
              </a:rPr>
              <a:t>mag</a:t>
            </a:r>
            <a:endParaRPr lang="en-US" dirty="0">
              <a:latin typeface="Times" pitchFamily="21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Times" pitchFamily="21" charset="0"/>
              </a:rPr>
              <a:t>Redder when fainter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" pitchFamily="21" charset="0"/>
              </a:rPr>
              <a:t>P not inconsistent with C-rich, </a:t>
            </a:r>
            <a:r>
              <a:rPr lang="en-US" dirty="0" smtClean="0">
                <a:solidFill>
                  <a:srgbClr val="000000"/>
                </a:solidFill>
                <a:latin typeface="Times" pitchFamily="21" charset="0"/>
              </a:rPr>
              <a:t>but perhaps </a:t>
            </a:r>
            <a:r>
              <a:rPr lang="en-US" dirty="0">
                <a:solidFill>
                  <a:srgbClr val="000000"/>
                </a:solidFill>
                <a:latin typeface="Times" pitchFamily="21" charset="0"/>
              </a:rPr>
              <a:t>a bit steeper </a:t>
            </a:r>
            <a:r>
              <a:rPr lang="en-US" dirty="0">
                <a:solidFill>
                  <a:srgbClr val="000000"/>
                </a:solidFill>
                <a:latin typeface="Symbol" pitchFamily="21" charset="2"/>
                <a:ea typeface="Symbol" pitchFamily="21" charset="2"/>
                <a:cs typeface="Symbol" pitchFamily="21" charset="2"/>
              </a:rPr>
              <a:t>D</a:t>
            </a:r>
            <a:r>
              <a:rPr lang="en-US" dirty="0">
                <a:solidFill>
                  <a:srgbClr val="000000"/>
                </a:solidFill>
                <a:latin typeface="Times" pitchFamily="21" charset="0"/>
              </a:rPr>
              <a:t>P/</a:t>
            </a:r>
            <a:r>
              <a:rPr lang="en-US" dirty="0" err="1">
                <a:solidFill>
                  <a:srgbClr val="000000"/>
                </a:solidFill>
                <a:latin typeface="Symbol" pitchFamily="21" charset="2"/>
                <a:ea typeface="Symbol" pitchFamily="21" charset="2"/>
                <a:cs typeface="Symbol" pitchFamily="21" charset="2"/>
              </a:rPr>
              <a:t>D</a:t>
            </a:r>
            <a:r>
              <a:rPr lang="en-US" dirty="0" err="1">
                <a:solidFill>
                  <a:srgbClr val="000000"/>
                </a:solidFill>
                <a:latin typeface="Times" pitchFamily="21" charset="0"/>
              </a:rPr>
              <a:t>t</a:t>
            </a:r>
            <a:r>
              <a:rPr lang="en-US" baseline="-25000" dirty="0" err="1">
                <a:solidFill>
                  <a:srgbClr val="000000"/>
                </a:solidFill>
                <a:latin typeface="Times" pitchFamily="21" charset="0"/>
              </a:rPr>
              <a:t>eff</a:t>
            </a:r>
            <a:endParaRPr lang="en-US" baseline="-25000" dirty="0">
              <a:solidFill>
                <a:srgbClr val="000000"/>
              </a:solidFill>
              <a:latin typeface="Times" pitchFamily="21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" pitchFamily="21" charset="0"/>
              </a:rPr>
              <a:t>Amplitudes </a:t>
            </a:r>
            <a:r>
              <a:rPr lang="en-US" dirty="0" smtClean="0">
                <a:solidFill>
                  <a:srgbClr val="000000"/>
                </a:solidFill>
                <a:latin typeface="Times" pitchFamily="21" charset="0"/>
              </a:rPr>
              <a:t>consistent with C-rich sample</a:t>
            </a:r>
            <a:endParaRPr lang="en-US" dirty="0">
              <a:solidFill>
                <a:srgbClr val="000000"/>
              </a:solidFill>
              <a:latin typeface="Times" pitchFamily="21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 pitchFamily="21" charset="0"/>
              </a:rPr>
              <a:t>(small sample </a:t>
            </a:r>
            <a:r>
              <a:rPr lang="en-US" dirty="0">
                <a:solidFill>
                  <a:srgbClr val="000000"/>
                </a:solidFill>
                <a:latin typeface="Times" pitchFamily="21" charset="0"/>
              </a:rPr>
              <a:t>of O-rich objects)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419600" y="4953000"/>
            <a:ext cx="1219200" cy="6461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(</a:t>
            </a:r>
            <a:r>
              <a:rPr lang="en-US" sz="1800" dirty="0" err="1"/>
              <a:t>Maximum</a:t>
            </a:r>
            <a:r>
              <a:rPr lang="en-US" sz="1800" dirty="0" err="1">
                <a:latin typeface="Times" pitchFamily="21" charset="0"/>
              </a:rPr>
              <a:t>LC</a:t>
            </a:r>
            <a:r>
              <a:rPr lang="en-US" sz="1800" dirty="0">
                <a:latin typeface="Times" pitchFamily="21" charset="0"/>
              </a:rPr>
              <a:t> </a:t>
            </a:r>
            <a:r>
              <a:rPr lang="en-US" sz="1800" dirty="0" err="1">
                <a:latin typeface="Times" pitchFamily="21" charset="0"/>
              </a:rPr>
              <a:t>ampl</a:t>
            </a:r>
            <a:r>
              <a:rPr lang="en-US" sz="1800" dirty="0">
                <a:latin typeface="Times" pitchFamily="21" charset="0"/>
              </a:rPr>
              <a:t>.</a:t>
            </a:r>
            <a:r>
              <a:rPr lang="en-US" sz="1800" dirty="0"/>
              <a:t>)</a:t>
            </a:r>
            <a:endParaRPr lang="en-US" sz="2000" dirty="0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4724400" y="4114800"/>
            <a:ext cx="522287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sz="2000" dirty="0"/>
              <a:t>V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620000" y="6324600"/>
            <a:ext cx="522287" cy="4000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T</a:t>
            </a:r>
            <a:r>
              <a:rPr lang="en-US" sz="2000" baseline="-25000" dirty="0" err="1"/>
              <a:t>eff</a:t>
            </a:r>
            <a:endParaRPr lang="en-US" sz="2000" dirty="0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604655" y="5410200"/>
            <a:ext cx="27709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542309" y="4495800"/>
            <a:ext cx="27709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505200" y="5486400"/>
            <a:ext cx="304800" cy="50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770909" y="4648200"/>
            <a:ext cx="27709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999509" y="5410200"/>
            <a:ext cx="27709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074450" y="5486400"/>
            <a:ext cx="251901" cy="50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246020" y="6457890"/>
            <a:ext cx="2534818" cy="40011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(Hrivnak et al. (2015a)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897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2400" y="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Light Curve Studies – Pulsation in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- Extension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76200" y="762000"/>
            <a:ext cx="8610600" cy="3877984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>
                <a:latin typeface="Times" charset="0"/>
              </a:rPr>
              <a:t> </a:t>
            </a:r>
            <a:r>
              <a:rPr lang="en-US" sz="2600" b="1" dirty="0" smtClean="0"/>
              <a:t>More recent and in-progress</a:t>
            </a:r>
            <a:r>
              <a:rPr lang="en-US" sz="2600" b="1" dirty="0" smtClean="0">
                <a:latin typeface="Times" charset="0"/>
              </a:rPr>
              <a:t> extensions of </a:t>
            </a:r>
            <a:r>
              <a:rPr lang="en-US" sz="2600" b="1" dirty="0">
                <a:latin typeface="Times" charset="0"/>
              </a:rPr>
              <a:t>this study</a:t>
            </a:r>
            <a:r>
              <a:rPr lang="en-US" sz="2600" dirty="0" smtClean="0">
                <a:latin typeface="Times" charset="0"/>
              </a:rPr>
              <a:t>:</a:t>
            </a:r>
          </a:p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endParaRPr lang="en-US" sz="600" dirty="0"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/>
              <a:t>O</a:t>
            </a:r>
            <a:r>
              <a:rPr lang="en-US" dirty="0"/>
              <a:t>-rich </a:t>
            </a:r>
            <a:r>
              <a:rPr lang="en-US" dirty="0" err="1"/>
              <a:t>PPNe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(#=4 thus far) 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ainter </a:t>
            </a:r>
            <a:r>
              <a:rPr lang="en-US" dirty="0">
                <a:solidFill>
                  <a:srgbClr val="FF0000"/>
                </a:solidFill>
              </a:rPr>
              <a:t>Milky Way </a:t>
            </a:r>
            <a:r>
              <a:rPr lang="en-US" dirty="0" err="1" smtClean="0">
                <a:solidFill>
                  <a:srgbClr val="FF0000"/>
                </a:solidFill>
              </a:rPr>
              <a:t>PPNe</a:t>
            </a:r>
            <a:r>
              <a:rPr lang="en-US" dirty="0" smtClean="0">
                <a:solidFill>
                  <a:srgbClr val="FF0000"/>
                </a:solidFill>
              </a:rPr>
              <a:t>, (O- &amp; C-rich)</a:t>
            </a:r>
            <a:r>
              <a:rPr lang="en-US" dirty="0"/>
              <a:t>	</a:t>
            </a:r>
            <a:r>
              <a:rPr lang="en-US" dirty="0" smtClean="0"/>
              <a:t>	           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#=9, VU + SARA, 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3366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otter </a:t>
            </a:r>
            <a:r>
              <a:rPr lang="en-US" dirty="0" err="1" smtClean="0">
                <a:solidFill>
                  <a:srgbClr val="000000"/>
                </a:solidFill>
              </a:rPr>
              <a:t>PPNe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/>
              <a:t>(O- &amp; C-rich)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</a:t>
            </a:r>
            <a:r>
              <a:rPr lang="en-US" dirty="0" smtClean="0">
                <a:solidFill>
                  <a:srgbClr val="3366FF"/>
                </a:solidFill>
              </a:rPr>
              <a:t>=8, VU, </a:t>
            </a:r>
            <a:r>
              <a:rPr lang="en-US" dirty="0">
                <a:solidFill>
                  <a:srgbClr val="3366FF"/>
                </a:solidFill>
              </a:rPr>
              <a:t>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err="1" smtClean="0">
                <a:latin typeface="Times" charset="0"/>
              </a:rPr>
              <a:t>PPNe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>
                <a:latin typeface="Times" charset="0"/>
              </a:rPr>
              <a:t>from </a:t>
            </a:r>
            <a:r>
              <a:rPr lang="en-US" dirty="0" err="1">
                <a:latin typeface="Times" charset="0"/>
              </a:rPr>
              <a:t>Magellanic</a:t>
            </a:r>
            <a:r>
              <a:rPr lang="en-US" dirty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Clouds (C-rich)  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(#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=</a:t>
            </a:r>
            <a:r>
              <a:rPr lang="en-US" dirty="0" smtClean="0">
                <a:solidFill>
                  <a:srgbClr val="0000FF"/>
                </a:solidFill>
              </a:rPr>
              <a:t>22, OGLE data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) 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latin typeface="Times" charset="0"/>
              </a:rPr>
              <a:t>Including </a:t>
            </a:r>
            <a:r>
              <a:rPr lang="en-US" dirty="0">
                <a:latin typeface="Times" charset="0"/>
              </a:rPr>
              <a:t>contemporaneous V</a:t>
            </a:r>
            <a:r>
              <a:rPr lang="en-US" baseline="-25000" dirty="0">
                <a:latin typeface="Times" charset="0"/>
              </a:rPr>
              <a:t>R</a:t>
            </a:r>
            <a:r>
              <a:rPr lang="en-US" dirty="0">
                <a:latin typeface="Times" charset="0"/>
              </a:rPr>
              <a:t> data </a:t>
            </a:r>
            <a:r>
              <a:rPr lang="en-US" dirty="0" smtClean="0">
                <a:latin typeface="Times" charset="0"/>
              </a:rPr>
              <a:t>			            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(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#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=2 completed,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5 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in progress) </a:t>
            </a:r>
            <a:endParaRPr lang="en-US" dirty="0">
              <a:solidFill>
                <a:srgbClr val="0000F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3" name="Text Box 3"/>
          <p:cNvSpPr txBox="1">
            <a:spLocks noChangeArrowheads="1"/>
          </p:cNvSpPr>
          <p:nvPr/>
        </p:nvSpPr>
        <p:spPr bwMode="auto">
          <a:xfrm>
            <a:off x="0" y="0"/>
            <a:ext cx="8229600" cy="5238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latin typeface="Times" pitchFamily="21" charset="0"/>
              </a:rPr>
              <a:t>Pulsational</a:t>
            </a:r>
            <a:r>
              <a:rPr lang="en-US" sz="2800" b="1" dirty="0">
                <a:latin typeface="Times" pitchFamily="21" charset="0"/>
              </a:rPr>
              <a:t> Light Curves </a:t>
            </a:r>
            <a:r>
              <a:rPr lang="en-US" sz="2800" b="1" dirty="0" smtClean="0">
                <a:latin typeface="Times" pitchFamily="21" charset="0"/>
              </a:rPr>
              <a:t>(</a:t>
            </a:r>
            <a:r>
              <a:rPr lang="en-US" sz="2800" b="1" dirty="0">
                <a:latin typeface="Times" pitchFamily="21" charset="0"/>
              </a:rPr>
              <a:t>7</a:t>
            </a:r>
            <a:r>
              <a:rPr lang="en-US" sz="2800" b="1" dirty="0" smtClean="0">
                <a:latin typeface="Times" pitchFamily="21" charset="0"/>
              </a:rPr>
              <a:t> </a:t>
            </a:r>
            <a:r>
              <a:rPr lang="en-US" sz="2800" b="1" dirty="0" err="1">
                <a:latin typeface="Times" pitchFamily="21" charset="0"/>
              </a:rPr>
              <a:t>yr</a:t>
            </a:r>
            <a:r>
              <a:rPr lang="en-US" sz="2800" b="1" dirty="0">
                <a:latin typeface="Times" pitchFamily="21" charset="0"/>
              </a:rPr>
              <a:t>) – </a:t>
            </a:r>
            <a:r>
              <a:rPr lang="en-US" sz="2800" b="1" dirty="0" smtClean="0">
                <a:latin typeface="Times" pitchFamily="21" charset="0"/>
              </a:rPr>
              <a:t>Fainter </a:t>
            </a:r>
            <a:r>
              <a:rPr lang="en-US" sz="2800" b="1" dirty="0" err="1">
                <a:latin typeface="Times" pitchFamily="21" charset="0"/>
              </a:rPr>
              <a:t>PPNe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2" name="Picture 1" descr="fig1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28338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7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3" name="Text Box 3"/>
          <p:cNvSpPr txBox="1">
            <a:spLocks noChangeArrowheads="1"/>
          </p:cNvSpPr>
          <p:nvPr/>
        </p:nvSpPr>
        <p:spPr bwMode="auto">
          <a:xfrm>
            <a:off x="0" y="0"/>
            <a:ext cx="8229600" cy="5238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latin typeface="Times" pitchFamily="21" charset="0"/>
              </a:rPr>
              <a:t>Pulsational</a:t>
            </a:r>
            <a:r>
              <a:rPr lang="en-US" sz="2800" b="1" dirty="0">
                <a:latin typeface="Times" pitchFamily="21" charset="0"/>
              </a:rPr>
              <a:t> Light Curves </a:t>
            </a:r>
            <a:r>
              <a:rPr lang="en-US" sz="2800" b="1" dirty="0" smtClean="0">
                <a:latin typeface="Times" pitchFamily="21" charset="0"/>
              </a:rPr>
              <a:t>(</a:t>
            </a:r>
            <a:r>
              <a:rPr lang="en-US" sz="2800" b="1" dirty="0">
                <a:latin typeface="Times" pitchFamily="21" charset="0"/>
              </a:rPr>
              <a:t>7</a:t>
            </a:r>
            <a:r>
              <a:rPr lang="en-US" sz="2800" b="1" dirty="0" smtClean="0">
                <a:latin typeface="Times" pitchFamily="21" charset="0"/>
              </a:rPr>
              <a:t> </a:t>
            </a:r>
            <a:r>
              <a:rPr lang="en-US" sz="2800" b="1" dirty="0" err="1">
                <a:latin typeface="Times" pitchFamily="21" charset="0"/>
              </a:rPr>
              <a:t>yr</a:t>
            </a:r>
            <a:r>
              <a:rPr lang="en-US" sz="2800" b="1" dirty="0">
                <a:latin typeface="Times" pitchFamily="21" charset="0"/>
              </a:rPr>
              <a:t>) – </a:t>
            </a:r>
            <a:r>
              <a:rPr lang="en-US" sz="2800" b="1" dirty="0" smtClean="0">
                <a:latin typeface="Times" pitchFamily="21" charset="0"/>
              </a:rPr>
              <a:t>Fainter </a:t>
            </a:r>
            <a:r>
              <a:rPr lang="en-US" sz="2800" b="1" dirty="0" err="1">
                <a:latin typeface="Times" pitchFamily="21" charset="0"/>
              </a:rPr>
              <a:t>PPNe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2" name="Picture 1" descr="fig1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455"/>
            <a:ext cx="9144000" cy="598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6200" y="609600"/>
            <a:ext cx="8763000" cy="174509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indent="-457200">
              <a:lnSpc>
                <a:spcPct val="110000"/>
              </a:lnSpc>
              <a:defRPr/>
            </a:pPr>
            <a:r>
              <a:rPr lang="en-US" dirty="0">
                <a:latin typeface="Times" charset="0"/>
              </a:rPr>
              <a:t> </a:t>
            </a:r>
            <a:r>
              <a:rPr lang="en-US" sz="2600" b="1" dirty="0" smtClean="0">
                <a:latin typeface="Times" charset="0"/>
              </a:rPr>
              <a:t>Fainter </a:t>
            </a:r>
            <a:r>
              <a:rPr lang="en-US" sz="2600" b="1" dirty="0" err="1" smtClean="0">
                <a:latin typeface="Times" charset="0"/>
              </a:rPr>
              <a:t>PPNe</a:t>
            </a:r>
            <a:r>
              <a:rPr lang="en-US" sz="2600" b="1" dirty="0" smtClean="0">
                <a:latin typeface="Times" charset="0"/>
              </a:rPr>
              <a:t> from the Milky Way Galaxy</a:t>
            </a:r>
            <a:endParaRPr lang="en-US" sz="2600" dirty="0" smtClean="0"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/>
              <a:t>#=9, both O-rich and C-rich, all observed from VUO + SARA</a:t>
            </a: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</a:rPr>
              <a:t>V = 13 – 15 </a:t>
            </a:r>
            <a:r>
              <a:rPr lang="en-US" dirty="0" smtClean="0">
                <a:solidFill>
                  <a:schemeClr val="tx2"/>
                </a:solidFill>
              </a:rPr>
              <a:t>mag</a:t>
            </a:r>
            <a:endParaRPr lang="en-US" dirty="0" smtClean="0">
              <a:solidFill>
                <a:srgbClr val="0000FF"/>
              </a:solidFill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</a:rPr>
              <a:t>P found for 6 of 9; P = 25 – 135 d  (with multiple P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 smtClean="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82303" y="5867400"/>
            <a:ext cx="292349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Fitted with 4 P: P</a:t>
            </a:r>
            <a:r>
              <a:rPr lang="en-US" baseline="-25000" dirty="0" smtClean="0"/>
              <a:t>1</a:t>
            </a:r>
            <a:r>
              <a:rPr lang="en-US" dirty="0" smtClean="0"/>
              <a:t>=96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latin typeface="Times" pitchFamily="21" charset="0"/>
              </a:rPr>
              <a:t>Pulsational</a:t>
            </a:r>
            <a:r>
              <a:rPr lang="en-US" sz="2800" b="1" dirty="0">
                <a:latin typeface="Times" pitchFamily="21" charset="0"/>
              </a:rPr>
              <a:t> Light Curves </a:t>
            </a:r>
            <a:r>
              <a:rPr lang="en-US" sz="2800" b="1" dirty="0" smtClean="0">
                <a:latin typeface="Times" pitchFamily="21" charset="0"/>
              </a:rPr>
              <a:t>(</a:t>
            </a:r>
            <a:r>
              <a:rPr lang="en-US" sz="2800" b="1" dirty="0">
                <a:latin typeface="Times" pitchFamily="21" charset="0"/>
              </a:rPr>
              <a:t>7</a:t>
            </a:r>
            <a:r>
              <a:rPr lang="en-US" sz="2800" b="1" dirty="0" smtClean="0">
                <a:latin typeface="Times" pitchFamily="21" charset="0"/>
              </a:rPr>
              <a:t> </a:t>
            </a:r>
            <a:r>
              <a:rPr lang="en-US" sz="2800" b="1" dirty="0" err="1">
                <a:latin typeface="Times" pitchFamily="21" charset="0"/>
              </a:rPr>
              <a:t>yr</a:t>
            </a:r>
            <a:r>
              <a:rPr lang="en-US" sz="2800" b="1" dirty="0">
                <a:latin typeface="Times" pitchFamily="21" charset="0"/>
              </a:rPr>
              <a:t>) – </a:t>
            </a:r>
            <a:r>
              <a:rPr lang="en-US" sz="2800" b="1" dirty="0" smtClean="0">
                <a:latin typeface="Times" pitchFamily="21" charset="0"/>
              </a:rPr>
              <a:t>Fainter MWG </a:t>
            </a:r>
            <a:r>
              <a:rPr lang="en-US" sz="2800" b="1" dirty="0" err="1" smtClean="0">
                <a:latin typeface="Times" pitchFamily="21" charset="0"/>
              </a:rPr>
              <a:t>PPNe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2" name="Picture 1" descr="04296V_4P_nonAdj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4648200" cy="3315466"/>
          </a:xfrm>
          <a:prstGeom prst="rect">
            <a:avLst/>
          </a:prstGeom>
        </p:spPr>
      </p:pic>
      <p:pic>
        <p:nvPicPr>
          <p:cNvPr id="3" name="Picture 2" descr="19207V_nonAdj_4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91" y="2628486"/>
            <a:ext cx="4634209" cy="32389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127" y="5867400"/>
            <a:ext cx="32312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Fitted with 4 P: P</a:t>
            </a:r>
            <a:r>
              <a:rPr lang="en-US" baseline="-25000" dirty="0" smtClean="0"/>
              <a:t>1</a:t>
            </a:r>
            <a:r>
              <a:rPr lang="en-US" dirty="0" smtClean="0"/>
              <a:t>= 71 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243840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2008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236220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2008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0" y="2438400"/>
            <a:ext cx="58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2011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209800" y="2362200"/>
            <a:ext cx="58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2011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244165" y="243840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672165" y="236220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2014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1447800"/>
            <a:ext cx="2748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resently in progress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4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2400" y="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Light Curve Studies – Pulsation in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- Extension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76200" y="762000"/>
            <a:ext cx="8610600" cy="3877984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>
                <a:latin typeface="Times" charset="0"/>
              </a:rPr>
              <a:t> </a:t>
            </a:r>
            <a:r>
              <a:rPr lang="en-US" sz="2600" b="1" dirty="0" smtClean="0"/>
              <a:t>More recent and in-progress</a:t>
            </a:r>
            <a:r>
              <a:rPr lang="en-US" sz="2600" b="1" dirty="0" smtClean="0">
                <a:latin typeface="Times" charset="0"/>
              </a:rPr>
              <a:t> extensions of </a:t>
            </a:r>
            <a:r>
              <a:rPr lang="en-US" sz="2600" b="1" dirty="0">
                <a:latin typeface="Times" charset="0"/>
              </a:rPr>
              <a:t>this study</a:t>
            </a:r>
            <a:r>
              <a:rPr lang="en-US" sz="2600" dirty="0" smtClean="0">
                <a:latin typeface="Times" charset="0"/>
              </a:rPr>
              <a:t>:</a:t>
            </a:r>
          </a:p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endParaRPr lang="en-US" sz="600" dirty="0"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/>
              <a:t>O</a:t>
            </a:r>
            <a:r>
              <a:rPr lang="en-US" dirty="0"/>
              <a:t>-rich </a:t>
            </a:r>
            <a:r>
              <a:rPr lang="en-US" dirty="0" err="1"/>
              <a:t>PPNe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(#=4 thus far) 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/>
              <a:t>F</a:t>
            </a:r>
            <a:r>
              <a:rPr lang="en-US" dirty="0" smtClean="0"/>
              <a:t>ainter </a:t>
            </a:r>
            <a:r>
              <a:rPr lang="en-US" dirty="0"/>
              <a:t>Milky Way </a:t>
            </a:r>
            <a:r>
              <a:rPr lang="en-US" dirty="0" err="1" smtClean="0"/>
              <a:t>PPNe</a:t>
            </a:r>
            <a:r>
              <a:rPr lang="en-US" dirty="0" smtClean="0"/>
              <a:t>, (O- &amp; C-rich)</a:t>
            </a:r>
            <a:r>
              <a:rPr lang="en-US" dirty="0"/>
              <a:t>	</a:t>
            </a:r>
            <a:r>
              <a:rPr lang="en-US" dirty="0" smtClean="0"/>
              <a:t>	           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#=9, VU + SARA, 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3366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otter </a:t>
            </a:r>
            <a:r>
              <a:rPr lang="en-US" dirty="0" err="1" smtClean="0">
                <a:solidFill>
                  <a:srgbClr val="FF0000"/>
                </a:solidFill>
              </a:rPr>
              <a:t>PPNe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(O- &amp; C-rich)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</a:t>
            </a:r>
            <a:r>
              <a:rPr lang="en-US" dirty="0" smtClean="0">
                <a:solidFill>
                  <a:srgbClr val="3366FF"/>
                </a:solidFill>
              </a:rPr>
              <a:t>=8, VU, </a:t>
            </a:r>
            <a:r>
              <a:rPr lang="en-US" dirty="0">
                <a:solidFill>
                  <a:srgbClr val="3366FF"/>
                </a:solidFill>
              </a:rPr>
              <a:t>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err="1" smtClean="0">
                <a:latin typeface="Times" charset="0"/>
              </a:rPr>
              <a:t>PPNe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>
                <a:latin typeface="Times" charset="0"/>
              </a:rPr>
              <a:t>from </a:t>
            </a:r>
            <a:r>
              <a:rPr lang="en-US" dirty="0" err="1">
                <a:latin typeface="Times" charset="0"/>
              </a:rPr>
              <a:t>Magellanic</a:t>
            </a:r>
            <a:r>
              <a:rPr lang="en-US" dirty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Clouds (C-rich)  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(#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=</a:t>
            </a:r>
            <a:r>
              <a:rPr lang="en-US" dirty="0" smtClean="0">
                <a:solidFill>
                  <a:srgbClr val="0000FF"/>
                </a:solidFill>
              </a:rPr>
              <a:t>22, OGLE data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) 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latin typeface="Times" charset="0"/>
              </a:rPr>
              <a:t>Including </a:t>
            </a:r>
            <a:r>
              <a:rPr lang="en-US" dirty="0">
                <a:latin typeface="Times" charset="0"/>
              </a:rPr>
              <a:t>contemporaneous V</a:t>
            </a:r>
            <a:r>
              <a:rPr lang="en-US" baseline="-25000" dirty="0">
                <a:latin typeface="Times" charset="0"/>
              </a:rPr>
              <a:t>R</a:t>
            </a:r>
            <a:r>
              <a:rPr lang="en-US" dirty="0">
                <a:latin typeface="Times" charset="0"/>
              </a:rPr>
              <a:t> data </a:t>
            </a:r>
            <a:r>
              <a:rPr lang="en-US" dirty="0" smtClean="0">
                <a:latin typeface="Times" charset="0"/>
              </a:rPr>
              <a:t>			            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(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#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=2 completed,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5 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in progress) </a:t>
            </a:r>
            <a:endParaRPr lang="en-US" dirty="0">
              <a:solidFill>
                <a:srgbClr val="0000F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8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550863" y="1881188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>
              <a:latin typeface="Time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" pitchFamily="-110" charset="0"/>
              </a:rPr>
              <a:t>Nostalgic journey: Early research with Sun Kwok (1984 - )</a:t>
            </a:r>
            <a:endParaRPr lang="en-US" sz="2800" dirty="0">
              <a:latin typeface="Times" pitchFamily="-110" charset="0"/>
            </a:endParaRPr>
          </a:p>
        </p:txBody>
      </p:sp>
      <p:pic>
        <p:nvPicPr>
          <p:cNvPr id="4" name="Picture 3" descr="CFHT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87085"/>
            <a:ext cx="3886200" cy="244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hile_Sp92A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79" y="1286172"/>
            <a:ext cx="3449521" cy="2417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733800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CFHT 1984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3810000"/>
            <a:ext cx="1595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CTIO 1992</a:t>
            </a:r>
            <a:endParaRPr lang="en-US" dirty="0"/>
          </a:p>
        </p:txBody>
      </p:sp>
      <p:pic>
        <p:nvPicPr>
          <p:cNvPr id="6" name="Picture 5" descr="KwokHrivnakDinnerCalgary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048" y="3987622"/>
            <a:ext cx="4142352" cy="2756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7000" y="4953000"/>
            <a:ext cx="1851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Calgary 1991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50193" y="685800"/>
            <a:ext cx="35696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chemeClr val="tx2"/>
                  </a:solidFill>
                </a:ln>
              </a:rPr>
              <a:t>Identifying PPN candidates</a:t>
            </a:r>
            <a:endParaRPr lang="en-US" dirty="0">
              <a:ln>
                <a:solidFill>
                  <a:schemeClr val="tx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886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3" name="Text Box 3"/>
          <p:cNvSpPr txBox="1">
            <a:spLocks noChangeArrowheads="1"/>
          </p:cNvSpPr>
          <p:nvPr/>
        </p:nvSpPr>
        <p:spPr bwMode="auto">
          <a:xfrm>
            <a:off x="0" y="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latin typeface="Times" pitchFamily="21" charset="0"/>
              </a:rPr>
              <a:t>Pulsational</a:t>
            </a:r>
            <a:r>
              <a:rPr lang="en-US" sz="2800" b="1" dirty="0">
                <a:latin typeface="Times" pitchFamily="21" charset="0"/>
              </a:rPr>
              <a:t> Light Curves </a:t>
            </a:r>
            <a:r>
              <a:rPr lang="en-US" sz="2800" b="1" dirty="0" smtClean="0">
                <a:latin typeface="Times" pitchFamily="21" charset="0"/>
              </a:rPr>
              <a:t>– Hotter </a:t>
            </a:r>
            <a:r>
              <a:rPr lang="en-US" sz="2800" b="1" dirty="0" err="1">
                <a:latin typeface="Times" pitchFamily="21" charset="0"/>
              </a:rPr>
              <a:t>PPNe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6200" y="762000"/>
            <a:ext cx="8915400" cy="215135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 indent="-457200">
              <a:lnSpc>
                <a:spcPct val="110000"/>
              </a:lnSpc>
              <a:defRPr/>
            </a:pPr>
            <a:r>
              <a:rPr lang="en-US" dirty="0">
                <a:latin typeface="Times" charset="0"/>
              </a:rPr>
              <a:t> </a:t>
            </a:r>
            <a:r>
              <a:rPr lang="en-US" sz="2600" b="1" dirty="0"/>
              <a:t>H</a:t>
            </a:r>
            <a:r>
              <a:rPr lang="en-US" sz="2600" b="1" dirty="0" smtClean="0">
                <a:latin typeface="Times" charset="0"/>
              </a:rPr>
              <a:t>otter </a:t>
            </a:r>
            <a:r>
              <a:rPr lang="en-US" sz="2600" b="1" dirty="0" err="1" smtClean="0">
                <a:latin typeface="Times" charset="0"/>
              </a:rPr>
              <a:t>PPNe</a:t>
            </a:r>
            <a:r>
              <a:rPr lang="en-US" sz="2600" b="1" dirty="0" smtClean="0">
                <a:latin typeface="Times" charset="0"/>
              </a:rPr>
              <a:t> </a:t>
            </a:r>
            <a:r>
              <a:rPr lang="en-US" sz="2600" dirty="0" smtClean="0">
                <a:latin typeface="Times" charset="0"/>
              </a:rPr>
              <a:t>of B spectral type, both O- &amp; C-rich</a:t>
            </a: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/>
              <a:t>8</a:t>
            </a:r>
            <a:r>
              <a:rPr lang="en-US" dirty="0" smtClean="0"/>
              <a:t> objects from our list of PPN candidates</a:t>
            </a:r>
            <a:endParaRPr lang="en-US" dirty="0" smtClean="0"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/>
              <a:t>VU Observatory 1994-2007 + some recent</a:t>
            </a:r>
            <a:endParaRPr lang="en-US" dirty="0" smtClean="0">
              <a:solidFill>
                <a:srgbClr val="0000FF"/>
              </a:solidFill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tx2"/>
                </a:solidFill>
                <a:latin typeface="Times" charset="0"/>
              </a:rPr>
              <a:t>Variations on a short timescale (&lt; few days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tx2"/>
                </a:solidFill>
                <a:latin typeface="Times" charset="0"/>
              </a:rPr>
              <a:t>Amplitude 0.15 – 0.21 mag</a:t>
            </a:r>
          </a:p>
        </p:txBody>
      </p:sp>
      <p:pic>
        <p:nvPicPr>
          <p:cNvPr id="3" name="Picture 2" descr="F2_204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4495800" cy="3368466"/>
          </a:xfrm>
          <a:prstGeom prst="rect">
            <a:avLst/>
          </a:prstGeom>
        </p:spPr>
      </p:pic>
      <p:pic>
        <p:nvPicPr>
          <p:cNvPr id="4" name="Picture 3" descr="F3_2046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24200"/>
            <a:ext cx="4507344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4541" y="2738735"/>
            <a:ext cx="3183659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Variations on individual days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01086" y="3257490"/>
            <a:ext cx="2599314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Variations over 50 days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32568" y="1550313"/>
            <a:ext cx="2535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p</a:t>
            </a:r>
            <a:r>
              <a:rPr lang="en-US" sz="2200" dirty="0" smtClean="0">
                <a:solidFill>
                  <a:srgbClr val="FF0000"/>
                </a:solidFill>
              </a:rPr>
              <a:t>resently in progress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5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2400" y="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Light Curve Studies – Pulsation in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- Extension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76200" y="762000"/>
            <a:ext cx="8610600" cy="3877984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>
                <a:latin typeface="Times" charset="0"/>
              </a:rPr>
              <a:t> </a:t>
            </a:r>
            <a:r>
              <a:rPr lang="en-US" sz="2600" b="1" dirty="0" smtClean="0"/>
              <a:t>More recent and in-progress</a:t>
            </a:r>
            <a:r>
              <a:rPr lang="en-US" sz="2600" b="1" dirty="0" smtClean="0">
                <a:latin typeface="Times" charset="0"/>
              </a:rPr>
              <a:t> extensions of </a:t>
            </a:r>
            <a:r>
              <a:rPr lang="en-US" sz="2600" b="1" dirty="0">
                <a:latin typeface="Times" charset="0"/>
              </a:rPr>
              <a:t>this study</a:t>
            </a:r>
            <a:r>
              <a:rPr lang="en-US" sz="2600" dirty="0" smtClean="0">
                <a:latin typeface="Times" charset="0"/>
              </a:rPr>
              <a:t>:</a:t>
            </a:r>
          </a:p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endParaRPr lang="en-US" sz="600" dirty="0"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/>
              <a:t>O</a:t>
            </a:r>
            <a:r>
              <a:rPr lang="en-US" dirty="0"/>
              <a:t>-rich </a:t>
            </a:r>
            <a:r>
              <a:rPr lang="en-US" dirty="0" err="1"/>
              <a:t>PPNe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(#=4 thus far) 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/>
              <a:t>F</a:t>
            </a:r>
            <a:r>
              <a:rPr lang="en-US" dirty="0" smtClean="0"/>
              <a:t>ainter </a:t>
            </a:r>
            <a:r>
              <a:rPr lang="en-US" dirty="0"/>
              <a:t>Milky Way </a:t>
            </a:r>
            <a:r>
              <a:rPr lang="en-US" dirty="0" err="1" smtClean="0"/>
              <a:t>PPNe</a:t>
            </a:r>
            <a:r>
              <a:rPr lang="en-US" dirty="0" smtClean="0"/>
              <a:t>, (O- &amp; C-rich)</a:t>
            </a:r>
            <a:r>
              <a:rPr lang="en-US" dirty="0"/>
              <a:t>	</a:t>
            </a:r>
            <a:r>
              <a:rPr lang="en-US" dirty="0" smtClean="0"/>
              <a:t>	           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#=9, VU + SARA, 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3366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otter </a:t>
            </a:r>
            <a:r>
              <a:rPr lang="en-US" dirty="0" err="1" smtClean="0">
                <a:solidFill>
                  <a:srgbClr val="000000"/>
                </a:solidFill>
              </a:rPr>
              <a:t>PPNe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/>
              <a:t>(O- &amp; C-rich)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</a:t>
            </a:r>
            <a:r>
              <a:rPr lang="en-US" dirty="0" smtClean="0">
                <a:solidFill>
                  <a:srgbClr val="3366FF"/>
                </a:solidFill>
              </a:rPr>
              <a:t>=8, VU, </a:t>
            </a:r>
            <a:r>
              <a:rPr lang="en-US" dirty="0">
                <a:solidFill>
                  <a:srgbClr val="3366FF"/>
                </a:solidFill>
              </a:rPr>
              <a:t>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err="1" smtClean="0">
                <a:solidFill>
                  <a:srgbClr val="FF0000"/>
                </a:solidFill>
                <a:latin typeface="Times" charset="0"/>
              </a:rPr>
              <a:t>PPNe</a:t>
            </a:r>
            <a:r>
              <a:rPr lang="en-US" dirty="0" smtClean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" charset="0"/>
              </a:rPr>
              <a:t>from </a:t>
            </a:r>
            <a:r>
              <a:rPr lang="en-US" dirty="0" err="1">
                <a:solidFill>
                  <a:srgbClr val="FF0000"/>
                </a:solidFill>
                <a:latin typeface="Times" charset="0"/>
              </a:rPr>
              <a:t>Magellanic</a:t>
            </a:r>
            <a:r>
              <a:rPr lang="en-US" dirty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" charset="0"/>
              </a:rPr>
              <a:t>Clouds (C-rich)  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(#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=</a:t>
            </a:r>
            <a:r>
              <a:rPr lang="en-US" dirty="0" smtClean="0">
                <a:solidFill>
                  <a:srgbClr val="0000FF"/>
                </a:solidFill>
              </a:rPr>
              <a:t>22, OGLE data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) 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latin typeface="Times" charset="0"/>
              </a:rPr>
              <a:t>Including </a:t>
            </a:r>
            <a:r>
              <a:rPr lang="en-US" dirty="0">
                <a:latin typeface="Times" charset="0"/>
              </a:rPr>
              <a:t>contemporaneous V</a:t>
            </a:r>
            <a:r>
              <a:rPr lang="en-US" baseline="-25000" dirty="0">
                <a:latin typeface="Times" charset="0"/>
              </a:rPr>
              <a:t>R</a:t>
            </a:r>
            <a:r>
              <a:rPr lang="en-US" dirty="0">
                <a:latin typeface="Times" charset="0"/>
              </a:rPr>
              <a:t> data </a:t>
            </a:r>
            <a:r>
              <a:rPr lang="en-US" dirty="0" smtClean="0">
                <a:latin typeface="Times" charset="0"/>
              </a:rPr>
              <a:t>			            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(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#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=2 completed,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5 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in progress) </a:t>
            </a:r>
            <a:endParaRPr lang="en-US" dirty="0">
              <a:solidFill>
                <a:srgbClr val="0000F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3" name="Text Box 3"/>
          <p:cNvSpPr txBox="1">
            <a:spLocks noChangeArrowheads="1"/>
          </p:cNvSpPr>
          <p:nvPr/>
        </p:nvSpPr>
        <p:spPr bwMode="auto">
          <a:xfrm>
            <a:off x="0" y="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latin typeface="Times" pitchFamily="21" charset="0"/>
              </a:rPr>
              <a:t>Pulsational</a:t>
            </a:r>
            <a:r>
              <a:rPr lang="en-US" sz="2800" b="1" dirty="0">
                <a:latin typeface="Times" pitchFamily="21" charset="0"/>
              </a:rPr>
              <a:t> Light Curves (</a:t>
            </a:r>
            <a:r>
              <a:rPr lang="en-US" sz="2800" b="1" dirty="0" smtClean="0">
                <a:latin typeface="Times" pitchFamily="21" charset="0"/>
              </a:rPr>
              <a:t>12 </a:t>
            </a:r>
            <a:r>
              <a:rPr lang="en-US" sz="2800" b="1" dirty="0" err="1">
                <a:latin typeface="Times" pitchFamily="21" charset="0"/>
              </a:rPr>
              <a:t>yr</a:t>
            </a:r>
            <a:r>
              <a:rPr lang="en-US" sz="2800" b="1" dirty="0">
                <a:latin typeface="Times" pitchFamily="21" charset="0"/>
              </a:rPr>
              <a:t>) – MC C-rich </a:t>
            </a:r>
            <a:r>
              <a:rPr lang="en-US" sz="2800" b="1" dirty="0" err="1">
                <a:latin typeface="Times" pitchFamily="21" charset="0"/>
              </a:rPr>
              <a:t>PPNe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15" name="Picture 14" descr="lmc119_4_231_3PeriodF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400"/>
            <a:ext cx="9144000" cy="3648075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6200" y="762000"/>
            <a:ext cx="8915400" cy="215135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 indent="-457200">
              <a:lnSpc>
                <a:spcPct val="110000"/>
              </a:lnSpc>
              <a:defRPr/>
            </a:pPr>
            <a:r>
              <a:rPr lang="en-US" dirty="0">
                <a:latin typeface="Times" charset="0"/>
              </a:rPr>
              <a:t> </a:t>
            </a:r>
            <a:r>
              <a:rPr lang="en-US" sz="2600" b="1" dirty="0" smtClean="0">
                <a:latin typeface="Times" charset="0"/>
              </a:rPr>
              <a:t>In</a:t>
            </a:r>
            <a:r>
              <a:rPr lang="en-US" b="1" dirty="0" smtClean="0"/>
              <a:t>cluding some </a:t>
            </a:r>
            <a:r>
              <a:rPr lang="en-US" b="1" dirty="0" err="1" smtClean="0"/>
              <a:t>PPNe</a:t>
            </a:r>
            <a:r>
              <a:rPr lang="en-US" b="1" dirty="0" smtClean="0"/>
              <a:t> from </a:t>
            </a:r>
            <a:r>
              <a:rPr lang="en-US" b="1" dirty="0" err="1" smtClean="0"/>
              <a:t>Magellanic</a:t>
            </a:r>
            <a:r>
              <a:rPr lang="en-US" b="1" dirty="0" smtClean="0"/>
              <a:t> Clouds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sz="2600" dirty="0" smtClean="0"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/>
              <a:t>22 C-rich objects selected from our Spitzer mid-IR spectra</a:t>
            </a:r>
            <a:endParaRPr lang="en-US" dirty="0" smtClean="0"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latin typeface="Times" charset="0"/>
              </a:rPr>
              <a:t>OGLE II &amp; OGLE III data</a:t>
            </a:r>
            <a:endParaRPr lang="en-US" dirty="0" smtClean="0">
              <a:solidFill>
                <a:srgbClr val="0000FF"/>
              </a:solidFill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tx2"/>
                </a:solidFill>
                <a:latin typeface="Times" charset="0"/>
              </a:rPr>
              <a:t>P found for 8 of </a:t>
            </a:r>
            <a:r>
              <a:rPr lang="en-US" dirty="0" smtClean="0">
                <a:solidFill>
                  <a:schemeClr val="tx2"/>
                </a:solidFill>
              </a:rPr>
              <a:t>22, F-G</a:t>
            </a:r>
            <a:r>
              <a:rPr lang="en-US" dirty="0">
                <a:solidFill>
                  <a:schemeClr val="tx2"/>
                </a:solidFill>
              </a:rPr>
              <a:t>,</a:t>
            </a:r>
            <a:r>
              <a:rPr lang="en-US" dirty="0" smtClean="0">
                <a:solidFill>
                  <a:schemeClr val="tx2"/>
                </a:solidFill>
                <a:latin typeface="Times" charset="0"/>
              </a:rPr>
              <a:t> P = 49 – 157 d</a:t>
            </a:r>
            <a:r>
              <a:rPr lang="en-US" dirty="0" smtClean="0">
                <a:solidFill>
                  <a:schemeClr val="tx2"/>
                </a:solidFill>
              </a:rPr>
              <a:t>  (with multiple P)</a:t>
            </a: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tx2"/>
                </a:solidFill>
                <a:latin typeface="Times" charset="0"/>
              </a:rPr>
              <a:t>Hotter </a:t>
            </a:r>
            <a:r>
              <a:rPr lang="en-US" dirty="0" err="1" smtClean="0">
                <a:solidFill>
                  <a:schemeClr val="tx2"/>
                </a:solidFill>
                <a:latin typeface="Times" charset="0"/>
              </a:rPr>
              <a:t>PPNe</a:t>
            </a:r>
            <a:r>
              <a:rPr lang="en-US" dirty="0" smtClean="0">
                <a:solidFill>
                  <a:schemeClr val="tx2"/>
                </a:solidFill>
                <a:latin typeface="Times" charset="0"/>
              </a:rPr>
              <a:t> varied on shorter time scale, no periods found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75521" y="6396335"/>
            <a:ext cx="52031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Fitted with 3 P: P</a:t>
            </a:r>
            <a:r>
              <a:rPr lang="en-US" baseline="-25000" dirty="0" smtClean="0"/>
              <a:t>1</a:t>
            </a:r>
            <a:r>
              <a:rPr lang="en-US" dirty="0" smtClean="0"/>
              <a:t>=157, P</a:t>
            </a:r>
            <a:r>
              <a:rPr lang="en-US" baseline="-25000" dirty="0" smtClean="0"/>
              <a:t>2</a:t>
            </a:r>
            <a:r>
              <a:rPr lang="en-US" dirty="0" smtClean="0"/>
              <a:t>=138, P</a:t>
            </a:r>
            <a:r>
              <a:rPr lang="en-US" baseline="-25000" dirty="0" smtClean="0"/>
              <a:t>3</a:t>
            </a:r>
            <a:r>
              <a:rPr lang="en-US" dirty="0" smtClean="0"/>
              <a:t>=239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73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3" name="Text Box 3"/>
          <p:cNvSpPr txBox="1">
            <a:spLocks noChangeArrowheads="1"/>
          </p:cNvSpPr>
          <p:nvPr/>
        </p:nvSpPr>
        <p:spPr bwMode="auto">
          <a:xfrm>
            <a:off x="0" y="0"/>
            <a:ext cx="8229600" cy="5238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latin typeface="Times" pitchFamily="21" charset="0"/>
              </a:rPr>
              <a:t>Pulsational</a:t>
            </a:r>
            <a:r>
              <a:rPr lang="en-US" sz="2800" b="1" dirty="0">
                <a:latin typeface="Times" pitchFamily="21" charset="0"/>
              </a:rPr>
              <a:t> Light Curves (</a:t>
            </a:r>
            <a:r>
              <a:rPr lang="en-US" sz="2800" b="1" dirty="0" smtClean="0">
                <a:latin typeface="Times" pitchFamily="21" charset="0"/>
              </a:rPr>
              <a:t>12 </a:t>
            </a:r>
            <a:r>
              <a:rPr lang="en-US" sz="2800" b="1" dirty="0" err="1">
                <a:latin typeface="Times" pitchFamily="21" charset="0"/>
              </a:rPr>
              <a:t>yr</a:t>
            </a:r>
            <a:r>
              <a:rPr lang="en-US" sz="2800" b="1" dirty="0">
                <a:latin typeface="Times" pitchFamily="21" charset="0"/>
              </a:rPr>
              <a:t>) – MC C-rich </a:t>
            </a:r>
            <a:r>
              <a:rPr lang="en-US" sz="2800" b="1" dirty="0" err="1">
                <a:latin typeface="Times" pitchFamily="21" charset="0"/>
              </a:rPr>
              <a:t>PPNe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7" name="Picture 6" descr="fig6smc125_2_42447_3PeriodF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29775"/>
            <a:ext cx="7467600" cy="5771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5521" y="6396335"/>
            <a:ext cx="50492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Fitted with 3 P: P</a:t>
            </a:r>
            <a:r>
              <a:rPr lang="en-US" baseline="-25000" dirty="0" smtClean="0"/>
              <a:t>1</a:t>
            </a:r>
            <a:r>
              <a:rPr lang="en-US" dirty="0" smtClean="0"/>
              <a:t>=96, P</a:t>
            </a:r>
            <a:r>
              <a:rPr lang="en-US" baseline="-25000" dirty="0" smtClean="0"/>
              <a:t>2</a:t>
            </a:r>
            <a:r>
              <a:rPr lang="en-US" dirty="0" smtClean="0"/>
              <a:t>=100, P</a:t>
            </a:r>
            <a:r>
              <a:rPr lang="en-US" baseline="-25000" dirty="0" smtClean="0"/>
              <a:t>3</a:t>
            </a:r>
            <a:r>
              <a:rPr lang="en-US" dirty="0" smtClean="0"/>
              <a:t>=94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6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 descr="dV-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609600"/>
            <a:ext cx="3962400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52400" y="76200"/>
            <a:ext cx="883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Pulsation in C-rich Central Star -</a:t>
            </a:r>
            <a:r>
              <a:rPr lang="en-US" sz="2800" b="1" dirty="0" smtClean="0">
                <a:latin typeface="Times" pitchFamily="21" charset="0"/>
              </a:rPr>
              <a:t> MC  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526348" name="Rectangle 12"/>
          <p:cNvSpPr>
            <a:spLocks noChangeArrowheads="1"/>
          </p:cNvSpPr>
          <p:nvPr/>
        </p:nvSpPr>
        <p:spPr bwMode="auto">
          <a:xfrm>
            <a:off x="-76200" y="3962400"/>
            <a:ext cx="9296400" cy="2385269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</a:t>
            </a:r>
            <a:r>
              <a:rPr lang="en-US" sz="2600" b="1" dirty="0">
                <a:solidFill>
                  <a:schemeClr val="accent1"/>
                </a:solidFill>
                <a:latin typeface="Times" pitchFamily="21" charset="0"/>
              </a:rPr>
              <a:t>-</a:t>
            </a:r>
            <a:r>
              <a:rPr lang="en-US" sz="2600" b="1" dirty="0" smtClean="0">
                <a:solidFill>
                  <a:schemeClr val="accent1"/>
                </a:solidFill>
                <a:latin typeface="Times" pitchFamily="21" charset="0"/>
              </a:rPr>
              <a:t> </a:t>
            </a:r>
            <a:r>
              <a:rPr lang="en-US" sz="2600" b="1" dirty="0" smtClean="0">
                <a:solidFill>
                  <a:srgbClr val="0000FF"/>
                </a:solidFill>
                <a:latin typeface="Times" pitchFamily="21" charset="0"/>
              </a:rPr>
              <a:t>Compared with Milky Way Galaxy</a:t>
            </a:r>
            <a:endParaRPr lang="en-US" dirty="0" smtClean="0">
              <a:solidFill>
                <a:srgbClr val="0000FF"/>
              </a:solidFill>
              <a:latin typeface="Times" pitchFamily="21" charset="0"/>
            </a:endParaRPr>
          </a:p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endParaRPr lang="en-US" sz="400" dirty="0">
              <a:latin typeface="Times" pitchFamily="21" charset="0"/>
            </a:endParaRPr>
          </a:p>
          <a:p>
            <a:pPr marL="457200" indent="-457200"/>
            <a:r>
              <a:rPr lang="en-US" dirty="0">
                <a:latin typeface="Times" pitchFamily="21" charset="0"/>
              </a:rPr>
              <a:t>         - </a:t>
            </a:r>
            <a:r>
              <a:rPr lang="en-US" sz="2800" dirty="0">
                <a:latin typeface="Times" pitchFamily="21" charset="0"/>
              </a:rPr>
              <a:t>P decreases with </a:t>
            </a:r>
            <a:r>
              <a:rPr lang="en-US" sz="2800" dirty="0" err="1">
                <a:latin typeface="Times" pitchFamily="21" charset="0"/>
              </a:rPr>
              <a:t>T</a:t>
            </a:r>
            <a:r>
              <a:rPr lang="en-US" sz="2800" baseline="-25000" dirty="0" err="1">
                <a:latin typeface="Times" pitchFamily="21" charset="0"/>
              </a:rPr>
              <a:t>eff</a:t>
            </a:r>
            <a:r>
              <a:rPr lang="en-US" sz="2800" dirty="0" smtClean="0">
                <a:latin typeface="Times" pitchFamily="21" charset="0"/>
              </a:rPr>
              <a:t> </a:t>
            </a:r>
            <a:r>
              <a:rPr lang="en-US" sz="2800" dirty="0" smtClean="0">
                <a:latin typeface="Times" pitchFamily="21" charset="0"/>
                <a:sym typeface="Wingdings" pitchFamily="21" charset="2"/>
              </a:rPr>
              <a:t>– but displaced to lower T/smaller P, 	LMC, low Z - </a:t>
            </a:r>
            <a:r>
              <a:rPr lang="en-US" sz="2800" dirty="0" err="1" smtClean="0">
                <a:latin typeface="Times" pitchFamily="21" charset="0"/>
                <a:sym typeface="Wingdings" pitchFamily="21" charset="2"/>
              </a:rPr>
              <a:t>metallicity</a:t>
            </a:r>
            <a:r>
              <a:rPr lang="en-US" sz="2800" dirty="0" smtClean="0">
                <a:latin typeface="Times" pitchFamily="21" charset="0"/>
                <a:sym typeface="Wingdings" pitchFamily="21" charset="2"/>
              </a:rPr>
              <a:t> effect?</a:t>
            </a:r>
            <a:endParaRPr lang="en-US" sz="2800" dirty="0" smtClean="0">
              <a:latin typeface="Times" pitchFamily="21" charset="0"/>
            </a:endParaRPr>
          </a:p>
          <a:p>
            <a:pPr marL="457200" indent="-457200"/>
            <a:endParaRPr lang="en-US" sz="400" dirty="0">
              <a:latin typeface="Times" pitchFamily="21" charset="0"/>
            </a:endParaRPr>
          </a:p>
          <a:p>
            <a:pPr marL="457200" indent="-457200"/>
            <a:r>
              <a:rPr lang="en-US" sz="2800" dirty="0">
                <a:latin typeface="Times" pitchFamily="21" charset="0"/>
              </a:rPr>
              <a:t>	  - LC </a:t>
            </a:r>
            <a:r>
              <a:rPr lang="en-US" sz="2800" dirty="0" err="1">
                <a:latin typeface="Times" pitchFamily="21" charset="0"/>
              </a:rPr>
              <a:t>ampl</a:t>
            </a:r>
            <a:r>
              <a:rPr lang="en-US" sz="2800" dirty="0">
                <a:latin typeface="Times" pitchFamily="21" charset="0"/>
              </a:rPr>
              <a:t>. decreases with </a:t>
            </a:r>
            <a:r>
              <a:rPr lang="en-US" sz="2800" dirty="0" err="1">
                <a:latin typeface="Times" pitchFamily="21" charset="0"/>
              </a:rPr>
              <a:t>T</a:t>
            </a:r>
            <a:r>
              <a:rPr lang="en-US" sz="2800" baseline="-25000" dirty="0" err="1">
                <a:latin typeface="Times" pitchFamily="21" charset="0"/>
              </a:rPr>
              <a:t>eff</a:t>
            </a:r>
            <a:r>
              <a:rPr lang="en-US" sz="2800" dirty="0" smtClean="0">
                <a:latin typeface="Times" pitchFamily="21" charset="0"/>
              </a:rPr>
              <a:t> </a:t>
            </a:r>
            <a:r>
              <a:rPr lang="en-US" sz="2800" dirty="0" smtClean="0">
                <a:latin typeface="Times" pitchFamily="21" charset="0"/>
                <a:sym typeface="Wingdings" pitchFamily="21" charset="2"/>
              </a:rPr>
              <a:t>– agreement</a:t>
            </a:r>
          </a:p>
          <a:p>
            <a:pPr marL="457200" indent="-457200"/>
            <a:r>
              <a:rPr lang="en-US" sz="2800" dirty="0" smtClean="0">
                <a:latin typeface="Times" pitchFamily="21" charset="0"/>
              </a:rPr>
              <a:t> 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13" name="Picture 12" descr="MC_period_tem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88" y="830494"/>
            <a:ext cx="3846512" cy="3055706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28600" y="1143000"/>
            <a:ext cx="325437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200400" y="3581400"/>
            <a:ext cx="522288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T</a:t>
            </a:r>
            <a:r>
              <a:rPr lang="en-US" sz="2000" baseline="-25000" dirty="0" err="1"/>
              <a:t>eff</a:t>
            </a:r>
            <a:endParaRPr lang="en-US" sz="2000" dirty="0"/>
          </a:p>
        </p:txBody>
      </p:sp>
      <p:pic>
        <p:nvPicPr>
          <p:cNvPr id="16" name="Picture 15" descr="delv_perio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1" y="924051"/>
            <a:ext cx="3962399" cy="3114549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495800" y="1600200"/>
            <a:ext cx="1219200" cy="3667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(</a:t>
            </a:r>
            <a:r>
              <a:rPr lang="en-US" sz="1800" dirty="0">
                <a:latin typeface="Times" pitchFamily="21" charset="0"/>
              </a:rPr>
              <a:t>LC </a:t>
            </a:r>
            <a:r>
              <a:rPr lang="en-US" sz="1800" dirty="0" err="1">
                <a:latin typeface="Times" pitchFamily="21" charset="0"/>
              </a:rPr>
              <a:t>ampl</a:t>
            </a:r>
            <a:r>
              <a:rPr lang="en-US" sz="1800" dirty="0">
                <a:latin typeface="Times" pitchFamily="21" charset="0"/>
              </a:rPr>
              <a:t>.</a:t>
            </a:r>
            <a:r>
              <a:rPr lang="en-US" sz="1800" dirty="0"/>
              <a:t>)</a:t>
            </a:r>
            <a:endParaRPr lang="en-US" sz="2000" dirty="0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800600" y="1203325"/>
            <a:ext cx="522288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sz="2000" dirty="0"/>
              <a:t>V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978492" y="3638490"/>
            <a:ext cx="327308" cy="40011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P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070924" y="1066800"/>
            <a:ext cx="1043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2000" dirty="0" smtClean="0"/>
              <a:t>MC</a:t>
            </a:r>
          </a:p>
          <a:p>
            <a:pPr>
              <a:buFont typeface="Courier New"/>
              <a:buChar char="o"/>
            </a:pPr>
            <a:r>
              <a:rPr lang="en-US" sz="1800" dirty="0" smtClean="0"/>
              <a:t> </a:t>
            </a:r>
            <a:r>
              <a:rPr lang="en-US" sz="2000" dirty="0" smtClean="0"/>
              <a:t>MWG</a:t>
            </a:r>
            <a:endParaRPr lang="en-US" sz="2000" dirty="0"/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81000" y="6324600"/>
            <a:ext cx="2463810" cy="40011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Hrivnak et al. (2015b)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34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2400" y="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Light Curve Studies – Pulsation in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- Extension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-76200" y="762000"/>
            <a:ext cx="9220200" cy="3471719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r>
              <a:rPr lang="en-US" dirty="0">
                <a:latin typeface="Times" charset="0"/>
              </a:rPr>
              <a:t> </a:t>
            </a:r>
            <a:r>
              <a:rPr lang="en-US" sz="2600" b="1" dirty="0" smtClean="0"/>
              <a:t>More recent and in-progress</a:t>
            </a:r>
            <a:r>
              <a:rPr lang="en-US" sz="2600" b="1" dirty="0" smtClean="0">
                <a:latin typeface="Times" charset="0"/>
              </a:rPr>
              <a:t> extensions of </a:t>
            </a:r>
            <a:r>
              <a:rPr lang="en-US" sz="2600" b="1" dirty="0">
                <a:latin typeface="Times" charset="0"/>
              </a:rPr>
              <a:t>this study</a:t>
            </a:r>
            <a:r>
              <a:rPr lang="en-US" sz="2600" dirty="0" smtClean="0">
                <a:latin typeface="Times" charset="0"/>
              </a:rPr>
              <a:t>:</a:t>
            </a:r>
          </a:p>
          <a:p>
            <a:pPr marL="457200" indent="-457200">
              <a:lnSpc>
                <a:spcPct val="110000"/>
              </a:lnSpc>
              <a:buFont typeface="Arial" charset="0"/>
              <a:buNone/>
              <a:defRPr/>
            </a:pPr>
            <a:endParaRPr lang="en-US" sz="600" dirty="0"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/>
              <a:t>O</a:t>
            </a:r>
            <a:r>
              <a:rPr lang="en-US" dirty="0"/>
              <a:t>-rich </a:t>
            </a:r>
            <a:r>
              <a:rPr lang="en-US" dirty="0" err="1"/>
              <a:t>PPNe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(#=4 thus far) 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/>
              <a:t>F</a:t>
            </a:r>
            <a:r>
              <a:rPr lang="en-US" dirty="0" smtClean="0"/>
              <a:t>ainter </a:t>
            </a:r>
            <a:r>
              <a:rPr lang="en-US" dirty="0"/>
              <a:t>Milky Way </a:t>
            </a:r>
            <a:r>
              <a:rPr lang="en-US" dirty="0" err="1" smtClean="0"/>
              <a:t>PPNe</a:t>
            </a:r>
            <a:r>
              <a:rPr lang="en-US" dirty="0" smtClean="0"/>
              <a:t>, (O- &amp; C-rich)</a:t>
            </a:r>
            <a:r>
              <a:rPr lang="en-US" dirty="0"/>
              <a:t>	</a:t>
            </a:r>
            <a:r>
              <a:rPr lang="en-US" dirty="0" smtClean="0"/>
              <a:t>	           	  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#=9, VU + SARA, 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 smtClean="0">
              <a:solidFill>
                <a:srgbClr val="3366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otter </a:t>
            </a:r>
            <a:r>
              <a:rPr lang="en-US" dirty="0" err="1" smtClean="0">
                <a:solidFill>
                  <a:srgbClr val="000000"/>
                </a:solidFill>
              </a:rPr>
              <a:t>PPNe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/>
              <a:t>(O- &amp; C-rich) </a:t>
            </a:r>
            <a:r>
              <a:rPr lang="en-US" dirty="0" smtClean="0">
                <a:solidFill>
                  <a:srgbClr val="3366FF"/>
                </a:solidFill>
              </a:rPr>
              <a:t>(</a:t>
            </a:r>
            <a:r>
              <a:rPr lang="en-US" dirty="0">
                <a:solidFill>
                  <a:srgbClr val="3366FF"/>
                </a:solidFill>
              </a:rPr>
              <a:t>#</a:t>
            </a:r>
            <a:r>
              <a:rPr lang="en-US" dirty="0" smtClean="0">
                <a:solidFill>
                  <a:srgbClr val="3366FF"/>
                </a:solidFill>
              </a:rPr>
              <a:t>=8, VU, </a:t>
            </a:r>
            <a:r>
              <a:rPr lang="en-US" dirty="0">
                <a:solidFill>
                  <a:srgbClr val="3366FF"/>
                </a:solidFill>
              </a:rPr>
              <a:t>in progress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err="1" smtClean="0">
                <a:latin typeface="Times" charset="0"/>
              </a:rPr>
              <a:t>PPNe</a:t>
            </a:r>
            <a:r>
              <a:rPr lang="en-US" dirty="0" smtClean="0">
                <a:latin typeface="Times" charset="0"/>
              </a:rPr>
              <a:t> </a:t>
            </a:r>
            <a:r>
              <a:rPr lang="en-US" dirty="0">
                <a:latin typeface="Times" charset="0"/>
              </a:rPr>
              <a:t>from </a:t>
            </a:r>
            <a:r>
              <a:rPr lang="en-US" dirty="0" err="1">
                <a:latin typeface="Times" charset="0"/>
              </a:rPr>
              <a:t>Magellanic</a:t>
            </a:r>
            <a:r>
              <a:rPr lang="en-US" dirty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Clouds (C-rich)  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(#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=</a:t>
            </a:r>
            <a:r>
              <a:rPr lang="en-US" dirty="0" smtClean="0">
                <a:solidFill>
                  <a:srgbClr val="0000FF"/>
                </a:solidFill>
              </a:rPr>
              <a:t>22, OGLE data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) </a:t>
            </a:r>
          </a:p>
          <a:p>
            <a:pPr lvl="1">
              <a:lnSpc>
                <a:spcPct val="110000"/>
              </a:lnSpc>
              <a:defRPr/>
            </a:pPr>
            <a:endParaRPr lang="en-US" sz="600" dirty="0">
              <a:solidFill>
                <a:srgbClr val="0000FF"/>
              </a:solidFill>
              <a:latin typeface="Times" charset="0"/>
            </a:endParaRPr>
          </a:p>
          <a:p>
            <a:pPr marL="914400" lvl="1" indent="-457200">
              <a:lnSpc>
                <a:spcPct val="110000"/>
              </a:lnSpc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latin typeface="Times" charset="0"/>
              </a:rPr>
              <a:t>Including </a:t>
            </a:r>
            <a:r>
              <a:rPr lang="en-US" dirty="0">
                <a:solidFill>
                  <a:srgbClr val="FF0000"/>
                </a:solidFill>
                <a:latin typeface="Times" charset="0"/>
              </a:rPr>
              <a:t>contemporaneous V</a:t>
            </a:r>
            <a:r>
              <a:rPr lang="en-US" baseline="-25000" dirty="0">
                <a:solidFill>
                  <a:srgbClr val="FF0000"/>
                </a:solidFill>
                <a:latin typeface="Times" charset="0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" charset="0"/>
              </a:rPr>
              <a:t> data </a:t>
            </a:r>
            <a:r>
              <a:rPr lang="en-US" dirty="0" smtClean="0">
                <a:latin typeface="Times" charset="0"/>
              </a:rPr>
              <a:t>	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(2 completed, </a:t>
            </a:r>
            <a:r>
              <a:rPr lang="en-US" dirty="0">
                <a:solidFill>
                  <a:srgbClr val="0000FF"/>
                </a:solidFill>
                <a:latin typeface="Times" charset="0"/>
              </a:rPr>
              <a:t>5 </a:t>
            </a:r>
            <a:r>
              <a:rPr lang="en-US" dirty="0" smtClean="0">
                <a:solidFill>
                  <a:srgbClr val="0000FF"/>
                </a:solidFill>
                <a:latin typeface="Times" charset="0"/>
              </a:rPr>
              <a:t>in progress) </a:t>
            </a:r>
            <a:endParaRPr lang="en-US" dirty="0">
              <a:solidFill>
                <a:srgbClr val="0000F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8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840422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Char char="•"/>
            </a:pPr>
            <a:r>
              <a:rPr lang="en-US" sz="2200" dirty="0">
                <a:latin typeface="Times" charset="0"/>
              </a:rPr>
              <a:t>Observations at the Dominion Astrophysical Obs (Victoria, Canada)</a:t>
            </a:r>
          </a:p>
          <a:p>
            <a:pPr marL="914400" lvl="1" indent="-457200">
              <a:buFontTx/>
              <a:buChar char="•"/>
            </a:pPr>
            <a:r>
              <a:rPr lang="en-US" sz="2200" dirty="0">
                <a:latin typeface="Times" charset="0"/>
              </a:rPr>
              <a:t>1991 – </a:t>
            </a:r>
            <a:r>
              <a:rPr lang="en-US" sz="2200" dirty="0" smtClean="0">
                <a:latin typeface="Times" charset="0"/>
              </a:rPr>
              <a:t>1995</a:t>
            </a:r>
          </a:p>
          <a:p>
            <a:pPr marL="914400" lvl="1" indent="-457200">
              <a:buFontTx/>
              <a:buChar char="•"/>
            </a:pPr>
            <a:r>
              <a:rPr lang="en-US" sz="2200" dirty="0" smtClean="0">
                <a:latin typeface="Times" charset="0"/>
              </a:rPr>
              <a:t>2007 </a:t>
            </a:r>
            <a:r>
              <a:rPr lang="en-US" sz="2200" dirty="0">
                <a:latin typeface="Times" charset="0"/>
              </a:rPr>
              <a:t>– </a:t>
            </a:r>
            <a:r>
              <a:rPr lang="en-US" sz="2200" dirty="0" smtClean="0">
                <a:latin typeface="Times" charset="0"/>
              </a:rPr>
              <a:t>present</a:t>
            </a:r>
            <a:r>
              <a:rPr lang="en-US" sz="2200" dirty="0">
                <a:latin typeface="Times" charset="0"/>
              </a:rPr>
              <a:t>	</a:t>
            </a:r>
          </a:p>
          <a:p>
            <a:pPr marL="914400" lvl="1" indent="-457200">
              <a:buFontTx/>
              <a:buChar char="•"/>
            </a:pPr>
            <a:r>
              <a:rPr lang="en-US" sz="2200" dirty="0" smtClean="0">
                <a:latin typeface="Times" charset="0"/>
              </a:rPr>
              <a:t>Precision </a:t>
            </a:r>
            <a:r>
              <a:rPr lang="en-US" sz="2200" dirty="0">
                <a:latin typeface="Times" charset="0"/>
              </a:rPr>
              <a:t>~ 0.6 – 0.7 km/</a:t>
            </a:r>
            <a:r>
              <a:rPr lang="en-US" sz="2200" dirty="0" smtClean="0">
                <a:latin typeface="Times" charset="0"/>
              </a:rPr>
              <a:t>s, robotic </a:t>
            </a:r>
            <a:r>
              <a:rPr lang="en-US" sz="2200" dirty="0" err="1" smtClean="0">
                <a:latin typeface="Times" charset="0"/>
              </a:rPr>
              <a:t>obs</a:t>
            </a:r>
            <a:endParaRPr lang="en-US" sz="2200" dirty="0" smtClean="0">
              <a:latin typeface="Times" charset="0"/>
            </a:endParaRPr>
          </a:p>
          <a:p>
            <a:pPr marL="914400" lvl="1" indent="-457200">
              <a:buFontTx/>
              <a:buChar char="•"/>
            </a:pPr>
            <a:r>
              <a:rPr lang="en-US" sz="2200" dirty="0" err="1" smtClean="0"/>
              <a:t>Bohlender</a:t>
            </a:r>
            <a:endParaRPr lang="en-US" sz="2200" dirty="0">
              <a:latin typeface="Times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200400"/>
            <a:ext cx="7239000" cy="17851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Char char="•"/>
            </a:pPr>
            <a:r>
              <a:rPr lang="en-US" sz="2200" dirty="0">
                <a:latin typeface="Times" charset="0"/>
              </a:rPr>
              <a:t>Observations with the Mercator telescope </a:t>
            </a:r>
            <a:r>
              <a:rPr lang="en-US" sz="2200" dirty="0" smtClean="0">
                <a:latin typeface="Times" charset="0"/>
              </a:rPr>
              <a:t>(</a:t>
            </a:r>
            <a:r>
              <a:rPr lang="en-US" sz="2200" dirty="0" smtClean="0"/>
              <a:t>Canary Islands</a:t>
            </a:r>
            <a:r>
              <a:rPr lang="en-US" sz="2200" dirty="0" smtClean="0">
                <a:latin typeface="Times" charset="0"/>
              </a:rPr>
              <a:t>)</a:t>
            </a:r>
            <a:endParaRPr lang="en-US" sz="2200" dirty="0">
              <a:latin typeface="Times" charset="0"/>
            </a:endParaRPr>
          </a:p>
          <a:p>
            <a:pPr marL="914400" lvl="1" indent="-457200">
              <a:buFontTx/>
              <a:buChar char="•"/>
            </a:pPr>
            <a:r>
              <a:rPr lang="en-US" sz="2200" dirty="0">
                <a:latin typeface="Times" charset="0"/>
              </a:rPr>
              <a:t>2009 – present	</a:t>
            </a:r>
            <a:endParaRPr lang="en-US" sz="2000" dirty="0" smtClean="0">
              <a:latin typeface="Times" charset="0"/>
            </a:endParaRPr>
          </a:p>
          <a:p>
            <a:pPr marL="914400" lvl="1" indent="-457200">
              <a:buFontTx/>
              <a:buChar char="•"/>
            </a:pPr>
            <a:r>
              <a:rPr lang="en-US" sz="2200" dirty="0" smtClean="0"/>
              <a:t>V</a:t>
            </a:r>
            <a:r>
              <a:rPr lang="en-US" sz="2200" dirty="0" smtClean="0">
                <a:latin typeface="Times" charset="0"/>
              </a:rPr>
              <a:t>ery high resolution spectrograph (Hermes)	</a:t>
            </a:r>
          </a:p>
          <a:p>
            <a:pPr marL="914400" lvl="1" indent="-457200">
              <a:buFontTx/>
              <a:buChar char="•"/>
            </a:pPr>
            <a:r>
              <a:rPr lang="en-US" sz="2200" dirty="0" smtClean="0">
                <a:latin typeface="Times" charset="0"/>
              </a:rPr>
              <a:t>Precision </a:t>
            </a:r>
            <a:r>
              <a:rPr lang="en-US" sz="2200" dirty="0">
                <a:latin typeface="Times" charset="0"/>
              </a:rPr>
              <a:t>~ 0.1 – 0.2 km/</a:t>
            </a:r>
            <a:r>
              <a:rPr lang="en-US" sz="2200" dirty="0" smtClean="0">
                <a:latin typeface="Times" charset="0"/>
              </a:rPr>
              <a:t>s</a:t>
            </a:r>
          </a:p>
          <a:p>
            <a:pPr marL="914400" lvl="1" indent="-457200">
              <a:buFontTx/>
              <a:buChar char="•"/>
            </a:pPr>
            <a:r>
              <a:rPr lang="en-US" sz="2200" dirty="0" smtClean="0"/>
              <a:t>Van </a:t>
            </a:r>
            <a:r>
              <a:rPr lang="en-US" sz="2200" dirty="0" err="1" smtClean="0"/>
              <a:t>Winckel</a:t>
            </a:r>
            <a:r>
              <a:rPr lang="en-US" sz="2200" dirty="0" smtClean="0"/>
              <a:t>, Van de </a:t>
            </a:r>
            <a:r>
              <a:rPr lang="en-US" sz="2200" dirty="0" err="1" smtClean="0"/>
              <a:t>Steene</a:t>
            </a:r>
            <a:endParaRPr lang="en-US" sz="2200" dirty="0">
              <a:latin typeface="Times" charset="0"/>
            </a:endParaRPr>
          </a:p>
        </p:txBody>
      </p:sp>
      <p:pic>
        <p:nvPicPr>
          <p:cNvPr id="8" name="Picture 7" descr="Mercat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6576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Times" pitchFamily="21" charset="0"/>
              </a:rPr>
              <a:t>Contemporaneous </a:t>
            </a:r>
            <a:r>
              <a:rPr lang="en-US" sz="2800" b="1" dirty="0" err="1" smtClean="0">
                <a:latin typeface="Times" pitchFamily="21" charset="0"/>
              </a:rPr>
              <a:t>Pulsational</a:t>
            </a:r>
            <a:r>
              <a:rPr lang="en-US" sz="2800" b="1" dirty="0" smtClean="0">
                <a:latin typeface="Times" pitchFamily="21" charset="0"/>
              </a:rPr>
              <a:t> Velocity Curves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8600" y="685800"/>
            <a:ext cx="8839200" cy="52578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indent="-457200">
              <a:lnSpc>
                <a:spcPct val="110000"/>
              </a:lnSpc>
              <a:defRPr/>
            </a:pPr>
            <a:r>
              <a:rPr lang="en-US" dirty="0">
                <a:latin typeface="Times" charset="0"/>
              </a:rPr>
              <a:t> </a:t>
            </a:r>
            <a:r>
              <a:rPr lang="en-US" sz="2600" b="1" dirty="0" smtClean="0"/>
              <a:t>Brighter</a:t>
            </a:r>
            <a:r>
              <a:rPr lang="en-US" sz="2600" b="1" dirty="0" smtClean="0">
                <a:latin typeface="Times" charset="0"/>
              </a:rPr>
              <a:t> </a:t>
            </a:r>
            <a:r>
              <a:rPr lang="en-US" sz="2600" b="1" dirty="0" err="1" smtClean="0">
                <a:latin typeface="Times" charset="0"/>
              </a:rPr>
              <a:t>PPNe</a:t>
            </a:r>
            <a:r>
              <a:rPr lang="en-US" sz="2600" b="1" dirty="0" smtClean="0">
                <a:latin typeface="Times" charset="0"/>
              </a:rPr>
              <a:t> from the Milky Way Galaxy</a:t>
            </a:r>
            <a:r>
              <a:rPr lang="en-US" sz="2300" b="1" dirty="0" smtClean="0">
                <a:latin typeface="Times" charset="0"/>
              </a:rPr>
              <a:t> (#=7, V=7-11 mag</a:t>
            </a:r>
            <a:r>
              <a:rPr lang="en-US" sz="2600" b="1" dirty="0" smtClean="0">
                <a:latin typeface="Times" charset="0"/>
              </a:rPr>
              <a:t>)</a:t>
            </a:r>
            <a:endParaRPr lang="en-US" sz="2600" dirty="0" smtClean="0">
              <a:latin typeface="Times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8600" y="5105400"/>
            <a:ext cx="8610600" cy="144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Char char="•"/>
            </a:pPr>
            <a:r>
              <a:rPr lang="en-US" sz="2200" dirty="0">
                <a:latin typeface="Times" charset="0"/>
              </a:rPr>
              <a:t>Observations with the </a:t>
            </a:r>
            <a:r>
              <a:rPr lang="en-US" sz="2200" dirty="0" err="1" smtClean="0">
                <a:latin typeface="Times" charset="0"/>
              </a:rPr>
              <a:t>Moletai</a:t>
            </a:r>
            <a:r>
              <a:rPr lang="en-US" sz="2200" dirty="0" smtClean="0">
                <a:latin typeface="Times" charset="0"/>
              </a:rPr>
              <a:t> </a:t>
            </a:r>
            <a:r>
              <a:rPr lang="en-US" sz="2200" dirty="0">
                <a:latin typeface="Times" charset="0"/>
              </a:rPr>
              <a:t>telescope (</a:t>
            </a:r>
            <a:r>
              <a:rPr lang="en-US" sz="2200" dirty="0" smtClean="0">
                <a:latin typeface="Times" charset="0"/>
              </a:rPr>
              <a:t>Lithuania)</a:t>
            </a:r>
            <a:endParaRPr lang="en-US" sz="2200" dirty="0">
              <a:latin typeface="Times" charset="0"/>
            </a:endParaRPr>
          </a:p>
          <a:p>
            <a:pPr marL="914400" lvl="1" indent="-457200">
              <a:buFontTx/>
              <a:buChar char="•"/>
            </a:pPr>
            <a:r>
              <a:rPr lang="en-US" sz="2200" dirty="0" smtClean="0">
                <a:latin typeface="Times" charset="0"/>
              </a:rPr>
              <a:t>2008 </a:t>
            </a:r>
            <a:r>
              <a:rPr lang="en-US" sz="2200" dirty="0">
                <a:latin typeface="Times" charset="0"/>
              </a:rPr>
              <a:t>– present	</a:t>
            </a:r>
            <a:r>
              <a:rPr lang="en-US" sz="2200" dirty="0" smtClean="0">
                <a:latin typeface="Times" charset="0"/>
              </a:rPr>
              <a:t>(3 of 7)</a:t>
            </a:r>
            <a:endParaRPr lang="en-US" sz="2000" dirty="0">
              <a:latin typeface="Times" charset="0"/>
            </a:endParaRPr>
          </a:p>
          <a:p>
            <a:pPr marL="914400" lvl="1" indent="-457200">
              <a:buFontTx/>
              <a:buChar char="•"/>
            </a:pPr>
            <a:r>
              <a:rPr lang="en-US" sz="2200" dirty="0" smtClean="0"/>
              <a:t>Precision </a:t>
            </a:r>
            <a:r>
              <a:rPr lang="en-US" sz="2200" dirty="0"/>
              <a:t>~ 0.6 – 0.7 km/</a:t>
            </a:r>
            <a:r>
              <a:rPr lang="en-US" sz="2200" dirty="0" smtClean="0"/>
              <a:t>s</a:t>
            </a:r>
          </a:p>
          <a:p>
            <a:pPr marL="914400" lvl="1" indent="-457200">
              <a:buFontTx/>
              <a:buChar char="•"/>
            </a:pPr>
            <a:r>
              <a:rPr lang="en-US" sz="2200" dirty="0" err="1" smtClean="0"/>
              <a:t>Sperauskus</a:t>
            </a:r>
            <a:r>
              <a:rPr lang="en-US" sz="2200" dirty="0" smtClean="0"/>
              <a:t>, </a:t>
            </a:r>
            <a:r>
              <a:rPr lang="en-US" sz="2200" dirty="0" err="1" smtClean="0"/>
              <a:t>Zacs</a:t>
            </a:r>
            <a:endParaRPr lang="en-US" sz="2200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52600"/>
            <a:ext cx="2166477" cy="144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95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3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7620000" y="5257800"/>
            <a:ext cx="325438" cy="7016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|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endParaRPr lang="en-US" dirty="0"/>
          </a:p>
        </p:txBody>
      </p: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914400" y="2286000"/>
            <a:ext cx="1044575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LCs - us</a:t>
            </a:r>
            <a:endParaRPr lang="en-US" dirty="0"/>
          </a:p>
        </p:txBody>
      </p:sp>
      <p:pic>
        <p:nvPicPr>
          <p:cNvPr id="39940" name="Picture 7" descr="22272_hjd_v_vmr_rv_phas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3613" y="685800"/>
            <a:ext cx="414036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7585075" y="5029200"/>
            <a:ext cx="339725" cy="7016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|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L</a:t>
            </a:r>
            <a:endParaRPr lang="en-US" dirty="0"/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6227762" y="5029200"/>
            <a:ext cx="325438" cy="7016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|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endParaRPr lang="en-US" dirty="0"/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4648200" y="4419600"/>
            <a:ext cx="685800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Vr </a:t>
            </a:r>
            <a:endParaRPr lang="en-US" sz="2000" dirty="0"/>
          </a:p>
        </p:txBody>
      </p:sp>
      <p:sp>
        <p:nvSpPr>
          <p:cNvPr id="39944" name="Text Box 11"/>
          <p:cNvSpPr txBox="1">
            <a:spLocks noChangeArrowheads="1"/>
          </p:cNvSpPr>
          <p:nvPr/>
        </p:nvSpPr>
        <p:spPr bwMode="auto">
          <a:xfrm>
            <a:off x="4608513" y="1295400"/>
            <a:ext cx="573087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LC</a:t>
            </a:r>
          </a:p>
        </p:txBody>
      </p:sp>
      <p:pic>
        <p:nvPicPr>
          <p:cNvPr id="39947" name="Picture 12" descr="22272_fig7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85800"/>
            <a:ext cx="4343400" cy="5567366"/>
          </a:xfrm>
          <a:prstGeom prst="rect">
            <a:avLst/>
          </a:prstGeom>
          <a:solidFill>
            <a:srgbClr val="5A351B"/>
          </a:solidFill>
          <a:ln w="9525">
            <a:noFill/>
            <a:miter lim="800000"/>
            <a:headEnd/>
            <a:tailEnd/>
          </a:ln>
        </p:spPr>
      </p:pic>
      <p:sp>
        <p:nvSpPr>
          <p:cNvPr id="39948" name="Text Box 4"/>
          <p:cNvSpPr txBox="1">
            <a:spLocks noChangeArrowheads="1"/>
          </p:cNvSpPr>
          <p:nvPr/>
        </p:nvSpPr>
        <p:spPr bwMode="auto">
          <a:xfrm>
            <a:off x="685800" y="5410200"/>
            <a:ext cx="3124200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Vr -</a:t>
            </a:r>
            <a:r>
              <a:rPr lang="en-US" dirty="0"/>
              <a:t> </a:t>
            </a:r>
            <a:r>
              <a:rPr lang="en-US" sz="2000" dirty="0"/>
              <a:t>Zacs et al. (2009) + us </a:t>
            </a:r>
          </a:p>
        </p:txBody>
      </p:sp>
      <p:sp>
        <p:nvSpPr>
          <p:cNvPr id="39949" name="Text Box 4"/>
          <p:cNvSpPr txBox="1">
            <a:spLocks noChangeArrowheads="1"/>
          </p:cNvSpPr>
          <p:nvPr/>
        </p:nvSpPr>
        <p:spPr bwMode="auto">
          <a:xfrm>
            <a:off x="5638800" y="3733800"/>
            <a:ext cx="1295400" cy="4000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P=131.9 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400" y="5417403"/>
            <a:ext cx="457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248401"/>
            <a:ext cx="9144000" cy="15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839200" y="5569803"/>
            <a:ext cx="30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0" y="6172200"/>
            <a:ext cx="441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endParaRPr lang="en-US" dirty="0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0" y="6400800"/>
            <a:ext cx="9144000" cy="461665"/>
          </a:xfrm>
          <a:prstGeom prst="rect">
            <a:avLst/>
          </a:prstGeom>
          <a:solidFill>
            <a:schemeClr val="bg1"/>
          </a:solidFill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dirty="0" smtClean="0">
                <a:noFill/>
              </a:rPr>
              <a:t>Star is brightest, hottest when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Times" pitchFamily="21" charset="0"/>
              </a:rPr>
              <a:t>Contemporaneous </a:t>
            </a:r>
            <a:r>
              <a:rPr lang="en-US" sz="2800" b="1" dirty="0" err="1" smtClean="0">
                <a:latin typeface="Times" pitchFamily="21" charset="0"/>
              </a:rPr>
              <a:t>Pulsational</a:t>
            </a:r>
            <a:r>
              <a:rPr lang="en-US" sz="2800" b="1" dirty="0" smtClean="0">
                <a:latin typeface="Times" pitchFamily="21" charset="0"/>
              </a:rPr>
              <a:t> Velocity Curves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572000" y="6412468"/>
            <a:ext cx="4114800" cy="36933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800" dirty="0" smtClean="0">
                <a:latin typeface="Times" charset="0"/>
              </a:rPr>
              <a:t>    (Hrivnak </a:t>
            </a:r>
            <a:r>
              <a:rPr lang="en-US" sz="1800" dirty="0">
                <a:latin typeface="Times" charset="0"/>
              </a:rPr>
              <a:t>et al. </a:t>
            </a:r>
            <a:r>
              <a:rPr lang="en-US" sz="1800" dirty="0" smtClean="0">
                <a:latin typeface="Times" charset="0"/>
              </a:rPr>
              <a:t>2013)</a:t>
            </a:r>
            <a:endParaRPr lang="en-US" sz="1800" dirty="0">
              <a:latin typeface="Times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943600" y="5943600"/>
            <a:ext cx="1828800" cy="40011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Pulsation Phase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605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7620000" y="5257800"/>
            <a:ext cx="325438" cy="7016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|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endParaRPr lang="en-US" dirty="0"/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5334000" y="6174305"/>
            <a:ext cx="339725" cy="7016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|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L</a:t>
            </a:r>
            <a:endParaRPr lang="en-US" dirty="0"/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 flipH="1" flipV="1">
            <a:off x="4648200" y="6827691"/>
            <a:ext cx="457200" cy="70788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|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endParaRPr lang="en-US" dirty="0"/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228600" y="6629400"/>
            <a:ext cx="685800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Vr </a:t>
            </a:r>
            <a:endParaRPr lang="en-US" sz="2000" dirty="0"/>
          </a:p>
        </p:txBody>
      </p:sp>
      <p:sp>
        <p:nvSpPr>
          <p:cNvPr id="39944" name="Text Box 11"/>
          <p:cNvSpPr txBox="1">
            <a:spLocks noChangeArrowheads="1"/>
          </p:cNvSpPr>
          <p:nvPr/>
        </p:nvSpPr>
        <p:spPr bwMode="auto">
          <a:xfrm>
            <a:off x="-25969" y="6400800"/>
            <a:ext cx="573087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LC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400" y="5417403"/>
            <a:ext cx="457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248401"/>
            <a:ext cx="9144000" cy="15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839200" y="5569803"/>
            <a:ext cx="30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72000" y="6172200"/>
            <a:ext cx="441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endParaRPr lang="en-US" dirty="0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0" y="6400800"/>
            <a:ext cx="9144000" cy="461665"/>
          </a:xfrm>
          <a:prstGeom prst="rect">
            <a:avLst/>
          </a:prstGeom>
          <a:solidFill>
            <a:schemeClr val="bg1"/>
          </a:solidFill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dirty="0" smtClean="0">
                <a:noFill/>
              </a:rPr>
              <a:t>Star is brightest, hottest when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Times" pitchFamily="21" charset="0"/>
              </a:rPr>
              <a:t>Contemporaneous </a:t>
            </a:r>
            <a:r>
              <a:rPr lang="en-US" sz="2800" b="1" dirty="0" err="1" smtClean="0">
                <a:latin typeface="Times" pitchFamily="21" charset="0"/>
              </a:rPr>
              <a:t>Pulsational</a:t>
            </a:r>
            <a:r>
              <a:rPr lang="en-US" sz="2800" b="1" dirty="0" smtClean="0">
                <a:latin typeface="Times" pitchFamily="21" charset="0"/>
              </a:rPr>
              <a:t> Velocity Curves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3" name="Picture 2" descr="22223_V-B-V_V-R_Rv_Phas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09600"/>
            <a:ext cx="4953000" cy="6409765"/>
          </a:xfrm>
          <a:prstGeom prst="rect">
            <a:avLst/>
          </a:prstGeom>
        </p:spPr>
      </p:pic>
      <p:pic>
        <p:nvPicPr>
          <p:cNvPr id="2" name="Picture 1" descr="18095V_B-V_RV_Phase-2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88" y="609600"/>
            <a:ext cx="4678412" cy="5867400"/>
          </a:xfrm>
          <a:prstGeom prst="rect">
            <a:avLst/>
          </a:prstGeom>
        </p:spPr>
      </p:pic>
      <p:sp>
        <p:nvSpPr>
          <p:cNvPr id="39949" name="Text Box 4"/>
          <p:cNvSpPr txBox="1">
            <a:spLocks noChangeArrowheads="1"/>
          </p:cNvSpPr>
          <p:nvPr/>
        </p:nvSpPr>
        <p:spPr bwMode="auto">
          <a:xfrm>
            <a:off x="6858000" y="3886200"/>
            <a:ext cx="1295400" cy="4000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</a:t>
            </a:r>
            <a:r>
              <a:rPr lang="en-US" sz="2000" dirty="0" smtClean="0"/>
              <a:t>=88 </a:t>
            </a:r>
            <a:r>
              <a:rPr lang="en-US" sz="2000" dirty="0"/>
              <a:t>d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124200" y="3581400"/>
            <a:ext cx="1295400" cy="4000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P=</a:t>
            </a:r>
            <a:r>
              <a:rPr lang="en-US" sz="2000" dirty="0" smtClean="0"/>
              <a:t>110 </a:t>
            </a:r>
            <a:r>
              <a:rPr lang="en-US" sz="2000" dirty="0"/>
              <a:t>d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5867400" y="6248400"/>
            <a:ext cx="1828800" cy="40011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Pulsation Phase</a:t>
            </a:r>
            <a:endParaRPr lang="en-US" sz="2000" dirty="0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676400" y="6305490"/>
            <a:ext cx="1828800" cy="40011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Pulsation Phase</a:t>
            </a:r>
            <a:endParaRPr lang="en-US" sz="2000" dirty="0"/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4343400" y="5334000"/>
            <a:ext cx="685800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Vr </a:t>
            </a:r>
            <a:endParaRPr lang="en-US" sz="2000" dirty="0"/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4456113" y="1295400"/>
            <a:ext cx="573087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LC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8400" y="4343400"/>
            <a:ext cx="2535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p</a:t>
            </a:r>
            <a:r>
              <a:rPr lang="en-US" sz="2200" dirty="0" smtClean="0">
                <a:solidFill>
                  <a:srgbClr val="FF0000"/>
                </a:solidFill>
              </a:rPr>
              <a:t>resently in progress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9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263" y="838200"/>
            <a:ext cx="9075737" cy="2997744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0" charset="0"/>
              <a:buNone/>
            </a:pPr>
            <a:r>
              <a:rPr lang="en-US" sz="2800" dirty="0" smtClean="0">
                <a:latin typeface="Times" pitchFamily="20" charset="0"/>
              </a:rPr>
              <a:t>V</a:t>
            </a:r>
            <a:r>
              <a:rPr lang="en-US" sz="2800" baseline="-25000" dirty="0" smtClean="0">
                <a:latin typeface="Times" pitchFamily="20" charset="0"/>
              </a:rPr>
              <a:t>R </a:t>
            </a:r>
            <a:r>
              <a:rPr lang="en-US" sz="2800" dirty="0" smtClean="0">
                <a:latin typeface="Times" pitchFamily="20" charset="0"/>
              </a:rPr>
              <a:t>and comparison with V &amp; (B-V)</a:t>
            </a:r>
            <a:endParaRPr lang="en-US" sz="2800" dirty="0" smtClean="0">
              <a:solidFill>
                <a:schemeClr val="tx2"/>
              </a:solidFill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latin typeface="Times" pitchFamily="20" charset="0"/>
              </a:rPr>
              <a:t>V</a:t>
            </a:r>
            <a:r>
              <a:rPr lang="en-US" baseline="-25000" dirty="0" smtClean="0">
                <a:latin typeface="Times" pitchFamily="20" charset="0"/>
              </a:rPr>
              <a:t>R</a:t>
            </a:r>
            <a:r>
              <a:rPr lang="en-US" dirty="0" smtClean="0">
                <a:latin typeface="Times" pitchFamily="20" charset="0"/>
              </a:rPr>
              <a:t> = 12 km/s (range)</a:t>
            </a: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P(V</a:t>
            </a:r>
            <a:r>
              <a:rPr lang="en-US" baseline="-25000" dirty="0" smtClean="0">
                <a:latin typeface="Times" pitchFamily="20" charset="0"/>
              </a:rPr>
              <a:t>R</a:t>
            </a:r>
            <a:r>
              <a:rPr lang="en-US" dirty="0" smtClean="0">
                <a:latin typeface="Times" pitchFamily="20" charset="0"/>
              </a:rPr>
              <a:t>) = P(LC)</a:t>
            </a: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Semi-</a:t>
            </a:r>
            <a:r>
              <a:rPr lang="en-US" dirty="0" err="1">
                <a:latin typeface="Times" pitchFamily="20" charset="0"/>
              </a:rPr>
              <a:t>a</a:t>
            </a:r>
            <a:r>
              <a:rPr lang="en-US" dirty="0" err="1" smtClean="0">
                <a:latin typeface="Times" pitchFamily="20" charset="0"/>
              </a:rPr>
              <a:t>mpl</a:t>
            </a:r>
            <a:r>
              <a:rPr lang="en-US" dirty="0" smtClean="0">
                <a:latin typeface="Times" pitchFamily="20" charset="0"/>
              </a:rPr>
              <a:t>. (V</a:t>
            </a:r>
            <a:r>
              <a:rPr lang="en-US" baseline="-25000" dirty="0" smtClean="0">
                <a:latin typeface="Times" pitchFamily="20" charset="0"/>
              </a:rPr>
              <a:t>R</a:t>
            </a:r>
            <a:r>
              <a:rPr lang="en-US" dirty="0" smtClean="0">
                <a:latin typeface="Times" pitchFamily="20" charset="0"/>
              </a:rPr>
              <a:t>): K = 2-3 km/s </a:t>
            </a: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Phasing: </a:t>
            </a:r>
            <a:r>
              <a:rPr lang="en-US" dirty="0" err="1" smtClean="0">
                <a:latin typeface="Times" pitchFamily="20" charset="0"/>
              </a:rPr>
              <a:t>wrt</a:t>
            </a:r>
            <a:r>
              <a:rPr lang="en-US" dirty="0" smtClean="0">
                <a:latin typeface="Times" pitchFamily="20" charset="0"/>
              </a:rPr>
              <a:t> V LC</a:t>
            </a:r>
          </a:p>
          <a:p>
            <a:pPr marL="1371600" lvl="2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(B-V): </a:t>
            </a:r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dirty="0" smtClean="0">
                <a:latin typeface="Times" pitchFamily="20" charset="0"/>
              </a:rPr>
              <a:t> = 0.0</a:t>
            </a:r>
          </a:p>
          <a:p>
            <a:pPr marL="1371600" lvl="2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V</a:t>
            </a:r>
            <a:r>
              <a:rPr lang="en-US" baseline="-25000" dirty="0" smtClean="0">
                <a:latin typeface="Times" pitchFamily="20" charset="0"/>
              </a:rPr>
              <a:t>R</a:t>
            </a:r>
            <a:r>
              <a:rPr lang="en-US" dirty="0" smtClean="0">
                <a:latin typeface="Times" pitchFamily="20" charset="0"/>
              </a:rPr>
              <a:t>: </a:t>
            </a:r>
            <a:r>
              <a:rPr lang="en-US" dirty="0" err="1">
                <a:latin typeface="Symbol" charset="2"/>
                <a:cs typeface="Symbol" charset="2"/>
              </a:rPr>
              <a:t>Df</a:t>
            </a:r>
            <a:r>
              <a:rPr lang="en-US" dirty="0">
                <a:latin typeface="Times" pitchFamily="20" charset="0"/>
              </a:rPr>
              <a:t> = </a:t>
            </a:r>
            <a:r>
              <a:rPr lang="en-US" dirty="0" smtClean="0">
                <a:latin typeface="Times" pitchFamily="20" charset="0"/>
              </a:rPr>
              <a:t>0.25  (</a:t>
            </a:r>
            <a:r>
              <a:rPr lang="en-US" dirty="0" smtClean="0">
                <a:latin typeface="Times" pitchFamily="20" charset="0"/>
                <a:sym typeface="Wingdings"/>
              </a:rPr>
              <a:t> hottest when smallest)</a:t>
            </a:r>
            <a:endParaRPr lang="en-US" dirty="0">
              <a:latin typeface="Times" pitchFamily="20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200" y="0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Pulsation </a:t>
            </a:r>
            <a:r>
              <a:rPr lang="en-US" sz="2800" b="1" dirty="0" smtClean="0">
                <a:latin typeface="Times" pitchFamily="21" charset="0"/>
              </a:rPr>
              <a:t>Radial Velocity Curves – Results / Implications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263" y="3885117"/>
            <a:ext cx="9075737" cy="177894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0" charset="0"/>
              <a:buNone/>
            </a:pPr>
            <a:r>
              <a:rPr lang="en-US" sz="2800" dirty="0" smtClean="0">
                <a:latin typeface="Times" pitchFamily="20" charset="0"/>
              </a:rPr>
              <a:t>Contrast with Classical </a:t>
            </a:r>
            <a:r>
              <a:rPr lang="en-US" sz="2800" dirty="0" err="1" smtClean="0">
                <a:latin typeface="Times" pitchFamily="20" charset="0"/>
              </a:rPr>
              <a:t>Cepheids</a:t>
            </a:r>
            <a:endParaRPr lang="en-US" sz="2800" dirty="0" smtClean="0">
              <a:solidFill>
                <a:schemeClr val="tx2"/>
              </a:solidFill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>
                <a:latin typeface="Times" pitchFamily="20" charset="0"/>
              </a:rPr>
              <a:t>Phasing: </a:t>
            </a:r>
            <a:r>
              <a:rPr lang="en-US" dirty="0" err="1">
                <a:latin typeface="Times" pitchFamily="20" charset="0"/>
              </a:rPr>
              <a:t>wrt</a:t>
            </a:r>
            <a:r>
              <a:rPr lang="en-US" dirty="0">
                <a:latin typeface="Times" pitchFamily="20" charset="0"/>
              </a:rPr>
              <a:t> </a:t>
            </a:r>
            <a:r>
              <a:rPr lang="en-US" dirty="0" smtClean="0">
                <a:latin typeface="Times" pitchFamily="20" charset="0"/>
              </a:rPr>
              <a:t>V LC</a:t>
            </a:r>
            <a:endParaRPr lang="en-US" dirty="0">
              <a:latin typeface="Times" pitchFamily="20" charset="0"/>
            </a:endParaRPr>
          </a:p>
          <a:p>
            <a:pPr marL="1371600" lvl="2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>
                <a:latin typeface="Times" pitchFamily="20" charset="0"/>
              </a:rPr>
              <a:t>(B-V): </a:t>
            </a:r>
            <a:r>
              <a:rPr lang="en-US" dirty="0" err="1">
                <a:latin typeface="Symbol" charset="2"/>
                <a:cs typeface="Symbol" charset="2"/>
              </a:rPr>
              <a:t>Df</a:t>
            </a:r>
            <a:r>
              <a:rPr lang="en-US" dirty="0">
                <a:latin typeface="Times" pitchFamily="20" charset="0"/>
              </a:rPr>
              <a:t> </a:t>
            </a:r>
            <a:r>
              <a:rPr lang="en-US" dirty="0" smtClean="0">
                <a:latin typeface="Times" pitchFamily="20" charset="0"/>
              </a:rPr>
              <a:t>~ 0.05 (phase lag)</a:t>
            </a:r>
            <a:endParaRPr lang="en-US" dirty="0">
              <a:latin typeface="Times" pitchFamily="20" charset="0"/>
            </a:endParaRPr>
          </a:p>
          <a:p>
            <a:pPr marL="1371600" lvl="2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>
                <a:latin typeface="Times" pitchFamily="20" charset="0"/>
              </a:rPr>
              <a:t>V</a:t>
            </a:r>
            <a:r>
              <a:rPr lang="en-US" baseline="-25000" dirty="0">
                <a:latin typeface="Times" pitchFamily="20" charset="0"/>
              </a:rPr>
              <a:t>R</a:t>
            </a:r>
            <a:r>
              <a:rPr lang="en-US" dirty="0">
                <a:latin typeface="Times" pitchFamily="20" charset="0"/>
              </a:rPr>
              <a:t>: </a:t>
            </a:r>
            <a:r>
              <a:rPr lang="en-US" dirty="0" err="1">
                <a:latin typeface="Symbol" charset="2"/>
                <a:cs typeface="Symbol" charset="2"/>
              </a:rPr>
              <a:t>Df</a:t>
            </a:r>
            <a:r>
              <a:rPr lang="en-US" dirty="0">
                <a:latin typeface="Times" pitchFamily="20" charset="0"/>
              </a:rPr>
              <a:t> = </a:t>
            </a:r>
            <a:r>
              <a:rPr lang="en-US" dirty="0" smtClean="0">
                <a:latin typeface="Times" pitchFamily="20" charset="0"/>
              </a:rPr>
              <a:t>0.50  (</a:t>
            </a:r>
            <a:r>
              <a:rPr lang="en-US" dirty="0" smtClean="0">
                <a:latin typeface="Times" pitchFamily="20" charset="0"/>
                <a:sym typeface="Wingdings"/>
              </a:rPr>
              <a:t> </a:t>
            </a:r>
            <a:r>
              <a:rPr lang="en-US" dirty="0">
                <a:latin typeface="Times" pitchFamily="20" charset="0"/>
                <a:sym typeface="Wingdings"/>
              </a:rPr>
              <a:t>hottest when </a:t>
            </a:r>
            <a:r>
              <a:rPr lang="en-US" dirty="0" smtClean="0">
                <a:latin typeface="Times" pitchFamily="20" charset="0"/>
                <a:sym typeface="Wingdings"/>
              </a:rPr>
              <a:t>average size and expanding)</a:t>
            </a:r>
            <a:endParaRPr lang="en-US" dirty="0">
              <a:latin typeface="Times" pitchFamily="2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9" descr="starevol_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685800"/>
            <a:ext cx="6019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659063"/>
            <a:ext cx="762000" cy="617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91200" y="2008188"/>
            <a:ext cx="1479550" cy="43021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Proto-planetary nebula</a:t>
            </a:r>
          </a:p>
          <a:p>
            <a:pPr algn="ctr">
              <a:defRPr/>
            </a:pPr>
            <a:r>
              <a:rPr lang="en-US" sz="1100" dirty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~1,000 yrs</a:t>
            </a: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4959350" y="4800600"/>
            <a:ext cx="2051050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Temp (surface)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" pitchFamily="-110" charset="0"/>
              </a:rPr>
              <a:t>Background: Evolution of stars like the sun</a:t>
            </a:r>
            <a:endParaRPr lang="en-US" sz="2800" dirty="0">
              <a:latin typeface="Times" pitchFamily="-11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600" y="838200"/>
            <a:ext cx="6248400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sz="7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762000"/>
            <a:ext cx="5638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0000FF"/>
                </a:solidFill>
                <a:latin typeface="Times" pitchFamily="-110" charset="0"/>
              </a:rPr>
              <a:t>Expected properties of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-110" charset="0"/>
              </a:rPr>
              <a:t>PPNe</a:t>
            </a:r>
            <a:r>
              <a:rPr lang="en-US" sz="3200" b="1" dirty="0" smtClean="0">
                <a:solidFill>
                  <a:srgbClr val="0000FF"/>
                </a:solidFill>
                <a:latin typeface="Times" pitchFamily="-110" charset="0"/>
              </a:rPr>
              <a:t>?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76200" y="1472148"/>
            <a:ext cx="3200400" cy="38779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latin typeface="Times" pitchFamily="-110" charset="0"/>
              </a:rPr>
              <a:t>- AGB </a:t>
            </a:r>
            <a:r>
              <a:rPr lang="en-US" dirty="0">
                <a:latin typeface="Times" pitchFamily="-110" charset="0"/>
                <a:sym typeface="Wingdings" pitchFamily="-110" charset="2"/>
              </a:rPr>
              <a:t></a:t>
            </a:r>
            <a:r>
              <a:rPr lang="en-US" dirty="0" smtClean="0">
                <a:latin typeface="Times" pitchFamily="-110" charset="0"/>
                <a:sym typeface="Wingdings" pitchFamily="-110" charset="2"/>
              </a:rPr>
              <a:t> PN</a:t>
            </a:r>
          </a:p>
          <a:p>
            <a:endParaRPr lang="en-US" sz="600" dirty="0" smtClean="0">
              <a:latin typeface="Times" pitchFamily="-110" charset="0"/>
              <a:sym typeface="Wingdings" pitchFamily="-110" charset="2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" pitchFamily="-110" charset="0"/>
                <a:sym typeface="Wingdings" pitchFamily="-110" charset="2"/>
              </a:rPr>
              <a:t> L = 5-10 x 10</a:t>
            </a:r>
            <a:r>
              <a:rPr lang="en-US" baseline="30000" dirty="0" smtClean="0">
                <a:latin typeface="Times" pitchFamily="-110" charset="0"/>
                <a:sym typeface="Wingdings" pitchFamily="-110" charset="2"/>
              </a:rPr>
              <a:t>3</a:t>
            </a:r>
            <a:r>
              <a:rPr lang="en-US" dirty="0" smtClean="0">
                <a:latin typeface="Times" pitchFamily="-110" charset="0"/>
                <a:sym typeface="Wingdings" pitchFamily="-110" charset="2"/>
              </a:rPr>
              <a:t>  L</a:t>
            </a:r>
            <a:r>
              <a:rPr lang="en-US" baseline="-25000" dirty="0" smtClean="0">
                <a:latin typeface="Wingdings" charset="2"/>
                <a:ea typeface="Wingdings" charset="2"/>
                <a:cs typeface="Wingdings" charset="2"/>
                <a:sym typeface="Wingdings" charset="2"/>
              </a:rPr>
              <a:t></a:t>
            </a:r>
            <a:endParaRPr lang="en-US" dirty="0" smtClean="0">
              <a:latin typeface="Times" pitchFamily="-110" charset="0"/>
              <a:sym typeface="Wingdings" pitchFamily="-110" charset="2"/>
            </a:endParaRPr>
          </a:p>
          <a:p>
            <a:pPr eaLnBrk="0" hangingPunct="0"/>
            <a:endParaRPr lang="en-US" sz="600" dirty="0" smtClean="0">
              <a:latin typeface="Times" pitchFamily="-110" charset="0"/>
            </a:endParaRPr>
          </a:p>
          <a:p>
            <a:pPr eaLnBrk="0" hangingPunct="0"/>
            <a:r>
              <a:rPr lang="en-US" dirty="0" smtClean="0">
                <a:latin typeface="Times" pitchFamily="-110" charset="0"/>
              </a:rPr>
              <a:t>- </a:t>
            </a:r>
            <a:r>
              <a:rPr lang="en-US" dirty="0" err="1" smtClean="0">
                <a:latin typeface="Times" pitchFamily="-110" charset="0"/>
              </a:rPr>
              <a:t>T</a:t>
            </a:r>
            <a:r>
              <a:rPr lang="en-US" baseline="-25000" dirty="0" err="1" smtClean="0">
                <a:latin typeface="Times" pitchFamily="-110" charset="0"/>
              </a:rPr>
              <a:t>eff</a:t>
            </a:r>
            <a:r>
              <a:rPr lang="en-US" dirty="0" smtClean="0">
                <a:latin typeface="Times" pitchFamily="-110" charset="0"/>
              </a:rPr>
              <a:t> = 5,000-30,000 K   </a:t>
            </a:r>
          </a:p>
          <a:p>
            <a:pPr marL="342900" indent="-342900" eaLnBrk="0" hangingPunct="0">
              <a:buFontTx/>
              <a:buChar char="-"/>
            </a:pPr>
            <a:endParaRPr lang="en-US" sz="600" dirty="0" smtClean="0">
              <a:latin typeface="Times" pitchFamily="-110" charset="0"/>
              <a:sym typeface="Wingdings" pitchFamily="-110" charset="2"/>
            </a:endParaRPr>
          </a:p>
          <a:p>
            <a:pPr eaLnBrk="0" hangingPunct="0"/>
            <a:r>
              <a:rPr lang="en-US" dirty="0" smtClean="0">
                <a:latin typeface="Times" pitchFamily="-110" charset="0"/>
                <a:sym typeface="Wingdings" pitchFamily="-110" charset="2"/>
              </a:rPr>
              <a:t>-  Exp. gas envelope,</a:t>
            </a:r>
          </a:p>
          <a:p>
            <a:r>
              <a:rPr lang="en-US" dirty="0" smtClean="0">
                <a:latin typeface="Times" pitchFamily="-110" charset="0"/>
                <a:sym typeface="Wingdings" pitchFamily="-110" charset="2"/>
              </a:rPr>
              <a:t>     detached but close</a:t>
            </a:r>
          </a:p>
          <a:p>
            <a:endParaRPr lang="en-US" sz="600" dirty="0" smtClean="0">
              <a:latin typeface="Times" pitchFamily="-110" charset="0"/>
              <a:sym typeface="Wingdings" pitchFamily="-110" charset="2"/>
            </a:endParaRPr>
          </a:p>
          <a:p>
            <a:r>
              <a:rPr lang="en-US" dirty="0" smtClean="0">
                <a:latin typeface="Times" pitchFamily="-110" charset="0"/>
                <a:sym typeface="Wingdings" pitchFamily="-110" charset="2"/>
              </a:rPr>
              <a:t>- Cool dust</a:t>
            </a:r>
          </a:p>
          <a:p>
            <a:r>
              <a:rPr lang="en-US" dirty="0" smtClean="0">
                <a:latin typeface="Times" pitchFamily="-110" charset="0"/>
                <a:sym typeface="Wingdings" pitchFamily="-110" charset="2"/>
              </a:rPr>
              <a:t>     </a:t>
            </a:r>
            <a:r>
              <a:rPr lang="en-US" dirty="0" smtClean="0">
                <a:latin typeface="Times" pitchFamily="-110" charset="0"/>
              </a:rPr>
              <a:t>T</a:t>
            </a:r>
            <a:r>
              <a:rPr lang="en-US" baseline="-25000" dirty="0" smtClean="0">
                <a:latin typeface="Times" pitchFamily="-110" charset="0"/>
              </a:rPr>
              <a:t>d</a:t>
            </a:r>
            <a:r>
              <a:rPr lang="en-US" dirty="0" smtClean="0">
                <a:latin typeface="Times" pitchFamily="-110" charset="0"/>
              </a:rPr>
              <a:t> = 300 </a:t>
            </a:r>
            <a:r>
              <a:rPr lang="en-US" dirty="0" smtClean="0">
                <a:latin typeface="Times" pitchFamily="-110" charset="0"/>
                <a:sym typeface="Wingdings" pitchFamily="-110" charset="2"/>
              </a:rPr>
              <a:t></a:t>
            </a:r>
            <a:r>
              <a:rPr lang="en-US" dirty="0" smtClean="0">
                <a:latin typeface="Times" pitchFamily="-110" charset="0"/>
              </a:rPr>
              <a:t> 150 K    </a:t>
            </a:r>
          </a:p>
          <a:p>
            <a:endParaRPr lang="en-US" sz="600" dirty="0" smtClean="0">
              <a:latin typeface="Times" pitchFamily="-110" charset="0"/>
            </a:endParaRPr>
          </a:p>
          <a:p>
            <a:r>
              <a:rPr lang="en-US" dirty="0" smtClean="0">
                <a:latin typeface="Times" pitchFamily="-110" charset="0"/>
              </a:rPr>
              <a:t>- Chemical signs of </a:t>
            </a:r>
          </a:p>
          <a:p>
            <a:r>
              <a:rPr lang="en-US" dirty="0" smtClean="0">
                <a:latin typeface="Times" pitchFamily="-110" charset="0"/>
              </a:rPr>
              <a:t>  </a:t>
            </a:r>
            <a:r>
              <a:rPr lang="en-US" sz="2200" dirty="0" smtClean="0">
                <a:latin typeface="Times" pitchFamily="-110" charset="0"/>
              </a:rPr>
              <a:t>AGB</a:t>
            </a:r>
            <a:r>
              <a:rPr lang="en-US" dirty="0" smtClean="0">
                <a:latin typeface="Times" pitchFamily="-110" charset="0"/>
              </a:rPr>
              <a:t> </a:t>
            </a:r>
            <a:r>
              <a:rPr lang="en-US" dirty="0" err="1" smtClean="0">
                <a:latin typeface="Times" pitchFamily="-110" charset="0"/>
              </a:rPr>
              <a:t>nucleosynthesis</a:t>
            </a:r>
            <a:r>
              <a:rPr lang="en-US" dirty="0" smtClean="0">
                <a:latin typeface="Times" pitchFamily="-110" charset="0"/>
              </a:rPr>
              <a:t> 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128174" y="2814935"/>
            <a:ext cx="3770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8550275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20" charset="0"/>
              <a:buChar char="•"/>
            </a:pPr>
            <a:r>
              <a:rPr lang="en-US" dirty="0">
                <a:latin typeface="Times" pitchFamily="20" charset="0"/>
              </a:rPr>
              <a:t> </a:t>
            </a:r>
            <a:r>
              <a:rPr lang="en-US" dirty="0" smtClean="0">
                <a:latin typeface="Times" pitchFamily="20" charset="0"/>
              </a:rPr>
              <a:t>Pulsation periods and amplitudes depend upon the physical 	properties of the star – M, L</a:t>
            </a:r>
            <a:r>
              <a:rPr lang="en-US" dirty="0">
                <a:latin typeface="Times" pitchFamily="20" charset="0"/>
              </a:rPr>
              <a:t>, </a:t>
            </a:r>
            <a:r>
              <a:rPr lang="en-US" dirty="0" err="1">
                <a:latin typeface="Times" pitchFamily="20" charset="0"/>
              </a:rPr>
              <a:t>T</a:t>
            </a:r>
            <a:r>
              <a:rPr lang="en-US" baseline="-25000" dirty="0" err="1">
                <a:latin typeface="Times" pitchFamily="20" charset="0"/>
              </a:rPr>
              <a:t>eff</a:t>
            </a:r>
            <a:endParaRPr lang="en-US" dirty="0" smtClean="0">
              <a:latin typeface="Times" pitchFamily="20" charset="0"/>
            </a:endParaRPr>
          </a:p>
          <a:p>
            <a:endParaRPr lang="en-US" sz="800" dirty="0">
              <a:latin typeface="Times" pitchFamily="20" charset="0"/>
            </a:endParaRPr>
          </a:p>
          <a:p>
            <a:pPr>
              <a:buFont typeface="Arial" pitchFamily="20" charset="0"/>
              <a:buChar char="•"/>
            </a:pPr>
            <a:r>
              <a:rPr lang="en-US" dirty="0">
                <a:latin typeface="Times" pitchFamily="20" charset="0"/>
              </a:rPr>
              <a:t> </a:t>
            </a:r>
            <a:r>
              <a:rPr lang="en-US" dirty="0" err="1">
                <a:latin typeface="Times" pitchFamily="20" charset="0"/>
              </a:rPr>
              <a:t>Fokin</a:t>
            </a:r>
            <a:r>
              <a:rPr lang="en-US" dirty="0">
                <a:latin typeface="Times" pitchFamily="20" charset="0"/>
              </a:rPr>
              <a:t> et al. (2001) - non-linear </a:t>
            </a:r>
            <a:r>
              <a:rPr lang="en-US" dirty="0" err="1">
                <a:latin typeface="Times" pitchFamily="20" charset="0"/>
              </a:rPr>
              <a:t>radiative</a:t>
            </a:r>
            <a:r>
              <a:rPr lang="en-US" dirty="0">
                <a:latin typeface="Times" pitchFamily="20" charset="0"/>
              </a:rPr>
              <a:t> models of post-AGB </a:t>
            </a:r>
          </a:p>
          <a:p>
            <a:pPr lvl="2"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 </a:t>
            </a:r>
            <a:r>
              <a:rPr lang="en-US" dirty="0" err="1" smtClean="0">
                <a:latin typeface="Times" pitchFamily="20" charset="0"/>
              </a:rPr>
              <a:t>T</a:t>
            </a:r>
            <a:r>
              <a:rPr lang="en-US" baseline="-25000" dirty="0" err="1" smtClean="0">
                <a:latin typeface="Times" pitchFamily="20" charset="0"/>
              </a:rPr>
              <a:t>eff</a:t>
            </a:r>
            <a:r>
              <a:rPr lang="en-US" dirty="0" smtClean="0">
                <a:latin typeface="Times" pitchFamily="20" charset="0"/>
              </a:rPr>
              <a:t>: 5600 - 6000 K		- </a:t>
            </a:r>
            <a:r>
              <a:rPr lang="en-US" dirty="0" err="1" smtClean="0">
                <a:latin typeface="Times" pitchFamily="20" charset="0"/>
              </a:rPr>
              <a:t>M</a:t>
            </a:r>
            <a:r>
              <a:rPr lang="en-US" baseline="-25000" dirty="0" err="1" smtClean="0">
                <a:latin typeface="Times" pitchFamily="20" charset="0"/>
              </a:rPr>
              <a:t>c</a:t>
            </a:r>
            <a:r>
              <a:rPr lang="en-US" dirty="0" smtClean="0">
                <a:latin typeface="Times" pitchFamily="20" charset="0"/>
              </a:rPr>
              <a:t>: 0.6, 0.8 M</a:t>
            </a:r>
            <a:r>
              <a:rPr lang="en-US" baseline="-25000" dirty="0">
                <a:latin typeface="Wingdings" charset="2"/>
                <a:ea typeface="Wingdings" charset="2"/>
                <a:cs typeface="Wingdings" charset="2"/>
                <a:sym typeface="Wingdings" charset="2"/>
              </a:rPr>
              <a:t></a:t>
            </a:r>
            <a:endParaRPr lang="en-US" dirty="0" smtClean="0">
              <a:latin typeface="Times" pitchFamily="20" charset="0"/>
            </a:endParaRPr>
          </a:p>
          <a:p>
            <a:pPr lvl="2"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 L: 5000 - 8000 </a:t>
            </a:r>
            <a:r>
              <a:rPr lang="en-US" dirty="0" err="1" smtClean="0">
                <a:latin typeface="Times" pitchFamily="20" charset="0"/>
              </a:rPr>
              <a:t>L</a:t>
            </a:r>
            <a:r>
              <a:rPr lang="en-US" baseline="-25000" dirty="0" err="1" smtClean="0">
                <a:latin typeface="Times" pitchFamily="20" charset="0"/>
              </a:rPr>
              <a:t>sun</a:t>
            </a:r>
            <a:endParaRPr lang="en-US" dirty="0" smtClean="0">
              <a:latin typeface="Times" pitchFamily="20" charset="0"/>
            </a:endParaRPr>
          </a:p>
          <a:p>
            <a:pPr lvl="2"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 found P=25-50 d,   </a:t>
            </a:r>
            <a:r>
              <a:rPr lang="en-US" dirty="0" smtClean="0">
                <a:latin typeface="Symbol" pitchFamily="20" charset="2"/>
                <a:sym typeface="Symbol" pitchFamily="20" charset="2"/>
              </a:rPr>
              <a:t></a:t>
            </a:r>
            <a:r>
              <a:rPr lang="en-US" dirty="0" smtClean="0">
                <a:latin typeface="Times" pitchFamily="20" charset="0"/>
              </a:rPr>
              <a:t>V=0.2-0.4 mag,   </a:t>
            </a:r>
            <a:r>
              <a:rPr lang="en-US" dirty="0" smtClean="0">
                <a:latin typeface="Symbol" pitchFamily="20" charset="2"/>
                <a:sym typeface="Symbol" pitchFamily="20" charset="2"/>
              </a:rPr>
              <a:t></a:t>
            </a:r>
            <a:r>
              <a:rPr lang="en-US" dirty="0" err="1" smtClean="0">
                <a:latin typeface="Times" pitchFamily="20" charset="0"/>
              </a:rPr>
              <a:t>V</a:t>
            </a:r>
            <a:r>
              <a:rPr lang="en-US" baseline="-25000" dirty="0" err="1" smtClean="0">
                <a:latin typeface="Times" pitchFamily="20" charset="0"/>
              </a:rPr>
              <a:t>r</a:t>
            </a:r>
            <a:r>
              <a:rPr lang="en-US" dirty="0" smtClean="0">
                <a:latin typeface="Times" pitchFamily="20" charset="0"/>
              </a:rPr>
              <a:t>=+/-5 km/s</a:t>
            </a:r>
          </a:p>
          <a:p>
            <a:pPr lvl="2"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 fit for 1 particular PPN ~fair, but mass high (0.8 M</a:t>
            </a:r>
            <a:r>
              <a:rPr lang="en-US" baseline="-25000" dirty="0">
                <a:latin typeface="Wingdings" charset="2"/>
                <a:ea typeface="Wingdings" charset="2"/>
                <a:cs typeface="Wingdings" charset="2"/>
                <a:sym typeface="Wingdings" charset="2"/>
              </a:rPr>
              <a:t></a:t>
            </a:r>
            <a:r>
              <a:rPr lang="en-US" dirty="0" smtClean="0">
                <a:latin typeface="Times" pitchFamily="20" charset="0"/>
              </a:rPr>
              <a:t>) </a:t>
            </a:r>
          </a:p>
          <a:p>
            <a:pPr lvl="2"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 </a:t>
            </a:r>
            <a:r>
              <a:rPr lang="en-US" dirty="0" err="1" smtClean="0">
                <a:latin typeface="Times" pitchFamily="20" charset="0"/>
              </a:rPr>
              <a:t>Ampl</a:t>
            </a:r>
            <a:r>
              <a:rPr lang="en-US" dirty="0" smtClean="0">
                <a:latin typeface="Times" pitchFamily="20" charset="0"/>
              </a:rPr>
              <a:t>. pulsation </a:t>
            </a:r>
            <a:r>
              <a:rPr lang="en-US" dirty="0" err="1" smtClean="0">
                <a:latin typeface="Times" pitchFamily="20" charset="0"/>
              </a:rPr>
              <a:t>inc.</a:t>
            </a:r>
            <a:r>
              <a:rPr lang="en-US" dirty="0" smtClean="0">
                <a:latin typeface="Times" pitchFamily="20" charset="0"/>
              </a:rPr>
              <a:t> with </a:t>
            </a:r>
            <a:r>
              <a:rPr lang="en-US" dirty="0" err="1" smtClean="0">
                <a:latin typeface="Times" pitchFamily="20" charset="0"/>
              </a:rPr>
              <a:t>dec.</a:t>
            </a:r>
            <a:r>
              <a:rPr lang="en-US" dirty="0" smtClean="0">
                <a:latin typeface="Times" pitchFamily="20" charset="0"/>
              </a:rPr>
              <a:t> </a:t>
            </a:r>
            <a:r>
              <a:rPr lang="en-US" dirty="0" err="1" smtClean="0">
                <a:latin typeface="Times" pitchFamily="20" charset="0"/>
              </a:rPr>
              <a:t>M</a:t>
            </a:r>
            <a:r>
              <a:rPr lang="en-US" baseline="-25000" dirty="0" err="1" smtClean="0">
                <a:latin typeface="Times" pitchFamily="20" charset="0"/>
              </a:rPr>
              <a:t>c</a:t>
            </a:r>
            <a:r>
              <a:rPr lang="en-US" dirty="0" smtClean="0">
                <a:latin typeface="Times" pitchFamily="20" charset="0"/>
              </a:rPr>
              <a:t>,  with </a:t>
            </a:r>
            <a:r>
              <a:rPr lang="en-US" dirty="0" err="1" smtClean="0">
                <a:latin typeface="Times" pitchFamily="20" charset="0"/>
              </a:rPr>
              <a:t>inc.</a:t>
            </a:r>
            <a:r>
              <a:rPr lang="en-US" dirty="0" smtClean="0">
                <a:latin typeface="Times" pitchFamily="20" charset="0"/>
              </a:rPr>
              <a:t> </a:t>
            </a:r>
            <a:r>
              <a:rPr lang="en-US" dirty="0" err="1" smtClean="0">
                <a:solidFill>
                  <a:srgbClr val="0000E5"/>
                </a:solidFill>
                <a:latin typeface="Times" pitchFamily="20" charset="0"/>
              </a:rPr>
              <a:t>metallicity</a:t>
            </a:r>
            <a:r>
              <a:rPr lang="en-US" dirty="0" smtClean="0">
                <a:solidFill>
                  <a:srgbClr val="0000E5"/>
                </a:solidFill>
                <a:latin typeface="Times" pitchFamily="20" charset="0"/>
              </a:rPr>
              <a:t> Z</a:t>
            </a:r>
          </a:p>
          <a:p>
            <a:pPr lvl="2">
              <a:buFont typeface="Arial" pitchFamily="20" charset="0"/>
              <a:buChar char="•"/>
            </a:pPr>
            <a:endParaRPr lang="en-US" sz="1200" dirty="0" smtClean="0">
              <a:solidFill>
                <a:srgbClr val="0000E5"/>
              </a:solidFill>
              <a:latin typeface="Times" pitchFamily="20" charset="0"/>
            </a:endParaRPr>
          </a:p>
          <a:p>
            <a:pPr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 Wood has run some models to attempt to fit the pulsation found in 	LMC post-AGB stars</a:t>
            </a:r>
            <a:endParaRPr lang="en-US" sz="600" dirty="0" smtClean="0">
              <a:latin typeface="Times" pitchFamily="20" charset="0"/>
            </a:endParaRPr>
          </a:p>
          <a:p>
            <a:pPr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 However, the models do not agree with the periods observed.  </a:t>
            </a:r>
          </a:p>
          <a:p>
            <a:endParaRPr lang="en-US" sz="600" dirty="0" smtClean="0">
              <a:latin typeface="Times" pitchFamily="20" charset="0"/>
            </a:endParaRPr>
          </a:p>
          <a:p>
            <a:pPr>
              <a:buFont typeface="Arial" pitchFamily="20" charset="0"/>
              <a:buChar char="•"/>
            </a:pPr>
            <a:r>
              <a:rPr lang="en-US" dirty="0">
                <a:latin typeface="Times" pitchFamily="20" charset="0"/>
              </a:rPr>
              <a:t> </a:t>
            </a:r>
            <a:r>
              <a:rPr lang="en-US" dirty="0" smtClean="0">
                <a:latin typeface="Times" pitchFamily="20" charset="0"/>
              </a:rPr>
              <a:t>New models are needed to seek agreement with observations.</a:t>
            </a:r>
            <a:endParaRPr lang="en-US" dirty="0">
              <a:latin typeface="Times" pitchFamily="20" charset="0"/>
            </a:endParaRPr>
          </a:p>
          <a:p>
            <a:pPr>
              <a:buFont typeface="Arial" pitchFamily="20" charset="0"/>
              <a:buChar char="•"/>
            </a:pPr>
            <a:endParaRPr lang="en-US" sz="800" dirty="0">
              <a:latin typeface="Times" pitchFamily="20" charset="0"/>
            </a:endParaRPr>
          </a:p>
        </p:txBody>
      </p:sp>
      <p:sp>
        <p:nvSpPr>
          <p:cNvPr id="68613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Times" pitchFamily="20" charset="0"/>
              </a:rPr>
              <a:t>Comparison with Pulsation Models</a:t>
            </a:r>
            <a:endParaRPr lang="en-US" dirty="0">
              <a:latin typeface="Times" pitchFamily="2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5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ig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0" y="0"/>
            <a:ext cx="641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2982912" y="2819400"/>
            <a:ext cx="369888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" pitchFamily="20" charset="0"/>
              </a:rPr>
              <a:t>L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5334000" y="6019800"/>
            <a:ext cx="595313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" pitchFamily="20" charset="0"/>
              </a:rPr>
              <a:t>T</a:t>
            </a:r>
            <a:r>
              <a:rPr lang="en-US" baseline="-25000">
                <a:latin typeface="Times" pitchFamily="20" charset="0"/>
              </a:rPr>
              <a:t>eff</a:t>
            </a:r>
            <a:endParaRPr lang="en-US">
              <a:latin typeface="Times" pitchFamily="20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581400" y="6096000"/>
            <a:ext cx="793750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" pitchFamily="20" charset="0"/>
              </a:rPr>
              <a:t>5600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8045450" y="6096000"/>
            <a:ext cx="793750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" pitchFamily="20" charset="0"/>
              </a:rPr>
              <a:t>6000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2895600" y="5029200"/>
            <a:ext cx="793750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" pitchFamily="20" charset="0"/>
              </a:rPr>
              <a:t>5000</a:t>
            </a: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2895600" y="1066800"/>
            <a:ext cx="793750" cy="4572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" pitchFamily="20" charset="0"/>
              </a:rPr>
              <a:t>8000</a:t>
            </a:r>
          </a:p>
        </p:txBody>
      </p:sp>
      <p:sp>
        <p:nvSpPr>
          <p:cNvPr id="66569" name="Text Box 10"/>
          <p:cNvSpPr txBox="1">
            <a:spLocks noChangeArrowheads="1"/>
          </p:cNvSpPr>
          <p:nvPr/>
        </p:nvSpPr>
        <p:spPr bwMode="auto">
          <a:xfrm>
            <a:off x="152400" y="0"/>
            <a:ext cx="8991600" cy="51911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Times" pitchFamily="20" charset="0"/>
              </a:rPr>
              <a:t>Needed: Model Analyses of Pulsational Variability</a:t>
            </a:r>
            <a:endParaRPr lang="en-US">
              <a:latin typeface="Times" pitchFamily="20" charset="0"/>
            </a:endParaRPr>
          </a:p>
        </p:txBody>
      </p:sp>
      <p:sp>
        <p:nvSpPr>
          <p:cNvPr id="66570" name="Text Box 11"/>
          <p:cNvSpPr txBox="1">
            <a:spLocks noChangeArrowheads="1"/>
          </p:cNvSpPr>
          <p:nvPr/>
        </p:nvSpPr>
        <p:spPr bwMode="auto">
          <a:xfrm>
            <a:off x="60325" y="765175"/>
            <a:ext cx="36734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Times" pitchFamily="20" charset="0"/>
              </a:rPr>
              <a:t>Fokin</a:t>
            </a:r>
            <a:r>
              <a:rPr lang="en-US" dirty="0">
                <a:latin typeface="Times" pitchFamily="20" charset="0"/>
              </a:rPr>
              <a:t> et al. (2001) </a:t>
            </a:r>
          </a:p>
          <a:p>
            <a:pPr>
              <a:buFontTx/>
              <a:buChar char="-"/>
            </a:pPr>
            <a:r>
              <a:rPr lang="en-US" dirty="0">
                <a:latin typeface="Times" pitchFamily="20" charset="0"/>
              </a:rPr>
              <a:t> non-linear </a:t>
            </a:r>
            <a:r>
              <a:rPr lang="en-US" dirty="0" err="1">
                <a:latin typeface="Times" pitchFamily="20" charset="0"/>
              </a:rPr>
              <a:t>radiative</a:t>
            </a:r>
            <a:r>
              <a:rPr lang="en-US" dirty="0">
                <a:latin typeface="Times" pitchFamily="20" charset="0"/>
              </a:rPr>
              <a:t> </a:t>
            </a:r>
          </a:p>
          <a:p>
            <a:r>
              <a:rPr lang="en-US" dirty="0">
                <a:latin typeface="Times" pitchFamily="20" charset="0"/>
              </a:rPr>
              <a:t>  models of post-AGB stars</a:t>
            </a:r>
          </a:p>
          <a:p>
            <a:r>
              <a:rPr lang="en-US" dirty="0">
                <a:latin typeface="Times" pitchFamily="20" charset="0"/>
              </a:rPr>
              <a:t>- M: 0.6, 0.8 </a:t>
            </a:r>
            <a:r>
              <a:rPr lang="en-US" dirty="0" smtClean="0">
                <a:latin typeface="Times" pitchFamily="20" charset="0"/>
              </a:rPr>
              <a:t>M</a:t>
            </a:r>
            <a:r>
              <a:rPr lang="en-US" baseline="-25000" dirty="0">
                <a:latin typeface="Wingdings" charset="2"/>
                <a:ea typeface="Wingdings" charset="2"/>
                <a:cs typeface="Wingdings" charset="2"/>
                <a:sym typeface="Wingdings" charset="2"/>
              </a:rPr>
              <a:t></a:t>
            </a:r>
            <a:endParaRPr lang="en-US" dirty="0">
              <a:latin typeface="Times" pitchFamily="20" charset="0"/>
            </a:endParaRPr>
          </a:p>
          <a:p>
            <a:r>
              <a:rPr lang="en-US" dirty="0">
                <a:latin typeface="Times" pitchFamily="20" charset="0"/>
              </a:rPr>
              <a:t>- </a:t>
            </a:r>
            <a:r>
              <a:rPr lang="en-US" dirty="0" err="1">
                <a:latin typeface="Times" pitchFamily="20" charset="0"/>
              </a:rPr>
              <a:t>T</a:t>
            </a:r>
            <a:r>
              <a:rPr lang="en-US" baseline="-25000" dirty="0" err="1">
                <a:latin typeface="Times" pitchFamily="20" charset="0"/>
              </a:rPr>
              <a:t>eff</a:t>
            </a:r>
            <a:r>
              <a:rPr lang="en-US" dirty="0">
                <a:latin typeface="Times" pitchFamily="20" charset="0"/>
              </a:rPr>
              <a:t>: 5600 - 6000 K	</a:t>
            </a:r>
          </a:p>
          <a:p>
            <a:pPr>
              <a:buFontTx/>
              <a:buChar char="-"/>
            </a:pPr>
            <a:r>
              <a:rPr lang="en-US" dirty="0">
                <a:latin typeface="Times" pitchFamily="20" charset="0"/>
              </a:rPr>
              <a:t> L: 5000 - 8000 </a:t>
            </a:r>
            <a:r>
              <a:rPr lang="en-US" dirty="0" smtClean="0">
                <a:latin typeface="Times" pitchFamily="20" charset="0"/>
              </a:rPr>
              <a:t>L</a:t>
            </a:r>
            <a:r>
              <a:rPr lang="en-US" baseline="-25000" dirty="0">
                <a:latin typeface="Wingdings" charset="2"/>
                <a:ea typeface="Wingdings" charset="2"/>
                <a:cs typeface="Wingdings" charset="2"/>
                <a:sym typeface="Wingdings" charset="2"/>
              </a:rPr>
              <a:t></a:t>
            </a:r>
            <a:endParaRPr lang="en-US" dirty="0">
              <a:latin typeface="Times" pitchFamily="20" charset="0"/>
            </a:endParaRPr>
          </a:p>
        </p:txBody>
      </p:sp>
      <p:sp>
        <p:nvSpPr>
          <p:cNvPr id="552972" name="Text Box 12"/>
          <p:cNvSpPr txBox="1">
            <a:spLocks noChangeArrowheads="1"/>
          </p:cNvSpPr>
          <p:nvPr/>
        </p:nvSpPr>
        <p:spPr bwMode="auto">
          <a:xfrm>
            <a:off x="0" y="3048000"/>
            <a:ext cx="2667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" pitchFamily="20" charset="0"/>
              </a:rPr>
              <a:t>Results: </a:t>
            </a:r>
          </a:p>
          <a:p>
            <a:r>
              <a:rPr lang="en-US" dirty="0">
                <a:latin typeface="Times" pitchFamily="20" charset="0"/>
              </a:rPr>
              <a:t>   P=25-50 d,   </a:t>
            </a:r>
          </a:p>
          <a:p>
            <a:r>
              <a:rPr lang="en-US" dirty="0">
                <a:latin typeface="Symbol" pitchFamily="20" charset="2"/>
                <a:sym typeface="Symbol" pitchFamily="20" charset="2"/>
              </a:rPr>
              <a:t></a:t>
            </a:r>
            <a:r>
              <a:rPr lang="en-US" dirty="0">
                <a:latin typeface="Times" pitchFamily="20" charset="0"/>
              </a:rPr>
              <a:t>V=0.2-0.4 mag,   </a:t>
            </a:r>
          </a:p>
          <a:p>
            <a:r>
              <a:rPr lang="en-US" dirty="0">
                <a:latin typeface="Times" pitchFamily="20" charset="0"/>
              </a:rPr>
              <a:t>   </a:t>
            </a:r>
            <a:r>
              <a:rPr lang="en-US" dirty="0">
                <a:latin typeface="Symbol" pitchFamily="20" charset="2"/>
                <a:sym typeface="Symbol" pitchFamily="20" charset="2"/>
              </a:rPr>
              <a:t></a:t>
            </a:r>
            <a:r>
              <a:rPr lang="en-US" dirty="0" err="1">
                <a:latin typeface="Times" pitchFamily="20" charset="0"/>
              </a:rPr>
              <a:t>V</a:t>
            </a:r>
            <a:r>
              <a:rPr lang="en-US" baseline="-25000" dirty="0" err="1">
                <a:latin typeface="Times" pitchFamily="20" charset="0"/>
              </a:rPr>
              <a:t>r</a:t>
            </a:r>
            <a:r>
              <a:rPr lang="en-US" dirty="0">
                <a:latin typeface="Times" pitchFamily="20" charset="0"/>
              </a:rPr>
              <a:t>=+/-5 km/s</a:t>
            </a:r>
          </a:p>
        </p:txBody>
      </p:sp>
      <p:sp>
        <p:nvSpPr>
          <p:cNvPr id="552973" name="Text Box 13"/>
          <p:cNvSpPr txBox="1">
            <a:spLocks noChangeArrowheads="1"/>
          </p:cNvSpPr>
          <p:nvPr/>
        </p:nvSpPr>
        <p:spPr bwMode="auto">
          <a:xfrm>
            <a:off x="0" y="4572000"/>
            <a:ext cx="2971800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" pitchFamily="20" charset="0"/>
              </a:rPr>
              <a:t>Need: </a:t>
            </a:r>
          </a:p>
          <a:p>
            <a:r>
              <a:rPr lang="en-US" dirty="0">
                <a:latin typeface="Times" pitchFamily="20" charset="0"/>
              </a:rPr>
              <a:t>- </a:t>
            </a:r>
            <a:r>
              <a:rPr lang="en-US" dirty="0" err="1">
                <a:latin typeface="Times" pitchFamily="20" charset="0"/>
              </a:rPr>
              <a:t>T</a:t>
            </a:r>
            <a:r>
              <a:rPr lang="en-US" baseline="-25000" dirty="0" err="1">
                <a:latin typeface="Times" pitchFamily="20" charset="0"/>
              </a:rPr>
              <a:t>eff</a:t>
            </a:r>
            <a:r>
              <a:rPr lang="en-US" dirty="0">
                <a:latin typeface="Times" pitchFamily="20" charset="0"/>
              </a:rPr>
              <a:t>: </a:t>
            </a:r>
            <a:r>
              <a:rPr lang="en-US" dirty="0" smtClean="0">
                <a:latin typeface="Times" pitchFamily="20" charset="0"/>
              </a:rPr>
              <a:t>5000 </a:t>
            </a:r>
            <a:r>
              <a:rPr lang="en-US" dirty="0">
                <a:latin typeface="Times" pitchFamily="20" charset="0"/>
              </a:rPr>
              <a:t>-</a:t>
            </a:r>
            <a:r>
              <a:rPr lang="en-US" dirty="0" smtClean="0">
                <a:latin typeface="Times" pitchFamily="20" charset="0"/>
              </a:rPr>
              <a:t> 8000 </a:t>
            </a:r>
            <a:r>
              <a:rPr lang="en-US" dirty="0">
                <a:latin typeface="Times" pitchFamily="20" charset="0"/>
              </a:rPr>
              <a:t>K	</a:t>
            </a:r>
          </a:p>
          <a:p>
            <a:r>
              <a:rPr lang="en-US" dirty="0">
                <a:latin typeface="Times" pitchFamily="20" charset="0"/>
              </a:rPr>
              <a:t>   P=50-150 </a:t>
            </a:r>
            <a:r>
              <a:rPr lang="en-US" dirty="0" err="1">
                <a:latin typeface="Times" pitchFamily="20" charset="0"/>
              </a:rPr>
              <a:t>d</a:t>
            </a:r>
            <a:r>
              <a:rPr lang="en-US" dirty="0">
                <a:latin typeface="Times" pitchFamily="20" charset="0"/>
              </a:rPr>
              <a:t>,   </a:t>
            </a:r>
          </a:p>
          <a:p>
            <a:r>
              <a:rPr lang="en-US" dirty="0">
                <a:latin typeface="Symbol" pitchFamily="20" charset="2"/>
                <a:sym typeface="Symbol" pitchFamily="20" charset="2"/>
              </a:rPr>
              <a:t></a:t>
            </a:r>
            <a:r>
              <a:rPr lang="en-US" dirty="0">
                <a:latin typeface="Times" pitchFamily="20" charset="0"/>
              </a:rPr>
              <a:t>V=0.2-0.7 mag</a:t>
            </a:r>
            <a:r>
              <a:rPr lang="en-US" dirty="0" smtClean="0">
                <a:latin typeface="Times" pitchFamily="20" charset="0"/>
              </a:rPr>
              <a:t>,</a:t>
            </a:r>
          </a:p>
          <a:p>
            <a:r>
              <a:rPr lang="en-US" dirty="0">
                <a:latin typeface="Times" pitchFamily="20" charset="0"/>
              </a:rPr>
              <a:t> </a:t>
            </a:r>
            <a:r>
              <a:rPr lang="en-US" dirty="0" smtClean="0">
                <a:latin typeface="Times" pitchFamily="20" charset="0"/>
              </a:rPr>
              <a:t> LC &amp; V</a:t>
            </a:r>
            <a:r>
              <a:rPr lang="en-US" baseline="-25000" dirty="0" smtClean="0">
                <a:latin typeface="Times" pitchFamily="20" charset="0"/>
              </a:rPr>
              <a:t>R</a:t>
            </a:r>
            <a:r>
              <a:rPr lang="en-US" dirty="0" smtClean="0">
                <a:latin typeface="Times" pitchFamily="20" charset="0"/>
              </a:rPr>
              <a:t> phasing     </a:t>
            </a:r>
            <a:endParaRPr lang="en-US" dirty="0">
              <a:latin typeface="Times" pitchFamily="2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4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200" y="609600"/>
            <a:ext cx="9075737" cy="2997744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0" charset="0"/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Times" pitchFamily="20" charset="0"/>
              </a:rPr>
              <a:t>What have we learned about pulsation in </a:t>
            </a:r>
            <a:r>
              <a:rPr lang="en-US" sz="2800" b="1" dirty="0" err="1" smtClean="0">
                <a:solidFill>
                  <a:schemeClr val="tx2"/>
                </a:solidFill>
                <a:latin typeface="Times" pitchFamily="20" charset="0"/>
              </a:rPr>
              <a:t>PPNe</a:t>
            </a:r>
            <a:r>
              <a:rPr lang="en-US" sz="2800" b="1" dirty="0" smtClean="0">
                <a:solidFill>
                  <a:schemeClr val="tx2"/>
                </a:solidFill>
                <a:latin typeface="Times" pitchFamily="20" charset="0"/>
              </a:rPr>
              <a:t>?</a:t>
            </a:r>
            <a:endParaRPr lang="en-US" b="1" dirty="0">
              <a:solidFill>
                <a:schemeClr val="tx2"/>
              </a:solidFill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Pulsate with P = 35 – 160 d   (hotter ones even shorter timescale)</a:t>
            </a:r>
            <a:endParaRPr lang="en-US" dirty="0"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" pitchFamily="20" charset="0"/>
              </a:rPr>
              <a:t>Ensemble shows evolution to shorter P and smaller </a:t>
            </a:r>
            <a:r>
              <a:rPr lang="en-US" dirty="0" smtClean="0">
                <a:solidFill>
                  <a:srgbClr val="000000"/>
                </a:solidFill>
                <a:latin typeface="Times" pitchFamily="20" charset="0"/>
              </a:rPr>
              <a:t>amplitude</a:t>
            </a:r>
            <a:endParaRPr lang="en-US" dirty="0" smtClean="0"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Multi-periodic, with </a:t>
            </a:r>
            <a:r>
              <a:rPr lang="en-US" dirty="0" smtClean="0">
                <a:latin typeface="Times" pitchFamily="21" charset="0"/>
              </a:rPr>
              <a:t>P</a:t>
            </a:r>
            <a:r>
              <a:rPr lang="en-US" baseline="-25000" dirty="0" smtClean="0">
                <a:latin typeface="Times" pitchFamily="21" charset="0"/>
              </a:rPr>
              <a:t>2</a:t>
            </a:r>
            <a:r>
              <a:rPr lang="en-US" dirty="0" smtClean="0">
                <a:latin typeface="Times" pitchFamily="21" charset="0"/>
              </a:rPr>
              <a:t> </a:t>
            </a:r>
            <a:r>
              <a:rPr lang="en-US" dirty="0">
                <a:latin typeface="Times" pitchFamily="21" charset="0"/>
              </a:rPr>
              <a:t>= P</a:t>
            </a:r>
            <a:r>
              <a:rPr lang="en-US" baseline="-25000" dirty="0">
                <a:latin typeface="Times" pitchFamily="21" charset="0"/>
              </a:rPr>
              <a:t>1</a:t>
            </a:r>
            <a:r>
              <a:rPr lang="en-US" dirty="0">
                <a:latin typeface="ＭＳ ゴシック"/>
                <a:ea typeface="ＭＳ ゴシック"/>
                <a:cs typeface="ＭＳ ゴシック"/>
              </a:rPr>
              <a:t>±</a:t>
            </a:r>
            <a:r>
              <a:rPr lang="en-US" dirty="0">
                <a:latin typeface="Times" pitchFamily="21" charset="0"/>
              </a:rPr>
              <a:t>10</a:t>
            </a:r>
            <a:r>
              <a:rPr lang="en-US" dirty="0" smtClean="0">
                <a:latin typeface="Times" pitchFamily="21" charset="0"/>
              </a:rPr>
              <a:t>%  (in most cases)</a:t>
            </a:r>
            <a:endParaRPr lang="en-US" dirty="0" smtClean="0"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 pitchFamily="20" charset="0"/>
              </a:rPr>
              <a:t>Evidence for decrease P(t) not seen, but complicated by multi-P</a:t>
            </a: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 pitchFamily="20" charset="0"/>
              </a:rPr>
              <a:t>Star brightest when hottest and smallest</a:t>
            </a: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 pitchFamily="20" charset="0"/>
              </a:rPr>
              <a:t>Possible differences in pulsation properties due to composition.</a:t>
            </a:r>
            <a:endParaRPr lang="en-US" dirty="0">
              <a:solidFill>
                <a:srgbClr val="000000"/>
              </a:solidFill>
              <a:latin typeface="Times" pitchFamily="20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Times" pitchFamily="21" charset="0"/>
              </a:rPr>
              <a:t>Conclusions:</a:t>
            </a:r>
            <a:endParaRPr lang="en-US" dirty="0">
              <a:latin typeface="Times" pitchFamily="21" charset="0"/>
            </a:endParaRPr>
          </a:p>
        </p:txBody>
      </p:sp>
      <p:pic>
        <p:nvPicPr>
          <p:cNvPr id="9" name="Picture 8" descr="delv_perio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3581400"/>
            <a:ext cx="3962399" cy="3114549"/>
          </a:xfrm>
          <a:prstGeom prst="rect">
            <a:avLst/>
          </a:prstGeom>
        </p:spPr>
      </p:pic>
      <p:pic>
        <p:nvPicPr>
          <p:cNvPr id="10" name="Picture 9" descr="MC_period_tem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557831"/>
            <a:ext cx="3962400" cy="3147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3094" y="4495800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0294" y="4321314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7180" y="4702314"/>
            <a:ext cx="554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7494" y="5029200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8894" y="4191000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1294" y="4343400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5600" y="5083314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0894" y="5105400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3200" y="4038600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2"/>
                </a:solidFill>
              </a:rPr>
              <a:t>.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648200" y="4267200"/>
            <a:ext cx="522287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Symbol" pitchFamily="21" charset="2"/>
                <a:sym typeface="Symbol" pitchFamily="21" charset="2"/>
              </a:rPr>
              <a:t></a:t>
            </a:r>
            <a:r>
              <a:rPr lang="en-US" sz="2000" dirty="0"/>
              <a:t>V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7772400" y="4267200"/>
            <a:ext cx="1219200" cy="646113"/>
          </a:xfrm>
          <a:prstGeom prst="rect">
            <a:avLst/>
          </a:prstGeom>
          <a:solidFill>
            <a:srgbClr val="FFFFFF"/>
          </a:solidFill>
          <a:ln w="12699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Maximum</a:t>
            </a:r>
            <a:r>
              <a:rPr lang="en-US" sz="1800" dirty="0" err="1" smtClean="0">
                <a:latin typeface="Times" pitchFamily="21" charset="0"/>
              </a:rPr>
              <a:t>LC</a:t>
            </a:r>
            <a:r>
              <a:rPr lang="en-US" sz="1800" dirty="0" smtClean="0">
                <a:latin typeface="Times" pitchFamily="21" charset="0"/>
              </a:rPr>
              <a:t> </a:t>
            </a:r>
            <a:r>
              <a:rPr lang="en-US" sz="1800" dirty="0" err="1">
                <a:latin typeface="Times" pitchFamily="21" charset="0"/>
              </a:rPr>
              <a:t>ampl</a:t>
            </a:r>
            <a:r>
              <a:rPr lang="en-US" sz="1800" dirty="0" smtClean="0">
                <a:latin typeface="Times" pitchFamily="21" charset="0"/>
              </a:rPr>
              <a:t>.</a:t>
            </a:r>
            <a:endParaRPr lang="en-US" sz="2000" dirty="0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09600" y="4022725"/>
            <a:ext cx="325438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096000" y="6248400"/>
            <a:ext cx="325438" cy="3968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68494" y="4778514"/>
            <a:ext cx="312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2"/>
                </a:solidFill>
              </a:rPr>
              <a:t>.</a:t>
            </a:r>
            <a:endParaRPr lang="en-US" sz="4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0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Times" pitchFamily="21" charset="0"/>
              </a:rPr>
              <a:t>Conclusions: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09600"/>
            <a:ext cx="9144000" cy="533376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0" charset="0"/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Times" pitchFamily="20" charset="0"/>
              </a:rPr>
              <a:t>What do we learn about </a:t>
            </a:r>
            <a:r>
              <a:rPr lang="en-US" sz="2800" b="1" dirty="0" err="1" smtClean="0">
                <a:solidFill>
                  <a:schemeClr val="tx2"/>
                </a:solidFill>
                <a:latin typeface="Times" pitchFamily="20" charset="0"/>
              </a:rPr>
              <a:t>PPNe</a:t>
            </a:r>
            <a:r>
              <a:rPr lang="en-US" sz="2800" b="1" dirty="0" smtClean="0">
                <a:solidFill>
                  <a:schemeClr val="tx2"/>
                </a:solidFill>
                <a:latin typeface="Times" pitchFamily="20" charset="0"/>
              </a:rPr>
              <a:t>?</a:t>
            </a:r>
            <a:endParaRPr lang="en-US" b="1" dirty="0">
              <a:solidFill>
                <a:schemeClr val="tx2"/>
              </a:solidFill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>
                <a:latin typeface="Times" pitchFamily="20" charset="0"/>
              </a:rPr>
              <a:t>Potential physical properties M, L, with appropriate models, but not </a:t>
            </a:r>
            <a:r>
              <a:rPr lang="en-US" dirty="0" smtClean="0">
                <a:latin typeface="Times" pitchFamily="20" charset="0"/>
              </a:rPr>
              <a:t>yet</a:t>
            </a:r>
          </a:p>
          <a:p>
            <a:pPr lvl="1">
              <a:lnSpc>
                <a:spcPct val="110000"/>
              </a:lnSpc>
            </a:pPr>
            <a:endParaRPr lang="en-US" sz="600" dirty="0"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Post-AGB evolution rates:</a:t>
            </a:r>
          </a:p>
          <a:p>
            <a:pPr marL="1371600" lvl="2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Intensive mass loss has ended by P ~ 160 days (late-G) – these have detached shells</a:t>
            </a:r>
          </a:p>
          <a:p>
            <a:pPr marL="1371600" lvl="2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By P ~ 100 days post-AGB mass loss at low rate, small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latin typeface="Times" pitchFamily="20" charset="0"/>
              </a:rPr>
              <a:t>V</a:t>
            </a:r>
          </a:p>
          <a:p>
            <a:pPr marL="1371600" lvl="2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Impact post-AGB </a:t>
            </a:r>
            <a:r>
              <a:rPr lang="en-US" dirty="0" err="1" smtClean="0">
                <a:latin typeface="Times" pitchFamily="20" charset="0"/>
              </a:rPr>
              <a:t>evol’n</a:t>
            </a:r>
            <a:r>
              <a:rPr lang="en-US" dirty="0" smtClean="0">
                <a:latin typeface="Times" pitchFamily="20" charset="0"/>
              </a:rPr>
              <a:t> timescales, driven by mass loss</a:t>
            </a:r>
          </a:p>
          <a:p>
            <a:pPr lvl="1">
              <a:lnSpc>
                <a:spcPct val="110000"/>
              </a:lnSpc>
            </a:pPr>
            <a:endParaRPr lang="en-US" sz="600" dirty="0"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Evolution in real time?</a:t>
            </a:r>
          </a:p>
          <a:p>
            <a:pPr marL="1371600" lvl="2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latin typeface="Times" pitchFamily="20" charset="0"/>
              </a:rPr>
              <a:t>P/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latin typeface="Times" pitchFamily="20" charset="0"/>
              </a:rPr>
              <a:t>t</a:t>
            </a:r>
            <a:r>
              <a:rPr lang="en-US" dirty="0" smtClean="0">
                <a:latin typeface="Times" pitchFamily="20" charset="0"/>
              </a:rPr>
              <a:t>, but multiple P makes this difficult for individual obj.</a:t>
            </a:r>
          </a:p>
          <a:p>
            <a:pPr lvl="1">
              <a:lnSpc>
                <a:spcPct val="110000"/>
              </a:lnSpc>
            </a:pPr>
            <a:endParaRPr lang="en-US" sz="600" dirty="0" smtClean="0">
              <a:latin typeface="Times" pitchFamily="20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0" charset="0"/>
              <a:buChar char="•"/>
            </a:pPr>
            <a:r>
              <a:rPr lang="en-US" dirty="0" smtClean="0">
                <a:latin typeface="Times" pitchFamily="20" charset="0"/>
              </a:rPr>
              <a:t>(Using same </a:t>
            </a:r>
            <a:r>
              <a:rPr lang="en-US" dirty="0">
                <a:latin typeface="Times" pitchFamily="20" charset="0"/>
              </a:rPr>
              <a:t>radial </a:t>
            </a:r>
            <a:r>
              <a:rPr lang="en-US" dirty="0" smtClean="0">
                <a:latin typeface="Times" pitchFamily="20" charset="0"/>
              </a:rPr>
              <a:t>velocities to search for evidence of binary companion – to explain the shapes of nebulae)</a:t>
            </a:r>
            <a:endParaRPr lang="en-US" dirty="0">
              <a:latin typeface="Times" pitchFamily="2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550863" y="1881188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>
              <a:latin typeface="Times" charset="0"/>
            </a:endParaRPr>
          </a:p>
        </p:txBody>
      </p:sp>
      <p:sp>
        <p:nvSpPr>
          <p:cNvPr id="15365" name="Text Box 15"/>
          <p:cNvSpPr txBox="1">
            <a:spLocks noChangeArrowheads="1"/>
          </p:cNvSpPr>
          <p:nvPr/>
        </p:nvSpPr>
        <p:spPr bwMode="auto">
          <a:xfrm>
            <a:off x="152400" y="741363"/>
            <a:ext cx="8788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dirty="0">
                <a:latin typeface="Times" charset="0"/>
              </a:rPr>
              <a:t>Bruce J. Hrivnak (Valparaiso University)</a:t>
            </a:r>
          </a:p>
        </p:txBody>
      </p:sp>
      <p:sp>
        <p:nvSpPr>
          <p:cNvPr id="15368" name="Text Box 5"/>
          <p:cNvSpPr txBox="1">
            <a:spLocks noChangeArrowheads="1"/>
          </p:cNvSpPr>
          <p:nvPr/>
        </p:nvSpPr>
        <p:spPr bwMode="auto">
          <a:xfrm>
            <a:off x="381000" y="1447800"/>
            <a:ext cx="51054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" charset="0"/>
              </a:rPr>
              <a:t>In </a:t>
            </a:r>
            <a:r>
              <a:rPr lang="en-US" u="sng" dirty="0">
                <a:solidFill>
                  <a:schemeClr val="tx2"/>
                </a:solidFill>
                <a:latin typeface="Times" charset="0"/>
              </a:rPr>
              <a:t>collaboration</a:t>
            </a:r>
            <a:r>
              <a:rPr lang="en-US" dirty="0">
                <a:solidFill>
                  <a:schemeClr val="tx2"/>
                </a:solidFill>
                <a:latin typeface="Times" charset="0"/>
              </a:rPr>
              <a:t> with </a:t>
            </a:r>
            <a:endParaRPr lang="en-US" dirty="0" smtClean="0">
              <a:solidFill>
                <a:schemeClr val="tx2"/>
              </a:solidFill>
              <a:latin typeface="Times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Wenxian</a:t>
            </a:r>
            <a:r>
              <a:rPr lang="en-US" dirty="0" smtClean="0"/>
              <a:t> Lu (VU)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Gary Henson (ETSU)</a:t>
            </a:r>
          </a:p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Todd </a:t>
            </a:r>
            <a:r>
              <a:rPr lang="en-US" dirty="0" err="1" smtClean="0"/>
              <a:t>Hillwig</a:t>
            </a:r>
            <a:r>
              <a:rPr lang="en-US" dirty="0" smtClean="0"/>
              <a:t> (VU)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David </a:t>
            </a:r>
            <a:r>
              <a:rPr lang="en-US" dirty="0" err="1" smtClean="0"/>
              <a:t>Bohlender</a:t>
            </a:r>
            <a:r>
              <a:rPr lang="en-US" dirty="0" smtClean="0"/>
              <a:t> (DAO, Canada)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Hans Van </a:t>
            </a:r>
            <a:r>
              <a:rPr lang="en-US" dirty="0" err="1" smtClean="0"/>
              <a:t>Winckel</a:t>
            </a:r>
            <a:r>
              <a:rPr lang="en-US" dirty="0" smtClean="0"/>
              <a:t> (Leuven, Belgium) 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Griet</a:t>
            </a:r>
            <a:r>
              <a:rPr lang="en-US" dirty="0" smtClean="0"/>
              <a:t> Van de </a:t>
            </a:r>
            <a:r>
              <a:rPr lang="en-US" dirty="0" err="1" smtClean="0"/>
              <a:t>Steene</a:t>
            </a:r>
            <a:r>
              <a:rPr lang="en-US" dirty="0" smtClean="0"/>
              <a:t> (RO Belgium)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Julius </a:t>
            </a:r>
            <a:r>
              <a:rPr lang="en-US" dirty="0" err="1" smtClean="0"/>
              <a:t>Sperauskus</a:t>
            </a:r>
            <a:r>
              <a:rPr lang="en-US" dirty="0" smtClean="0"/>
              <a:t> (Lithuania)</a:t>
            </a:r>
          </a:p>
          <a:p>
            <a:endParaRPr lang="en-US" sz="600" dirty="0"/>
          </a:p>
          <a:p>
            <a:endParaRPr lang="en-US" sz="1000" dirty="0"/>
          </a:p>
          <a:p>
            <a:pPr>
              <a:buFont typeface="Arial" charset="0"/>
              <a:buChar char="•"/>
            </a:pPr>
            <a:endParaRPr lang="en-US" sz="600" dirty="0" smtClean="0"/>
          </a:p>
          <a:p>
            <a:r>
              <a:rPr lang="en-US" dirty="0" smtClean="0">
                <a:solidFill>
                  <a:schemeClr val="tx2"/>
                </a:solidFill>
                <a:latin typeface="Times" charset="0"/>
              </a:rPr>
              <a:t>+ lots of VU undergraduates!</a:t>
            </a:r>
            <a:endParaRPr lang="en-US" dirty="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486400" y="1524000"/>
            <a:ext cx="3124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With</a:t>
            </a:r>
            <a:r>
              <a:rPr lang="en-US" dirty="0" smtClean="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u="sng" dirty="0" smtClean="0">
                <a:solidFill>
                  <a:schemeClr val="tx2"/>
                </a:solidFill>
                <a:latin typeface="Times" charset="0"/>
              </a:rPr>
              <a:t>support</a:t>
            </a:r>
            <a:r>
              <a:rPr lang="en-US" dirty="0" smtClean="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from</a:t>
            </a:r>
            <a:endParaRPr lang="en-US" dirty="0" smtClean="0">
              <a:solidFill>
                <a:schemeClr val="tx2"/>
              </a:solidFill>
              <a:latin typeface="Times" charset="0"/>
            </a:endParaRPr>
          </a:p>
          <a:p>
            <a:pPr>
              <a:buFont typeface="Arial" charset="0"/>
              <a:buChar char="•"/>
            </a:pPr>
            <a:r>
              <a:rPr lang="en-US" dirty="0"/>
              <a:t> NSF</a:t>
            </a:r>
          </a:p>
          <a:p>
            <a:pPr>
              <a:buFont typeface="Arial" charset="0"/>
              <a:buChar char="•"/>
            </a:pPr>
            <a:r>
              <a:rPr lang="en-US" dirty="0"/>
              <a:t> Indiana Space Grant</a:t>
            </a:r>
          </a:p>
          <a:p>
            <a:r>
              <a:rPr lang="en-US" dirty="0"/>
              <a:t>      Consortium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Valparaiso University</a:t>
            </a:r>
          </a:p>
        </p:txBody>
      </p:sp>
      <p:pic>
        <p:nvPicPr>
          <p:cNvPr id="11" name="Picture 27" descr="National Science Foundation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527" t="5396" r="79974" b="4504"/>
          <a:stretch>
            <a:fillRect/>
          </a:stretch>
        </p:blipFill>
        <p:spPr bwMode="auto">
          <a:xfrm>
            <a:off x="6096000" y="4572000"/>
            <a:ext cx="11334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Owner\AppData\Local\Microsoft\Windows\Temporary Internet Files\Low\Content.IE5\AUY6KHM7\INSGC%20Red%20Flame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4648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52400" y="-57329"/>
            <a:ext cx="891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err="1" smtClean="0"/>
              <a:t>Pulsational</a:t>
            </a:r>
            <a:r>
              <a:rPr lang="en-US" sz="3600" b="1" dirty="0" smtClean="0"/>
              <a:t> Variability in Post-AGB, </a:t>
            </a:r>
            <a:r>
              <a:rPr lang="en-US" sz="3600" b="1" dirty="0" err="1" smtClean="0"/>
              <a:t>PPNe</a:t>
            </a:r>
            <a:endParaRPr lang="en-US" sz="3600" b="1" dirty="0">
              <a:latin typeface="Times" charset="0"/>
            </a:endParaRPr>
          </a:p>
        </p:txBody>
      </p:sp>
      <p:pic>
        <p:nvPicPr>
          <p:cNvPr id="15" name="Picture 57" descr="VULogo_Vert_2Col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28087638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7" descr="VULogo_Vert_2Col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28240038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7" descr="VULogo_Vert_2Col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28392438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7" descr="VULogo_Vert_2Col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3" y="28544838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19475_V_B-V_V-R_RV_2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6868438"/>
            <a:ext cx="3197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19475_V_B-V_V-R_RV_2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7020838"/>
            <a:ext cx="3197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19475_V_B-V_V-R_RV_2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27173238"/>
            <a:ext cx="3197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19475_V_B-V_V-R_RV_2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325638"/>
            <a:ext cx="3197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 descr="19475_V_B-V_V-R_RV_2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7478038"/>
            <a:ext cx="3197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19475_V_B-V_V-R_RV_2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27630438"/>
            <a:ext cx="3197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 descr="19500_V_B-V_V-R_RV_2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26868438"/>
            <a:ext cx="3197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VULogo_Vert_2Col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07358"/>
            <a:ext cx="1283842" cy="128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52400" y="6421438"/>
            <a:ext cx="473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Times" charset="0"/>
              </a:rPr>
              <a:t>(</a:t>
            </a:r>
            <a:r>
              <a:rPr lang="en-US" sz="1800" dirty="0" smtClean="0">
                <a:solidFill>
                  <a:schemeClr val="bg1"/>
                </a:solidFill>
              </a:rPr>
              <a:t>11</a:t>
            </a:r>
            <a:r>
              <a:rPr lang="en-US" sz="1800" baseline="30000" dirty="0" smtClean="0">
                <a:solidFill>
                  <a:schemeClr val="bg1"/>
                </a:solidFill>
              </a:rPr>
              <a:t>th</a:t>
            </a:r>
            <a:r>
              <a:rPr lang="en-US" sz="1800" dirty="0" smtClean="0">
                <a:solidFill>
                  <a:schemeClr val="bg1"/>
                </a:solidFill>
              </a:rPr>
              <a:t> Pacific Rim Conf.</a:t>
            </a:r>
            <a:r>
              <a:rPr lang="en-US" sz="1800" dirty="0" smtClean="0">
                <a:solidFill>
                  <a:schemeClr val="bg1"/>
                </a:solidFill>
                <a:latin typeface="Times" charset="0"/>
              </a:rPr>
              <a:t>, Hong Kong 2015-12-</a:t>
            </a:r>
            <a:r>
              <a:rPr lang="en-US" sz="1800" dirty="0" smtClean="0">
                <a:solidFill>
                  <a:schemeClr val="bg1"/>
                </a:solidFill>
              </a:rPr>
              <a:t>15</a:t>
            </a:r>
            <a:r>
              <a:rPr lang="en-US" sz="1800" dirty="0" smtClean="0">
                <a:solidFill>
                  <a:schemeClr val="bg1"/>
                </a:solidFill>
                <a:latin typeface="Times" charset="0"/>
              </a:rPr>
              <a:t>)</a:t>
            </a:r>
            <a:endParaRPr lang="en-US" sz="1800" dirty="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5486400" y="3524072"/>
            <a:ext cx="365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With</a:t>
            </a:r>
            <a:r>
              <a:rPr lang="en-US" dirty="0" smtClean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u="sng" dirty="0" smtClean="0">
                <a:solidFill>
                  <a:srgbClr val="FF0000"/>
                </a:solidFill>
              </a:rPr>
              <a:t>thanks</a:t>
            </a:r>
            <a:r>
              <a:rPr lang="en-US" dirty="0" smtClean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to Sun Kwok</a:t>
            </a:r>
          </a:p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Times" charset="0"/>
              </a:rPr>
              <a:t>or introducing me to </a:t>
            </a:r>
            <a:r>
              <a:rPr lang="en-US" dirty="0" err="1" smtClean="0">
                <a:solidFill>
                  <a:srgbClr val="FF0000"/>
                </a:solidFill>
                <a:latin typeface="Times" charset="0"/>
              </a:rPr>
              <a:t>PPNe</a:t>
            </a:r>
            <a:r>
              <a:rPr lang="en-US" dirty="0" smtClean="0">
                <a:solidFill>
                  <a:srgbClr val="FF0000"/>
                </a:solidFill>
                <a:latin typeface="Times" charset="0"/>
              </a:rPr>
              <a:t>!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026"/>
          <p:cNvSpPr txBox="1">
            <a:spLocks noChangeArrowheads="1"/>
          </p:cNvSpPr>
          <p:nvPr/>
        </p:nvSpPr>
        <p:spPr bwMode="auto">
          <a:xfrm>
            <a:off x="0" y="-61913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-110" charset="0"/>
              </a:rPr>
              <a:t>Proto-Planetary Nebulae: Finding Them</a:t>
            </a:r>
            <a:endParaRPr lang="en-US" dirty="0">
              <a:latin typeface="Times" pitchFamily="-110" charset="0"/>
            </a:endParaRPr>
          </a:p>
        </p:txBody>
      </p:sp>
      <p:sp>
        <p:nvSpPr>
          <p:cNvPr id="50179" name="Text Box 1028"/>
          <p:cNvSpPr txBox="1">
            <a:spLocks noChangeArrowheads="1"/>
          </p:cNvSpPr>
          <p:nvPr/>
        </p:nvSpPr>
        <p:spPr bwMode="auto">
          <a:xfrm>
            <a:off x="15875" y="762000"/>
            <a:ext cx="8661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CC"/>
                </a:solidFill>
                <a:latin typeface="Times" pitchFamily="-110" charset="0"/>
              </a:rPr>
              <a:t>Discovery: </a:t>
            </a:r>
            <a:r>
              <a:rPr lang="en-US" b="1" dirty="0" smtClean="0">
                <a:solidFill>
                  <a:srgbClr val="0000CC"/>
                </a:solidFill>
                <a:latin typeface="Times" pitchFamily="-110" charset="0"/>
              </a:rPr>
              <a:t>Rather recent (since late 1980s) </a:t>
            </a:r>
            <a:r>
              <a:rPr lang="en-US" b="1" dirty="0">
                <a:solidFill>
                  <a:srgbClr val="006600"/>
                </a:solidFill>
                <a:latin typeface="Comic Sans MS" pitchFamily="-110" charset="0"/>
              </a:rPr>
              <a:t> </a:t>
            </a:r>
            <a:r>
              <a:rPr lang="en-US" b="1" dirty="0" smtClean="0">
                <a:solidFill>
                  <a:srgbClr val="006600"/>
                </a:solidFill>
                <a:latin typeface="Comic Sans MS" pitchFamily="-110" charset="0"/>
              </a:rPr>
              <a:t> Difficulties</a:t>
            </a:r>
            <a:r>
              <a:rPr lang="en-US" b="1" dirty="0">
                <a:solidFill>
                  <a:srgbClr val="006600"/>
                </a:solidFill>
                <a:latin typeface="Comic Sans MS" pitchFamily="-110" charset="0"/>
              </a:rPr>
              <a:t>?</a:t>
            </a:r>
          </a:p>
          <a:p>
            <a:endParaRPr lang="en-US" sz="1000" b="1" dirty="0">
              <a:solidFill>
                <a:srgbClr val="006600"/>
              </a:solidFill>
              <a:latin typeface="Comic Sans MS" pitchFamily="-110" charset="0"/>
            </a:endParaRPr>
          </a:p>
          <a:p>
            <a:pPr lvl="1">
              <a:buFontTx/>
              <a:buChar char="-"/>
            </a:pPr>
            <a:r>
              <a:rPr lang="en-US" dirty="0">
                <a:latin typeface="Times" pitchFamily="-110" charset="0"/>
              </a:rPr>
              <a:t> Short lifetime: few thousand years (10</a:t>
            </a:r>
            <a:r>
              <a:rPr lang="en-US" baseline="30000" dirty="0">
                <a:latin typeface="Times" pitchFamily="-110" charset="0"/>
              </a:rPr>
              <a:t>3</a:t>
            </a:r>
            <a:r>
              <a:rPr lang="en-US" dirty="0">
                <a:latin typeface="Times" pitchFamily="-110" charset="0"/>
              </a:rPr>
              <a:t>yr/10</a:t>
            </a:r>
            <a:r>
              <a:rPr lang="en-US" baseline="30000" dirty="0">
                <a:latin typeface="Times" pitchFamily="-110" charset="0"/>
              </a:rPr>
              <a:t>9</a:t>
            </a:r>
            <a:r>
              <a:rPr lang="en-US" dirty="0">
                <a:latin typeface="Times" pitchFamily="-110" charset="0"/>
              </a:rPr>
              <a:t>yr ~ 15 min/75 yr)</a:t>
            </a:r>
          </a:p>
          <a:p>
            <a:pPr lvl="1"/>
            <a:endParaRPr lang="en-US" sz="1000" dirty="0">
              <a:latin typeface="Times" pitchFamily="-110" charset="0"/>
            </a:endParaRPr>
          </a:p>
          <a:p>
            <a:pPr lvl="1">
              <a:buFontTx/>
              <a:buChar char="-"/>
            </a:pPr>
            <a:r>
              <a:rPr lang="en-US" dirty="0">
                <a:latin typeface="Times" pitchFamily="-110" charset="0"/>
              </a:rPr>
              <a:t> Partial obscuration by ejected </a:t>
            </a:r>
            <a:r>
              <a:rPr lang="en-US" dirty="0" err="1">
                <a:latin typeface="Times" pitchFamily="-110" charset="0"/>
              </a:rPr>
              <a:t>circumstellar</a:t>
            </a:r>
            <a:r>
              <a:rPr lang="en-US" dirty="0">
                <a:latin typeface="Times" pitchFamily="-110" charset="0"/>
              </a:rPr>
              <a:t> gas, dust </a:t>
            </a:r>
          </a:p>
          <a:p>
            <a:pPr lvl="1"/>
            <a:endParaRPr lang="en-US" sz="1000" dirty="0">
              <a:latin typeface="Times" pitchFamily="-110" charset="0"/>
            </a:endParaRPr>
          </a:p>
          <a:p>
            <a:pPr lvl="1">
              <a:buFontTx/>
              <a:buChar char="-"/>
            </a:pPr>
            <a:r>
              <a:rPr lang="en-US" dirty="0">
                <a:latin typeface="Times" pitchFamily="-110" charset="0"/>
              </a:rPr>
              <a:t> Hard to tell from normal stars in visible light</a:t>
            </a:r>
          </a:p>
        </p:txBody>
      </p:sp>
      <p:sp>
        <p:nvSpPr>
          <p:cNvPr id="349189" name="Text Box 1029"/>
          <p:cNvSpPr txBox="1">
            <a:spLocks noChangeArrowheads="1"/>
          </p:cNvSpPr>
          <p:nvPr/>
        </p:nvSpPr>
        <p:spPr bwMode="auto">
          <a:xfrm>
            <a:off x="0" y="2780943"/>
            <a:ext cx="93726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CC"/>
                </a:solidFill>
                <a:latin typeface="Times" pitchFamily="-110" charset="0"/>
              </a:rPr>
              <a:t>Key to Discovery:</a:t>
            </a:r>
          </a:p>
          <a:p>
            <a:endParaRPr lang="en-US" sz="1000" dirty="0">
              <a:latin typeface="Times" pitchFamily="-110" charset="0"/>
            </a:endParaRPr>
          </a:p>
          <a:p>
            <a:pPr lvl="1">
              <a:buFontTx/>
              <a:buChar char="-"/>
            </a:pPr>
            <a:r>
              <a:rPr lang="en-US" dirty="0">
                <a:latin typeface="Times" pitchFamily="-110" charset="0"/>
              </a:rPr>
              <a:t> </a:t>
            </a:r>
            <a:r>
              <a:rPr lang="en-US" dirty="0" err="1">
                <a:latin typeface="Times" pitchFamily="-110" charset="0"/>
              </a:rPr>
              <a:t>Circumstellar</a:t>
            </a:r>
            <a:r>
              <a:rPr lang="en-US" dirty="0">
                <a:latin typeface="Times" pitchFamily="-110" charset="0"/>
              </a:rPr>
              <a:t> dust is cool, radiates in infrared</a:t>
            </a:r>
          </a:p>
          <a:p>
            <a:pPr lvl="1"/>
            <a:endParaRPr lang="en-US" sz="1000" dirty="0">
              <a:latin typeface="Times" pitchFamily="-110" charset="0"/>
            </a:endParaRPr>
          </a:p>
          <a:p>
            <a:pPr lvl="1">
              <a:buFontTx/>
              <a:buChar char="-"/>
            </a:pPr>
            <a:r>
              <a:rPr lang="en-US" b="1" dirty="0">
                <a:latin typeface="Comic Sans MS" pitchFamily="-110" charset="0"/>
              </a:rPr>
              <a:t> </a:t>
            </a:r>
            <a:r>
              <a:rPr lang="en-US" dirty="0">
                <a:latin typeface="Times" pitchFamily="-110" charset="0"/>
              </a:rPr>
              <a:t>IRAS satellite, all-sky survey (1983</a:t>
            </a:r>
            <a:r>
              <a:rPr lang="en-US" dirty="0" smtClean="0">
                <a:latin typeface="Times" pitchFamily="-110" charset="0"/>
              </a:rPr>
              <a:t>)</a:t>
            </a:r>
            <a:endParaRPr lang="en-US" dirty="0">
              <a:latin typeface="Times" pitchFamily="-110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2988" y="2057400"/>
            <a:ext cx="1827212" cy="274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0" y="43434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CC"/>
                </a:solidFill>
                <a:latin typeface="Times" pitchFamily="-110" charset="0"/>
              </a:rPr>
              <a:t>S. Kwok quickly recognized the opportunity that IRAS </a:t>
            </a:r>
            <a:r>
              <a:rPr lang="en-US" b="1" dirty="0" smtClean="0">
                <a:solidFill>
                  <a:srgbClr val="0000CC"/>
                </a:solidFill>
                <a:latin typeface="Times" pitchFamily="-110" charset="0"/>
              </a:rPr>
              <a:t>           afforded </a:t>
            </a:r>
            <a:r>
              <a:rPr lang="en-US" b="1" dirty="0">
                <a:solidFill>
                  <a:srgbClr val="0000CC"/>
                </a:solidFill>
                <a:latin typeface="Times" pitchFamily="-110" charset="0"/>
              </a:rPr>
              <a:t>to identify and study these transitional </a:t>
            </a:r>
            <a:r>
              <a:rPr lang="en-US" b="1" dirty="0" smtClean="0">
                <a:solidFill>
                  <a:srgbClr val="0000CC"/>
                </a:solidFill>
                <a:latin typeface="Times" pitchFamily="-110" charset="0"/>
              </a:rPr>
              <a:t>objects:</a:t>
            </a:r>
            <a:endParaRPr lang="en-US" sz="1000" dirty="0">
              <a:latin typeface="Times" pitchFamily="-110" charset="0"/>
            </a:endParaRPr>
          </a:p>
          <a:p>
            <a:pPr lvl="1">
              <a:buFontTx/>
              <a:buChar char="-"/>
            </a:pPr>
            <a:r>
              <a:rPr lang="en-US" dirty="0" smtClean="0">
                <a:latin typeface="Times" pitchFamily="-110" charset="0"/>
              </a:rPr>
              <a:t> Select candidates based on IR colors </a:t>
            </a:r>
          </a:p>
          <a:p>
            <a:pPr lvl="1">
              <a:buFontTx/>
              <a:buChar char="-"/>
            </a:pPr>
            <a:r>
              <a:rPr lang="en-US" dirty="0" smtClean="0">
                <a:latin typeface="Times" pitchFamily="-110" charset="0"/>
              </a:rPr>
              <a:t>Visible </a:t>
            </a:r>
            <a:r>
              <a:rPr lang="en-US" dirty="0">
                <a:latin typeface="Times" pitchFamily="-110" charset="0"/>
              </a:rPr>
              <a:t>counterparts were found for many of </a:t>
            </a:r>
            <a:r>
              <a:rPr lang="en-US" dirty="0" smtClean="0">
                <a:latin typeface="Times" pitchFamily="-110" charset="0"/>
              </a:rPr>
              <a:t>these  </a:t>
            </a:r>
            <a:r>
              <a:rPr lang="en-US" sz="2200" dirty="0" smtClean="0">
                <a:latin typeface="Times" pitchFamily="-110" charset="0"/>
              </a:rPr>
              <a:t>(</a:t>
            </a:r>
            <a:r>
              <a:rPr lang="en-US" sz="2200" dirty="0" smtClean="0">
                <a:latin typeface="Times" pitchFamily="-110" charset="0"/>
                <a:sym typeface="Wingdings"/>
              </a:rPr>
              <a:t></a:t>
            </a:r>
            <a:r>
              <a:rPr lang="en-US" sz="2200" dirty="0" smtClean="0">
                <a:latin typeface="Times" pitchFamily="-110" charset="0"/>
              </a:rPr>
              <a:t> IRAS names)</a:t>
            </a:r>
            <a:endParaRPr lang="en-US" sz="2200" b="1" dirty="0">
              <a:latin typeface="Comic Sans MS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55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9" grpId="0" autoUpdateAnimBg="0"/>
      <p:bldP spid="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Times" pitchFamily="-110" charset="0"/>
              </a:rPr>
              <a:t>Beginning the Search: Identifying Candidates</a:t>
            </a:r>
          </a:p>
        </p:txBody>
      </p:sp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3200400" y="685800"/>
            <a:ext cx="25574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" pitchFamily="-110" charset="0"/>
              </a:rPr>
              <a:t>IRAS </a:t>
            </a:r>
            <a:r>
              <a:rPr lang="en-US" b="1" dirty="0">
                <a:solidFill>
                  <a:srgbClr val="0000CC"/>
                </a:solidFill>
                <a:latin typeface="Times" pitchFamily="-110" charset="0"/>
              </a:rPr>
              <a:t>18095+</a:t>
            </a:r>
            <a:r>
              <a:rPr lang="en-US" b="1" dirty="0" smtClean="0">
                <a:solidFill>
                  <a:srgbClr val="0000CC"/>
                </a:solidFill>
                <a:latin typeface="Times" pitchFamily="-110" charset="0"/>
              </a:rPr>
              <a:t>2704</a:t>
            </a:r>
            <a:endParaRPr lang="en-US" dirty="0">
              <a:latin typeface="Times" pitchFamily="-110" charset="0"/>
            </a:endParaRPr>
          </a:p>
        </p:txBody>
      </p:sp>
      <p:pic>
        <p:nvPicPr>
          <p:cNvPr id="56324" name="Picture 4" descr="194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430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1" name="Picture 5" descr="180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1430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533400" y="685800"/>
            <a:ext cx="25574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" pitchFamily="-110" charset="0"/>
              </a:rPr>
              <a:t>IRAS </a:t>
            </a:r>
            <a:r>
              <a:rPr lang="en-US" b="1" dirty="0">
                <a:solidFill>
                  <a:srgbClr val="0000CC"/>
                </a:solidFill>
                <a:latin typeface="Times" pitchFamily="-110" charset="0"/>
              </a:rPr>
              <a:t>19477+</a:t>
            </a:r>
            <a:r>
              <a:rPr lang="en-US" b="1" dirty="0" smtClean="0">
                <a:solidFill>
                  <a:srgbClr val="0000CC"/>
                </a:solidFill>
                <a:latin typeface="Times" pitchFamily="-110" charset="0"/>
              </a:rPr>
              <a:t>2401</a:t>
            </a:r>
            <a:endParaRPr lang="en-US" dirty="0">
              <a:latin typeface="Times" pitchFamily="-110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1828800"/>
            <a:ext cx="3048000" cy="339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3521221"/>
            <a:ext cx="4414837" cy="332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0" y="3657600"/>
            <a:ext cx="1642065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Times" pitchFamily="-110" charset="0"/>
              </a:rPr>
              <a:t>visible/near-IR:</a:t>
            </a:r>
          </a:p>
          <a:p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Times" pitchFamily="-110" charset="0"/>
              </a:rPr>
              <a:t>  photosphere</a:t>
            </a:r>
          </a:p>
          <a:p>
            <a:r>
              <a:rPr lang="en-US" sz="1700" b="1" dirty="0">
                <a:solidFill>
                  <a:schemeClr val="accent3">
                    <a:lumMod val="75000"/>
                  </a:schemeClr>
                </a:solidFill>
                <a:latin typeface="Times" pitchFamily="-110" charset="0"/>
              </a:rPr>
              <a:t> </a:t>
            </a:r>
            <a:r>
              <a:rPr lang="en-US" sz="1700" b="1" dirty="0" smtClean="0">
                <a:solidFill>
                  <a:schemeClr val="accent3">
                    <a:lumMod val="75000"/>
                  </a:schemeClr>
                </a:solidFill>
                <a:latin typeface="Times" pitchFamily="-110" charset="0"/>
              </a:rPr>
              <a:t>            |</a:t>
            </a:r>
            <a:endParaRPr lang="en-US" sz="1700" b="1" dirty="0">
              <a:solidFill>
                <a:schemeClr val="accent3">
                  <a:lumMod val="75000"/>
                </a:schemeClr>
              </a:solidFill>
              <a:latin typeface="Times" pitchFamily="-110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491952" y="3657600"/>
            <a:ext cx="1014439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b="1" dirty="0" smtClean="0">
                <a:solidFill>
                  <a:srgbClr val="CC0000"/>
                </a:solidFill>
                <a:latin typeface="Times" pitchFamily="-110" charset="0"/>
              </a:rPr>
              <a:t>mid</a:t>
            </a:r>
            <a:r>
              <a:rPr lang="en-US" sz="1700" b="1" dirty="0">
                <a:solidFill>
                  <a:srgbClr val="CC0000"/>
                </a:solidFill>
                <a:latin typeface="Times" pitchFamily="-110" charset="0"/>
              </a:rPr>
              <a:t>-IR:</a:t>
            </a:r>
          </a:p>
          <a:p>
            <a:r>
              <a:rPr lang="en-US" sz="1700" b="1" dirty="0">
                <a:solidFill>
                  <a:srgbClr val="CC0000"/>
                </a:solidFill>
                <a:latin typeface="Times" pitchFamily="-110" charset="0"/>
              </a:rPr>
              <a:t>cool dust</a:t>
            </a:r>
          </a:p>
          <a:p>
            <a:r>
              <a:rPr lang="en-US" sz="1700" b="1" dirty="0">
                <a:solidFill>
                  <a:srgbClr val="CC0000"/>
                </a:solidFill>
                <a:latin typeface="Times" pitchFamily="-110" charset="0"/>
              </a:rPr>
              <a:t>    </a:t>
            </a:r>
            <a:r>
              <a:rPr lang="en-US" sz="1700" b="1" dirty="0" smtClean="0">
                <a:solidFill>
                  <a:srgbClr val="CC0000"/>
                </a:solidFill>
                <a:latin typeface="Times" pitchFamily="-110" charset="0"/>
              </a:rPr>
              <a:t>  </a:t>
            </a:r>
            <a:r>
              <a:rPr lang="en-US" sz="1700" b="1" dirty="0">
                <a:solidFill>
                  <a:srgbClr val="CC0000"/>
                </a:solidFill>
                <a:latin typeface="Times" pitchFamily="-110" charset="0"/>
              </a:rPr>
              <a:t>|</a:t>
            </a:r>
          </a:p>
        </p:txBody>
      </p:sp>
      <p:sp>
        <p:nvSpPr>
          <p:cNvPr id="2" name="Rectangle 1"/>
          <p:cNvSpPr/>
          <p:nvPr/>
        </p:nvSpPr>
        <p:spPr>
          <a:xfrm>
            <a:off x="6705600" y="2057400"/>
            <a:ext cx="68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" pitchFamily="-110" charset="0"/>
              </a:rPr>
              <a:t>F3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29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autoUpdateAnimBg="0"/>
      <p:bldP spid="10" grpId="1"/>
      <p:bldP spid="11" grpId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152400" y="838201"/>
            <a:ext cx="88392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defRPr/>
            </a:pPr>
            <a:r>
              <a:rPr lang="en-US" b="1" dirty="0">
                <a:solidFill>
                  <a:srgbClr val="0000CC"/>
                </a:solidFill>
                <a:latin typeface="Times" charset="0"/>
              </a:rPr>
              <a:t>Star:</a:t>
            </a:r>
            <a:r>
              <a:rPr lang="en-US" b="1" dirty="0" smtClean="0">
                <a:solidFill>
                  <a:srgbClr val="0000CC"/>
                </a:solidFill>
                <a:latin typeface="Times" charset="0"/>
              </a:rPr>
              <a:t> 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 smtClean="0">
                <a:latin typeface="Times" charset="0"/>
              </a:rPr>
              <a:t>Chemical composition (Van </a:t>
            </a:r>
            <a:r>
              <a:rPr lang="en-US" dirty="0" err="1" smtClean="0">
                <a:latin typeface="Times" charset="0"/>
              </a:rPr>
              <a:t>Winckel</a:t>
            </a:r>
            <a:r>
              <a:rPr lang="en-US" dirty="0" smtClean="0"/>
              <a:t> et al.; Reddy et al.)</a:t>
            </a:r>
          </a:p>
          <a:p>
            <a:pPr marL="1371600" lvl="2" indent="-457200">
              <a:buFont typeface="Arial"/>
              <a:buChar char="•"/>
              <a:defRPr/>
            </a:pPr>
            <a:r>
              <a:rPr lang="en-US" dirty="0" smtClean="0"/>
              <a:t>S-process elements overabundant (AGB </a:t>
            </a:r>
            <a:r>
              <a:rPr lang="en-US" dirty="0" err="1" smtClean="0"/>
              <a:t>nucleosynthesis</a:t>
            </a:r>
            <a:r>
              <a:rPr lang="en-US" dirty="0" smtClean="0"/>
              <a:t>)</a:t>
            </a:r>
          </a:p>
          <a:p>
            <a:pPr marL="457200" indent="-457200">
              <a:defRPr/>
            </a:pPr>
            <a:endParaRPr lang="en-US" sz="600" dirty="0" smtClean="0">
              <a:latin typeface="Times" charset="0"/>
            </a:endParaRPr>
          </a:p>
          <a:p>
            <a:pPr marL="914400" lvl="1" indent="-457200">
              <a:buFont typeface="Arial"/>
              <a:buChar char="•"/>
              <a:defRPr/>
            </a:pPr>
            <a:r>
              <a:rPr lang="en-US" dirty="0" smtClean="0"/>
              <a:t>Variability (</a:t>
            </a:r>
            <a:r>
              <a:rPr lang="en-US" dirty="0" err="1" smtClean="0"/>
              <a:t>Arkhipova</a:t>
            </a:r>
            <a:r>
              <a:rPr lang="en-US" dirty="0" smtClean="0"/>
              <a:t> et al.; Hrivnak et al.) – discuss today</a:t>
            </a:r>
            <a:endParaRPr lang="en-US" dirty="0" smtClean="0">
              <a:latin typeface="Times" charset="0"/>
            </a:endParaRPr>
          </a:p>
          <a:p>
            <a:pPr marL="914400" lvl="1" indent="-457200">
              <a:defRPr/>
            </a:pPr>
            <a:endParaRPr lang="en-US" sz="300" dirty="0" smtClean="0">
              <a:latin typeface="Times" charset="0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11288" y="0"/>
            <a:ext cx="9132711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Times" pitchFamily="21" charset="0"/>
              </a:rPr>
              <a:t>Studies of Central Star and </a:t>
            </a:r>
            <a:r>
              <a:rPr lang="en-US" sz="2800" b="1" dirty="0" err="1" smtClean="0">
                <a:latin typeface="Times" pitchFamily="21" charset="0"/>
              </a:rPr>
              <a:t>Circumstellar</a:t>
            </a:r>
            <a:r>
              <a:rPr lang="en-US" sz="2800" b="1" dirty="0" smtClean="0">
                <a:latin typeface="Times" pitchFamily="21" charset="0"/>
              </a:rPr>
              <a:t> Envelope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21535" name="Text Box 5"/>
          <p:cNvSpPr txBox="1">
            <a:spLocks noChangeArrowheads="1"/>
          </p:cNvSpPr>
          <p:nvPr/>
        </p:nvSpPr>
        <p:spPr bwMode="auto">
          <a:xfrm>
            <a:off x="152400" y="2564011"/>
            <a:ext cx="72390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b="1" dirty="0" err="1" smtClean="0">
                <a:solidFill>
                  <a:srgbClr val="0000CC"/>
                </a:solidFill>
                <a:latin typeface="Times" pitchFamily="21" charset="0"/>
              </a:rPr>
              <a:t>Circumstellar</a:t>
            </a:r>
            <a:r>
              <a:rPr lang="en-US" b="1" dirty="0" smtClean="0">
                <a:solidFill>
                  <a:srgbClr val="0000CC"/>
                </a:solidFill>
                <a:latin typeface="Times" pitchFamily="21" charset="0"/>
              </a:rPr>
              <a:t> Envelope:</a:t>
            </a:r>
          </a:p>
          <a:p>
            <a:pPr marL="1371600" lvl="2" indent="-457200"/>
            <a:endParaRPr lang="en-US" sz="600" dirty="0" smtClean="0">
              <a:latin typeface="Times" pitchFamily="21" charset="0"/>
            </a:endParaRPr>
          </a:p>
          <a:p>
            <a:pPr marL="914400" lvl="1" indent="-457200">
              <a:buFont typeface="Arial" pitchFamily="21" charset="0"/>
              <a:buChar char="•"/>
            </a:pPr>
            <a:r>
              <a:rPr lang="en-US" sz="2200" dirty="0" smtClean="0">
                <a:latin typeface="Times" pitchFamily="21" charset="0"/>
              </a:rPr>
              <a:t>Chemical composition</a:t>
            </a:r>
          </a:p>
          <a:p>
            <a:pPr marL="1371600" lvl="2" indent="-457200">
              <a:buFont typeface="Arial" pitchFamily="21" charset="0"/>
              <a:buChar char="•"/>
            </a:pPr>
            <a:r>
              <a:rPr lang="en-US" sz="2200" dirty="0" smtClean="0">
                <a:latin typeface="Times" pitchFamily="21" charset="0"/>
              </a:rPr>
              <a:t>Gas</a:t>
            </a:r>
            <a:endParaRPr lang="en-US" sz="2200" baseline="30000" dirty="0" smtClean="0">
              <a:latin typeface="Times" pitchFamily="21" charset="0"/>
            </a:endParaRPr>
          </a:p>
          <a:p>
            <a:pPr marL="1371600" lvl="2" indent="-457200">
              <a:buFont typeface="Arial" pitchFamily="21" charset="0"/>
              <a:buChar char="•"/>
            </a:pPr>
            <a:r>
              <a:rPr lang="en-US" sz="2200" dirty="0" smtClean="0">
                <a:latin typeface="Times" pitchFamily="21" charset="0"/>
              </a:rPr>
              <a:t>Dust</a:t>
            </a:r>
          </a:p>
          <a:p>
            <a:pPr marL="1371600" lvl="2" indent="-457200"/>
            <a:endParaRPr lang="en-US" sz="600" dirty="0" smtClean="0">
              <a:latin typeface="Times" pitchFamily="21" charset="0"/>
            </a:endParaRPr>
          </a:p>
          <a:p>
            <a:pPr marL="914400" lvl="1" indent="-457200">
              <a:buFont typeface="Arial" pitchFamily="21" charset="0"/>
              <a:buChar char="•"/>
            </a:pPr>
            <a:r>
              <a:rPr lang="en-US" sz="2200" dirty="0" smtClean="0">
                <a:latin typeface="Times" pitchFamily="21" charset="0"/>
              </a:rPr>
              <a:t>Shape of nebula (HST images, </a:t>
            </a:r>
            <a:r>
              <a:rPr lang="en-US" sz="2200" dirty="0" err="1" smtClean="0">
                <a:latin typeface="Times" pitchFamily="21" charset="0"/>
              </a:rPr>
              <a:t>Sahai</a:t>
            </a:r>
            <a:r>
              <a:rPr lang="en-US" sz="2200" dirty="0" smtClean="0">
                <a:latin typeface="Times" pitchFamily="21" charset="0"/>
              </a:rPr>
              <a:t>, … </a:t>
            </a:r>
            <a:r>
              <a:rPr lang="en-US" sz="2200" dirty="0" err="1" smtClean="0">
                <a:latin typeface="Times" pitchFamily="21" charset="0"/>
              </a:rPr>
              <a:t>Balick</a:t>
            </a:r>
            <a:r>
              <a:rPr lang="en-US" sz="2200" dirty="0" smtClean="0">
                <a:latin typeface="Times" pitchFamily="21" charset="0"/>
              </a:rPr>
              <a:t>)</a:t>
            </a:r>
          </a:p>
          <a:p>
            <a:pPr marL="1371600" lvl="2" indent="-457200">
              <a:buFont typeface="Arial" pitchFamily="21" charset="0"/>
              <a:buChar char="•"/>
            </a:pPr>
            <a:r>
              <a:rPr lang="en-US" sz="2200" dirty="0" smtClean="0">
                <a:latin typeface="Times" pitchFamily="21" charset="0"/>
              </a:rPr>
              <a:t>Shaping of the nebula</a:t>
            </a:r>
          </a:p>
          <a:p>
            <a:pPr marL="914400" lvl="1" indent="-457200">
              <a:buFont typeface="Arial" pitchFamily="21" charset="0"/>
              <a:buChar char="•"/>
            </a:pPr>
            <a:r>
              <a:rPr lang="en-US" sz="2200" dirty="0" smtClean="0">
                <a:latin typeface="Times" pitchFamily="21" charset="0"/>
              </a:rPr>
              <a:t>Kinematics (</a:t>
            </a:r>
            <a:r>
              <a:rPr lang="en-US" sz="2200" dirty="0" err="1" smtClean="0">
                <a:latin typeface="Times" pitchFamily="21" charset="0"/>
              </a:rPr>
              <a:t>Bajurrabal</a:t>
            </a:r>
            <a:r>
              <a:rPr lang="en-US" sz="2200" dirty="0" smtClean="0">
                <a:latin typeface="Times" pitchFamily="21" charset="0"/>
              </a:rPr>
              <a:t>, …)</a:t>
            </a:r>
          </a:p>
          <a:p>
            <a:pPr marL="1371600" lvl="2" indent="-457200"/>
            <a:endParaRPr lang="en-US" sz="600" dirty="0">
              <a:latin typeface="Times" pitchFamily="2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52400" y="0"/>
            <a:ext cx="647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Pulsation in </a:t>
            </a:r>
            <a:r>
              <a:rPr lang="en-US" sz="2800" b="1" dirty="0" err="1">
                <a:latin typeface="Times" pitchFamily="21" charset="0"/>
              </a:rPr>
              <a:t>PPNe</a:t>
            </a:r>
            <a:r>
              <a:rPr lang="en-US" sz="2800" b="1" dirty="0">
                <a:latin typeface="Times" pitchFamily="21" charset="0"/>
              </a:rPr>
              <a:t> –  Light Curve Studies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8263" y="1049338"/>
            <a:ext cx="9075737" cy="2963889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</a:t>
            </a:r>
            <a:r>
              <a:rPr lang="en-US" sz="2600" b="1" dirty="0">
                <a:latin typeface="Times" pitchFamily="21" charset="0"/>
              </a:rPr>
              <a:t>Motivation</a:t>
            </a:r>
            <a:r>
              <a:rPr lang="en-US" sz="2600" dirty="0">
                <a:latin typeface="Times" pitchFamily="21" charset="0"/>
              </a:rPr>
              <a:t>: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err="1">
                <a:latin typeface="Times" pitchFamily="21" charset="0"/>
              </a:rPr>
              <a:t>Pulsational</a:t>
            </a:r>
            <a:r>
              <a:rPr lang="en-US" dirty="0">
                <a:latin typeface="Times" pitchFamily="21" charset="0"/>
              </a:rPr>
              <a:t> light variability known to occur in </a:t>
            </a:r>
            <a:r>
              <a:rPr lang="en-US" dirty="0" smtClean="0">
                <a:latin typeface="Times" pitchFamily="21" charset="0"/>
              </a:rPr>
              <a:t>AGB </a:t>
            </a:r>
            <a:r>
              <a:rPr lang="en-US" dirty="0">
                <a:latin typeface="Times" pitchFamily="21" charset="0"/>
              </a:rPr>
              <a:t>stars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Times" pitchFamily="21" charset="0"/>
              </a:rPr>
              <a:t>It is a driver of mass loss and contributes to dust formation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Times" pitchFamily="21" charset="0"/>
                <a:ea typeface="Times" pitchFamily="21" charset="0"/>
                <a:cs typeface="Times" pitchFamily="21" charset="0"/>
              </a:rPr>
              <a:t>Can yield info on mass loss, physical 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properties (M, L), </a:t>
            </a:r>
            <a:r>
              <a:rPr lang="en-US" dirty="0">
                <a:latin typeface="Times" pitchFamily="21" charset="0"/>
                <a:ea typeface="Times" pitchFamily="21" charset="0"/>
                <a:cs typeface="Times" pitchFamily="21" charset="0"/>
              </a:rPr>
              <a:t>and evolution in </a:t>
            </a:r>
            <a:r>
              <a:rPr lang="en-US" dirty="0" err="1">
                <a:latin typeface="Times" pitchFamily="21" charset="0"/>
                <a:ea typeface="Times" pitchFamily="21" charset="0"/>
                <a:cs typeface="Times" pitchFamily="21" charset="0"/>
              </a:rPr>
              <a:t>PPNe</a:t>
            </a:r>
            <a:r>
              <a:rPr lang="en-US" dirty="0">
                <a:latin typeface="Times" pitchFamily="21" charset="0"/>
                <a:ea typeface="Times" pitchFamily="21" charset="0"/>
                <a:cs typeface="Times" pitchFamily="21" charset="0"/>
              </a:rPr>
              <a:t> 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phase.  Compare &amp; combined with models.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endParaRPr lang="en-US" dirty="0">
              <a:latin typeface="Times" pitchFamily="21" charset="0"/>
              <a:ea typeface="Times" pitchFamily="21" charset="0"/>
              <a:cs typeface="Times" pitchFamily="21" charset="0"/>
            </a:endParaRP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Study of variability of </a:t>
            </a:r>
            <a:r>
              <a:rPr lang="en-US" dirty="0" err="1" smtClean="0">
                <a:latin typeface="Times" pitchFamily="21" charset="0"/>
                <a:ea typeface="Times" pitchFamily="21" charset="0"/>
                <a:cs typeface="Times" pitchFamily="21" charset="0"/>
              </a:rPr>
              <a:t>PPNe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 began in part to search for </a:t>
            </a:r>
            <a:r>
              <a:rPr lang="en-US" dirty="0" err="1" smtClean="0">
                <a:latin typeface="Times" pitchFamily="21" charset="0"/>
                <a:ea typeface="Times" pitchFamily="21" charset="0"/>
                <a:cs typeface="Times" pitchFamily="21" charset="0"/>
              </a:rPr>
              <a:t>binarity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.</a:t>
            </a:r>
            <a:endParaRPr lang="en-US" dirty="0">
              <a:latin typeface="Times" pitchFamily="21" charset="0"/>
              <a:ea typeface="Times" pitchFamily="21" charset="0"/>
              <a:cs typeface="Times" pitchFamily="2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52400" y="0"/>
            <a:ext cx="647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" pitchFamily="21" charset="0"/>
              </a:rPr>
              <a:t>Pulsation in </a:t>
            </a:r>
            <a:r>
              <a:rPr lang="en-US" sz="2800" b="1" dirty="0" smtClean="0">
                <a:latin typeface="Times" pitchFamily="21" charset="0"/>
              </a:rPr>
              <a:t>other Post-AGB Stars</a:t>
            </a:r>
            <a:endParaRPr lang="en-US" dirty="0">
              <a:latin typeface="Times" pitchFamily="21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8263" y="685800"/>
            <a:ext cx="9075737" cy="418268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</a:t>
            </a:r>
            <a:r>
              <a:rPr lang="en-US" sz="2600" b="1" dirty="0" smtClean="0">
                <a:latin typeface="Times" pitchFamily="21" charset="0"/>
              </a:rPr>
              <a:t>RV Tau</a:t>
            </a:r>
            <a:r>
              <a:rPr lang="en-US" sz="2600" dirty="0" smtClean="0">
                <a:latin typeface="Times" pitchFamily="21" charset="0"/>
              </a:rPr>
              <a:t>: </a:t>
            </a:r>
            <a:r>
              <a:rPr lang="en-US" dirty="0" smtClean="0">
                <a:latin typeface="Times" pitchFamily="21" charset="0"/>
              </a:rPr>
              <a:t>LC: Alternately deep and shallow minima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err="1" smtClean="0">
                <a:latin typeface="Times" pitchFamily="21" charset="0"/>
              </a:rPr>
              <a:t>SpT</a:t>
            </a:r>
            <a:r>
              <a:rPr lang="en-US" dirty="0" smtClean="0">
                <a:latin typeface="Times" pitchFamily="21" charset="0"/>
              </a:rPr>
              <a:t>: F </a:t>
            </a:r>
            <a:r>
              <a:rPr lang="en-US" dirty="0">
                <a:latin typeface="Times" pitchFamily="21" charset="0"/>
              </a:rPr>
              <a:t>– </a:t>
            </a:r>
            <a:r>
              <a:rPr lang="en-US" dirty="0" smtClean="0">
                <a:latin typeface="Times" pitchFamily="21" charset="0"/>
              </a:rPr>
              <a:t>K;   </a:t>
            </a:r>
            <a:r>
              <a:rPr lang="en-US" dirty="0">
                <a:latin typeface="Times" pitchFamily="21" charset="0"/>
              </a:rPr>
              <a:t>P: 30 – 150 d (or twice that long</a:t>
            </a:r>
            <a:r>
              <a:rPr lang="en-US" dirty="0" smtClean="0">
                <a:latin typeface="Times" pitchFamily="21" charset="0"/>
              </a:rPr>
              <a:t>)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</a:rPr>
              <a:t>Amplitude range: </a:t>
            </a:r>
            <a:r>
              <a:rPr lang="en-US" dirty="0" smtClean="0">
                <a:latin typeface="Times" pitchFamily="21" charset="0"/>
                <a:sym typeface="Wingdings"/>
              </a:rPr>
              <a:t> 3 mag</a:t>
            </a:r>
          </a:p>
          <a:p>
            <a:pPr lvl="1">
              <a:lnSpc>
                <a:spcPct val="110000"/>
              </a:lnSpc>
            </a:pPr>
            <a:endParaRPr lang="en-US" sz="1600" dirty="0" smtClean="0">
              <a:latin typeface="Times" pitchFamily="21" charset="0"/>
            </a:endParaRPr>
          </a:p>
          <a:p>
            <a:pPr lvl="1">
              <a:lnSpc>
                <a:spcPct val="110000"/>
              </a:lnSpc>
            </a:pPr>
            <a:endParaRPr lang="en-US" sz="600" dirty="0" smtClean="0">
              <a:latin typeface="Times" pitchFamily="21" charset="0"/>
            </a:endParaRPr>
          </a:p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dirty="0">
                <a:latin typeface="Times" pitchFamily="21" charset="0"/>
              </a:rPr>
              <a:t> </a:t>
            </a:r>
            <a:r>
              <a:rPr lang="en-US" sz="2600" b="1" dirty="0" smtClean="0">
                <a:latin typeface="Times" pitchFamily="21" charset="0"/>
              </a:rPr>
              <a:t>Post-AGB/Post-RGB</a:t>
            </a:r>
            <a:r>
              <a:rPr lang="en-US" sz="2600" dirty="0" smtClean="0">
                <a:latin typeface="Times" pitchFamily="21" charset="0"/>
              </a:rPr>
              <a:t>:</a:t>
            </a:r>
            <a:r>
              <a:rPr lang="en-US" dirty="0">
                <a:latin typeface="Times" pitchFamily="21" charset="0"/>
              </a:rPr>
              <a:t> </a:t>
            </a:r>
            <a:r>
              <a:rPr lang="en-US" dirty="0" smtClean="0">
                <a:latin typeface="Times" pitchFamily="21" charset="0"/>
              </a:rPr>
              <a:t>LC: Type II </a:t>
            </a:r>
            <a:r>
              <a:rPr lang="en-US" dirty="0" err="1" smtClean="0">
                <a:latin typeface="Times" pitchFamily="21" charset="0"/>
              </a:rPr>
              <a:t>Cepheids</a:t>
            </a:r>
            <a:r>
              <a:rPr lang="en-US" dirty="0" smtClean="0">
                <a:latin typeface="Times" pitchFamily="21" charset="0"/>
              </a:rPr>
              <a:t>, SRV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</a:rPr>
              <a:t>P</a:t>
            </a:r>
            <a:r>
              <a:rPr lang="en-US" dirty="0">
                <a:latin typeface="Times" pitchFamily="21" charset="0"/>
              </a:rPr>
              <a:t>: 50 – 120 </a:t>
            </a:r>
            <a:r>
              <a:rPr lang="en-US" dirty="0" smtClean="0">
                <a:latin typeface="Times" pitchFamily="21" charset="0"/>
              </a:rPr>
              <a:t>d;    </a:t>
            </a:r>
            <a:r>
              <a:rPr lang="en-US" dirty="0" err="1" smtClean="0">
                <a:latin typeface="Times" pitchFamily="21" charset="0"/>
              </a:rPr>
              <a:t>Ampl</a:t>
            </a:r>
            <a:r>
              <a:rPr lang="en-US" dirty="0" smtClean="0">
                <a:latin typeface="Times" pitchFamily="21" charset="0"/>
              </a:rPr>
              <a:t>. </a:t>
            </a:r>
            <a:r>
              <a:rPr lang="en-US" dirty="0">
                <a:latin typeface="Times" pitchFamily="21" charset="0"/>
              </a:rPr>
              <a:t>range: 0.1 – 1.5 </a:t>
            </a:r>
            <a:r>
              <a:rPr lang="en-US" dirty="0" smtClean="0">
                <a:latin typeface="Times" pitchFamily="21" charset="0"/>
              </a:rPr>
              <a:t>mag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Times" pitchFamily="21" charset="0"/>
              </a:rPr>
              <a:t>S</a:t>
            </a:r>
            <a:r>
              <a:rPr lang="en-US" dirty="0" smtClean="0">
                <a:latin typeface="Times" pitchFamily="21" charset="0"/>
              </a:rPr>
              <a:t>tudies by Kiss et al. (2007) and Van </a:t>
            </a:r>
            <a:r>
              <a:rPr lang="en-US" dirty="0" err="1" smtClean="0">
                <a:latin typeface="Times" pitchFamily="21" charset="0"/>
              </a:rPr>
              <a:t>Winckel</a:t>
            </a:r>
            <a:r>
              <a:rPr lang="en-US" dirty="0" smtClean="0">
                <a:latin typeface="Times" pitchFamily="21" charset="0"/>
              </a:rPr>
              <a:t> et al. (2009) of post-AGB and post-RGB stars in binary systems.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 smtClean="0">
                <a:latin typeface="Times" pitchFamily="21" charset="0"/>
              </a:rPr>
              <a:t>Recently identified in LMC (van </a:t>
            </a:r>
            <a:r>
              <a:rPr lang="en-US" dirty="0" err="1" smtClean="0">
                <a:latin typeface="Times" pitchFamily="21" charset="0"/>
              </a:rPr>
              <a:t>Aarle</a:t>
            </a:r>
            <a:r>
              <a:rPr lang="en-US" dirty="0" smtClean="0">
                <a:latin typeface="Times" pitchFamily="21" charset="0"/>
              </a:rPr>
              <a:t> et al. 2011, # ~ 50 var.) SMC-LMC (</a:t>
            </a:r>
            <a:r>
              <a:rPr lang="en-US" dirty="0" err="1" smtClean="0">
                <a:latin typeface="Times" pitchFamily="21" charset="0"/>
              </a:rPr>
              <a:t>Kamath</a:t>
            </a:r>
            <a:r>
              <a:rPr lang="en-US" dirty="0" smtClean="0">
                <a:latin typeface="Times" pitchFamily="21" charset="0"/>
              </a:rPr>
              <a:t> et al.)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4858637"/>
            <a:ext cx="8763000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Font typeface="Arial" pitchFamily="21" charset="0"/>
              <a:buNone/>
            </a:pPr>
            <a:r>
              <a:rPr lang="en-US" sz="2600" b="1" dirty="0" smtClean="0">
                <a:latin typeface="Times" pitchFamily="21" charset="0"/>
              </a:rPr>
              <a:t>RCB</a:t>
            </a:r>
            <a:r>
              <a:rPr lang="en-US" sz="2600" dirty="0" smtClean="0">
                <a:latin typeface="Times" pitchFamily="21" charset="0"/>
              </a:rPr>
              <a:t>: </a:t>
            </a:r>
            <a:r>
              <a:rPr lang="en-US" dirty="0" smtClean="0">
                <a:latin typeface="Times" pitchFamily="21" charset="0"/>
              </a:rPr>
              <a:t>LC</a:t>
            </a:r>
            <a:r>
              <a:rPr lang="en-US" dirty="0">
                <a:latin typeface="Times" pitchFamily="21" charset="0"/>
              </a:rPr>
              <a:t>: drops of </a:t>
            </a:r>
            <a:r>
              <a:rPr lang="en-US" dirty="0">
                <a:latin typeface="Times" pitchFamily="21" charset="0"/>
                <a:sym typeface="Wingdings"/>
              </a:rPr>
              <a:t> 8 </a:t>
            </a:r>
            <a:r>
              <a:rPr lang="en-US" dirty="0" smtClean="0">
                <a:latin typeface="Times" pitchFamily="21" charset="0"/>
                <a:sym typeface="Wingdings"/>
              </a:rPr>
              <a:t>mag;  </a:t>
            </a:r>
            <a:r>
              <a:rPr lang="en-US" dirty="0" smtClean="0">
                <a:latin typeface="Times" pitchFamily="21" charset="0"/>
              </a:rPr>
              <a:t>Rare</a:t>
            </a:r>
            <a:r>
              <a:rPr lang="en-US" dirty="0">
                <a:latin typeface="Times" pitchFamily="21" charset="0"/>
              </a:rPr>
              <a:t>; H-poor, C-rich, dust ejections </a:t>
            </a:r>
          </a:p>
          <a:p>
            <a:pPr marL="914400" lvl="1" indent="-457200">
              <a:lnSpc>
                <a:spcPct val="110000"/>
              </a:lnSpc>
              <a:buFont typeface="Arial" pitchFamily="21" charset="0"/>
              <a:buChar char="•"/>
            </a:pPr>
            <a:r>
              <a:rPr lang="en-US" dirty="0">
                <a:latin typeface="Times" pitchFamily="21" charset="0"/>
                <a:ea typeface="Times" pitchFamily="21" charset="0"/>
                <a:cs typeface="Times" pitchFamily="21" charset="0"/>
              </a:rPr>
              <a:t>Pulsation : P~</a:t>
            </a:r>
            <a:r>
              <a:rPr lang="en-US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40 </a:t>
            </a:r>
            <a:r>
              <a:rPr lang="en-US" dirty="0">
                <a:latin typeface="Times" pitchFamily="21" charset="0"/>
                <a:ea typeface="Times" pitchFamily="21" charset="0"/>
                <a:cs typeface="Times" pitchFamily="21" charset="0"/>
              </a:rPr>
              <a:t>day,  Ampl~0.4 mag </a:t>
            </a:r>
            <a:r>
              <a:rPr lang="en-US" sz="2200" dirty="0">
                <a:latin typeface="Times" pitchFamily="21" charset="0"/>
                <a:ea typeface="Times" pitchFamily="21" charset="0"/>
                <a:cs typeface="Times" pitchFamily="21" charset="0"/>
              </a:rPr>
              <a:t>(seen between </a:t>
            </a:r>
            <a:r>
              <a:rPr lang="en-US" sz="2200" dirty="0" smtClean="0">
                <a:latin typeface="Times" pitchFamily="21" charset="0"/>
                <a:ea typeface="Times" pitchFamily="21" charset="0"/>
                <a:cs typeface="Times" pitchFamily="21" charset="0"/>
              </a:rPr>
              <a:t>eruptions)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4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lpo_2">
  <a:themeElements>
    <a:clrScheme name="Valpo Colors">
      <a:dk1>
        <a:sysClr val="windowText" lastClr="000000"/>
      </a:dk1>
      <a:lt1>
        <a:sysClr val="window" lastClr="FFFFFF"/>
      </a:lt1>
      <a:dk2>
        <a:srgbClr val="382111"/>
      </a:dk2>
      <a:lt2>
        <a:srgbClr val="FCCC00"/>
      </a:lt2>
      <a:accent1>
        <a:srgbClr val="ADD632"/>
      </a:accent1>
      <a:accent2>
        <a:srgbClr val="847A6C"/>
      </a:accent2>
      <a:accent3>
        <a:srgbClr val="FFD747"/>
      </a:accent3>
      <a:accent4>
        <a:srgbClr val="BB975E"/>
      </a:accent4>
      <a:accent5>
        <a:srgbClr val="B3AB9C"/>
      </a:accent5>
      <a:accent6>
        <a:srgbClr val="8F6F52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BinaryCSPNe_EuroWD12.thmx</Template>
  <TotalTime>27376</TotalTime>
  <Words>2345</Words>
  <Application>Microsoft Office PowerPoint</Application>
  <PresentationFormat>On-screen Show (4:3)</PresentationFormat>
  <Paragraphs>526</Paragraphs>
  <Slides>44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valpo_2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Phys &amp; Astronomy Dept. Valparaiso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Hot Binary Stars</dc:title>
  <dc:creator>Sean Scully</dc:creator>
  <cp:lastModifiedBy>Anisia Tang</cp:lastModifiedBy>
  <cp:revision>488</cp:revision>
  <cp:lastPrinted>2015-12-08T22:12:47Z</cp:lastPrinted>
  <dcterms:created xsi:type="dcterms:W3CDTF">2014-04-17T19:26:54Z</dcterms:created>
  <dcterms:modified xsi:type="dcterms:W3CDTF">2015-12-15T23:23:25Z</dcterms:modified>
</cp:coreProperties>
</file>