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304" r:id="rId2"/>
    <p:sldId id="325" r:id="rId3"/>
    <p:sldId id="326" r:id="rId4"/>
    <p:sldId id="327" r:id="rId5"/>
    <p:sldId id="328" r:id="rId6"/>
    <p:sldId id="333" r:id="rId7"/>
    <p:sldId id="331" r:id="rId8"/>
    <p:sldId id="329" r:id="rId9"/>
    <p:sldId id="332" r:id="rId10"/>
    <p:sldId id="334" r:id="rId11"/>
    <p:sldId id="335" r:id="rId12"/>
    <p:sldId id="341" r:id="rId13"/>
    <p:sldId id="330" r:id="rId14"/>
    <p:sldId id="339" r:id="rId15"/>
    <p:sldId id="336" r:id="rId16"/>
    <p:sldId id="338" r:id="rId17"/>
    <p:sldId id="308" r:id="rId18"/>
    <p:sldId id="340"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66"/>
    <a:srgbClr val="CCCCFF"/>
    <a:srgbClr val="CC0000"/>
    <a:srgbClr val="C0C0C0"/>
    <a:srgbClr val="660033"/>
    <a:srgbClr val="009900"/>
    <a:srgbClr val="F8F8F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346" autoAdjust="0"/>
  </p:normalViewPr>
  <p:slideViewPr>
    <p:cSldViewPr>
      <p:cViewPr varScale="1">
        <p:scale>
          <a:sx n="107" d="100"/>
          <a:sy n="107" d="100"/>
        </p:scale>
        <p:origin x="1734" y="18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36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52227" name="Rectangle 3"/>
          <p:cNvSpPr>
            <a:spLocks noGrp="1" noChangeArrowheads="1"/>
          </p:cNvSpPr>
          <p:nvPr>
            <p:ph type="dt" sz="quarter" idx="1"/>
          </p:nvPr>
        </p:nvSpPr>
        <p:spPr bwMode="auto">
          <a:xfrm>
            <a:off x="3948113" y="0"/>
            <a:ext cx="3036887"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52228" name="Rectangle 4"/>
          <p:cNvSpPr>
            <a:spLocks noGrp="1" noChangeArrowheads="1"/>
          </p:cNvSpPr>
          <p:nvPr>
            <p:ph type="ftr" sz="quarter" idx="2"/>
          </p:nvPr>
        </p:nvSpPr>
        <p:spPr bwMode="auto">
          <a:xfrm>
            <a:off x="0" y="8859838"/>
            <a:ext cx="3036888"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52229" name="Rectangle 5"/>
          <p:cNvSpPr>
            <a:spLocks noGrp="1" noChangeArrowheads="1"/>
          </p:cNvSpPr>
          <p:nvPr>
            <p:ph type="sldNum" sz="quarter" idx="3"/>
          </p:nvPr>
        </p:nvSpPr>
        <p:spPr bwMode="auto">
          <a:xfrm>
            <a:off x="3948113" y="8859838"/>
            <a:ext cx="3036887"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EFD8A10-3BCA-7B44-9B09-A7AC45DFC036}" type="slidenum">
              <a:rPr lang="en-US"/>
              <a:pPr>
                <a:defRPr/>
              </a:pPr>
              <a:t>‹#›</a:t>
            </a:fld>
            <a:endParaRPr lang="en-US"/>
          </a:p>
        </p:txBody>
      </p:sp>
    </p:spTree>
    <p:extLst>
      <p:ext uri="{BB962C8B-B14F-4D97-AF65-F5344CB8AC3E}">
        <p14:creationId xmlns:p14="http://schemas.microsoft.com/office/powerpoint/2010/main" val="3109120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54275"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7" name="Rectangle 5"/>
          <p:cNvSpPr>
            <a:spLocks noGrp="1" noChangeArrowheads="1"/>
          </p:cNvSpPr>
          <p:nvPr>
            <p:ph type="body" sz="quarter" idx="3"/>
          </p:nvPr>
        </p:nvSpPr>
        <p:spPr bwMode="auto">
          <a:xfrm>
            <a:off x="919163" y="4425950"/>
            <a:ext cx="5122862" cy="4195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851900"/>
            <a:ext cx="30591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54279" name="Rectangle 7"/>
          <p:cNvSpPr>
            <a:spLocks noGrp="1" noChangeArrowheads="1"/>
          </p:cNvSpPr>
          <p:nvPr>
            <p:ph type="sldNum" sz="quarter" idx="5"/>
          </p:nvPr>
        </p:nvSpPr>
        <p:spPr bwMode="auto">
          <a:xfrm>
            <a:off x="3976688" y="8851900"/>
            <a:ext cx="305911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0A37C5-1258-A344-B3C6-9A6586536BAE}" type="slidenum">
              <a:rPr lang="en-US"/>
              <a:pPr>
                <a:defRPr/>
              </a:pPr>
              <a:t>‹#›</a:t>
            </a:fld>
            <a:endParaRPr lang="en-US"/>
          </a:p>
        </p:txBody>
      </p:sp>
    </p:spTree>
    <p:extLst>
      <p:ext uri="{BB962C8B-B14F-4D97-AF65-F5344CB8AC3E}">
        <p14:creationId xmlns:p14="http://schemas.microsoft.com/office/powerpoint/2010/main" val="1454577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255AF93-FBA6-7E42-A4F6-0AA4649F118A}" type="slidenum">
              <a:rPr lang="en-US" sz="1200"/>
              <a:pPr/>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800" dirty="0">
              <a:ea typeface="ＭＳ Ｐゴシック" charset="0"/>
              <a:cs typeface="ＭＳ Ｐゴシック" charset="0"/>
            </a:endParaRPr>
          </a:p>
        </p:txBody>
      </p:sp>
    </p:spTree>
    <p:extLst>
      <p:ext uri="{BB962C8B-B14F-4D97-AF65-F5344CB8AC3E}">
        <p14:creationId xmlns:p14="http://schemas.microsoft.com/office/powerpoint/2010/main" val="244462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But clearly in view of past failures and because DIBs cove so much of the spectrum</a:t>
            </a: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908FEE7-D9EB-CA4C-BD70-34926A81B963}" type="slidenum">
              <a:rPr lang="en-US" sz="1200"/>
              <a:pPr/>
              <a:t>14</a:t>
            </a:fld>
            <a:endParaRPr lang="en-US" sz="1200"/>
          </a:p>
        </p:txBody>
      </p:sp>
    </p:spTree>
    <p:extLst>
      <p:ext uri="{BB962C8B-B14F-4D97-AF65-F5344CB8AC3E}">
        <p14:creationId xmlns:p14="http://schemas.microsoft.com/office/powerpoint/2010/main" val="3354734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D0EE39F-1A5B-7F49-80BF-2BD24855CEB1}" type="slidenum">
              <a:rPr lang="en-US" sz="1200"/>
              <a:pPr/>
              <a:t>15</a:t>
            </a:fld>
            <a:endParaRPr lang="en-US" sz="1200"/>
          </a:p>
        </p:txBody>
      </p:sp>
    </p:spTree>
    <p:extLst>
      <p:ext uri="{BB962C8B-B14F-4D97-AF65-F5344CB8AC3E}">
        <p14:creationId xmlns:p14="http://schemas.microsoft.com/office/powerpoint/2010/main" val="75607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17170F9-F73F-9F47-ACB1-E52449E83BC2}" type="slidenum">
              <a:rPr lang="en-US" sz="1200"/>
              <a:pPr/>
              <a:t>17</a:t>
            </a:fld>
            <a:endParaRPr lang="en-US" sz="1200"/>
          </a:p>
        </p:txBody>
      </p:sp>
    </p:spTree>
    <p:extLst>
      <p:ext uri="{BB962C8B-B14F-4D97-AF65-F5344CB8AC3E}">
        <p14:creationId xmlns:p14="http://schemas.microsoft.com/office/powerpoint/2010/main" val="323749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85822D4-C7D4-5D4F-906B-5EB4668A2303}" type="slidenum">
              <a:rPr lang="en-US" sz="1200"/>
              <a:pPr/>
              <a:t>2</a:t>
            </a:fld>
            <a:endParaRPr lang="en-US" sz="1200"/>
          </a:p>
        </p:txBody>
      </p:sp>
    </p:spTree>
    <p:extLst>
      <p:ext uri="{BB962C8B-B14F-4D97-AF65-F5344CB8AC3E}">
        <p14:creationId xmlns:p14="http://schemas.microsoft.com/office/powerpoint/2010/main" val="201610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2CEF0E9-7264-1D41-95F3-346ACD137926}" type="slidenum">
              <a:rPr lang="en-US" sz="1200"/>
              <a:pPr/>
              <a:t>3</a:t>
            </a:fld>
            <a:endParaRPr lang="en-US" sz="1200"/>
          </a:p>
        </p:txBody>
      </p:sp>
    </p:spTree>
    <p:extLst>
      <p:ext uri="{BB962C8B-B14F-4D97-AF65-F5344CB8AC3E}">
        <p14:creationId xmlns:p14="http://schemas.microsoft.com/office/powerpoint/2010/main" val="123693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459F924-0042-D943-90CB-0D7E13081681}" type="slidenum">
              <a:rPr lang="en-US" sz="1200"/>
              <a:pPr/>
              <a:t>5</a:t>
            </a:fld>
            <a:endParaRPr lang="en-US" sz="1200"/>
          </a:p>
        </p:txBody>
      </p:sp>
    </p:spTree>
    <p:extLst>
      <p:ext uri="{BB962C8B-B14F-4D97-AF65-F5344CB8AC3E}">
        <p14:creationId xmlns:p14="http://schemas.microsoft.com/office/powerpoint/2010/main" val="228657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4299771-E4BF-074B-902A-8EDED9B0F752}" type="slidenum">
              <a:rPr lang="en-US" sz="1200"/>
              <a:pPr/>
              <a:t>7</a:t>
            </a:fld>
            <a:endParaRPr lang="en-US" sz="1200"/>
          </a:p>
        </p:txBody>
      </p:sp>
    </p:spTree>
    <p:extLst>
      <p:ext uri="{BB962C8B-B14F-4D97-AF65-F5344CB8AC3E}">
        <p14:creationId xmlns:p14="http://schemas.microsoft.com/office/powerpoint/2010/main" val="208518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0A37C5-1258-A344-B3C6-9A6586536BAE}" type="slidenum">
              <a:rPr lang="en-US" smtClean="0"/>
              <a:pPr>
                <a:defRPr/>
              </a:pPr>
              <a:t>8</a:t>
            </a:fld>
            <a:endParaRPr lang="en-US"/>
          </a:p>
        </p:txBody>
      </p:sp>
    </p:spTree>
    <p:extLst>
      <p:ext uri="{BB962C8B-B14F-4D97-AF65-F5344CB8AC3E}">
        <p14:creationId xmlns:p14="http://schemas.microsoft.com/office/powerpoint/2010/main" val="33974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C82D02B-835B-7F49-B22A-3EB8BEF91857}" type="slidenum">
              <a:rPr lang="en-US" sz="1200"/>
              <a:pPr/>
              <a:t>9</a:t>
            </a:fld>
            <a:endParaRPr lang="en-US" sz="1200"/>
          </a:p>
        </p:txBody>
      </p:sp>
    </p:spTree>
    <p:extLst>
      <p:ext uri="{BB962C8B-B14F-4D97-AF65-F5344CB8AC3E}">
        <p14:creationId xmlns:p14="http://schemas.microsoft.com/office/powerpoint/2010/main" val="24926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In the absence of specific IDs, how can possibilities be constrained?By looking for correlations between DIBs. </a:t>
            </a: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0394EE0-A878-5B40-ADF5-2064A278D0EA}" type="slidenum">
              <a:rPr lang="en-US" sz="1200"/>
              <a:pPr/>
              <a:t>10</a:t>
            </a:fld>
            <a:endParaRPr lang="en-US" sz="1200"/>
          </a:p>
        </p:txBody>
      </p:sp>
    </p:spTree>
    <p:extLst>
      <p:ext uri="{BB962C8B-B14F-4D97-AF65-F5344CB8AC3E}">
        <p14:creationId xmlns:p14="http://schemas.microsoft.com/office/powerpoint/2010/main" val="3879920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4339977-3C22-674A-A1A2-97C6680CECDF}" type="slidenum">
              <a:rPr lang="en-US" sz="1200"/>
              <a:pPr/>
              <a:t>12</a:t>
            </a:fld>
            <a:endParaRPr lang="en-US" sz="1200"/>
          </a:p>
        </p:txBody>
      </p:sp>
    </p:spTree>
    <p:extLst>
      <p:ext uri="{BB962C8B-B14F-4D97-AF65-F5344CB8AC3E}">
        <p14:creationId xmlns:p14="http://schemas.microsoft.com/office/powerpoint/2010/main" val="32474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12AEB9-A1FA-A445-ACDB-120C25270F5C}" type="slidenum">
              <a:rPr lang="en-US"/>
              <a:pPr>
                <a:defRPr/>
              </a:pPr>
              <a:t>‹#›</a:t>
            </a:fld>
            <a:endParaRPr lang="en-US"/>
          </a:p>
        </p:txBody>
      </p:sp>
    </p:spTree>
    <p:extLst>
      <p:ext uri="{BB962C8B-B14F-4D97-AF65-F5344CB8AC3E}">
        <p14:creationId xmlns:p14="http://schemas.microsoft.com/office/powerpoint/2010/main" val="146885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B7DD06-8E41-884A-9D7D-833EA26A2273}" type="slidenum">
              <a:rPr lang="en-US"/>
              <a:pPr>
                <a:defRPr/>
              </a:pPr>
              <a:t>‹#›</a:t>
            </a:fld>
            <a:endParaRPr lang="en-US"/>
          </a:p>
        </p:txBody>
      </p:sp>
    </p:spTree>
    <p:extLst>
      <p:ext uri="{BB962C8B-B14F-4D97-AF65-F5344CB8AC3E}">
        <p14:creationId xmlns:p14="http://schemas.microsoft.com/office/powerpoint/2010/main" val="210740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A8AF43-EFBA-D34C-B1B8-D33AAD06ABD7}" type="slidenum">
              <a:rPr lang="en-US"/>
              <a:pPr>
                <a:defRPr/>
              </a:pPr>
              <a:t>‹#›</a:t>
            </a:fld>
            <a:endParaRPr lang="en-US"/>
          </a:p>
        </p:txBody>
      </p:sp>
    </p:spTree>
    <p:extLst>
      <p:ext uri="{BB962C8B-B14F-4D97-AF65-F5344CB8AC3E}">
        <p14:creationId xmlns:p14="http://schemas.microsoft.com/office/powerpoint/2010/main" val="135360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C1639CF-114E-9E48-B1AA-D8FCF995A3F0}" type="slidenum">
              <a:rPr lang="en-US"/>
              <a:pPr>
                <a:defRPr/>
              </a:pPr>
              <a:t>‹#›</a:t>
            </a:fld>
            <a:endParaRPr lang="en-US"/>
          </a:p>
        </p:txBody>
      </p:sp>
    </p:spTree>
    <p:extLst>
      <p:ext uri="{BB962C8B-B14F-4D97-AF65-F5344CB8AC3E}">
        <p14:creationId xmlns:p14="http://schemas.microsoft.com/office/powerpoint/2010/main" val="205917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B98A34-C842-954B-9839-B1A1CE4F8E68}" type="slidenum">
              <a:rPr lang="en-US"/>
              <a:pPr>
                <a:defRPr/>
              </a:pPr>
              <a:t>‹#›</a:t>
            </a:fld>
            <a:endParaRPr lang="en-US"/>
          </a:p>
        </p:txBody>
      </p:sp>
    </p:spTree>
    <p:extLst>
      <p:ext uri="{BB962C8B-B14F-4D97-AF65-F5344CB8AC3E}">
        <p14:creationId xmlns:p14="http://schemas.microsoft.com/office/powerpoint/2010/main" val="149664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431BB2-A498-2C42-8307-0F2F68C1C180}" type="slidenum">
              <a:rPr lang="en-US"/>
              <a:pPr>
                <a:defRPr/>
              </a:pPr>
              <a:t>‹#›</a:t>
            </a:fld>
            <a:endParaRPr lang="en-US"/>
          </a:p>
        </p:txBody>
      </p:sp>
    </p:spTree>
    <p:extLst>
      <p:ext uri="{BB962C8B-B14F-4D97-AF65-F5344CB8AC3E}">
        <p14:creationId xmlns:p14="http://schemas.microsoft.com/office/powerpoint/2010/main" val="209374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BE4B5-5DE1-AE4D-A1CC-79B0D137C1C7}" type="slidenum">
              <a:rPr lang="en-US"/>
              <a:pPr>
                <a:defRPr/>
              </a:pPr>
              <a:t>‹#›</a:t>
            </a:fld>
            <a:endParaRPr lang="en-US"/>
          </a:p>
        </p:txBody>
      </p:sp>
    </p:spTree>
    <p:extLst>
      <p:ext uri="{BB962C8B-B14F-4D97-AF65-F5344CB8AC3E}">
        <p14:creationId xmlns:p14="http://schemas.microsoft.com/office/powerpoint/2010/main" val="357722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B027CF-10AD-C941-B2BA-8588E8E24141}" type="slidenum">
              <a:rPr lang="en-US"/>
              <a:pPr>
                <a:defRPr/>
              </a:pPr>
              <a:t>‹#›</a:t>
            </a:fld>
            <a:endParaRPr lang="en-US"/>
          </a:p>
        </p:txBody>
      </p:sp>
    </p:spTree>
    <p:extLst>
      <p:ext uri="{BB962C8B-B14F-4D97-AF65-F5344CB8AC3E}">
        <p14:creationId xmlns:p14="http://schemas.microsoft.com/office/powerpoint/2010/main" val="54736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FDF3A4-F772-2C40-BF16-02ECD4AF147B}" type="slidenum">
              <a:rPr lang="en-US"/>
              <a:pPr>
                <a:defRPr/>
              </a:pPr>
              <a:t>‹#›</a:t>
            </a:fld>
            <a:endParaRPr lang="en-US"/>
          </a:p>
        </p:txBody>
      </p:sp>
    </p:spTree>
    <p:extLst>
      <p:ext uri="{BB962C8B-B14F-4D97-AF65-F5344CB8AC3E}">
        <p14:creationId xmlns:p14="http://schemas.microsoft.com/office/powerpoint/2010/main" val="76989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1B9C11-22AB-7B46-B266-DC9640973859}" type="slidenum">
              <a:rPr lang="en-US"/>
              <a:pPr>
                <a:defRPr/>
              </a:pPr>
              <a:t>‹#›</a:t>
            </a:fld>
            <a:endParaRPr lang="en-US"/>
          </a:p>
        </p:txBody>
      </p:sp>
    </p:spTree>
    <p:extLst>
      <p:ext uri="{BB962C8B-B14F-4D97-AF65-F5344CB8AC3E}">
        <p14:creationId xmlns:p14="http://schemas.microsoft.com/office/powerpoint/2010/main" val="190139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3AD339-B4CD-9649-966B-EC0FEAD962BD}" type="slidenum">
              <a:rPr lang="en-US"/>
              <a:pPr>
                <a:defRPr/>
              </a:pPr>
              <a:t>‹#›</a:t>
            </a:fld>
            <a:endParaRPr lang="en-US"/>
          </a:p>
        </p:txBody>
      </p:sp>
    </p:spTree>
    <p:extLst>
      <p:ext uri="{BB962C8B-B14F-4D97-AF65-F5344CB8AC3E}">
        <p14:creationId xmlns:p14="http://schemas.microsoft.com/office/powerpoint/2010/main" val="189238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33CF8-A9B9-2843-9139-0F9896EABB93}" type="slidenum">
              <a:rPr lang="en-US"/>
              <a:pPr>
                <a:defRPr/>
              </a:pPr>
              <a:t>‹#›</a:t>
            </a:fld>
            <a:endParaRPr lang="en-US"/>
          </a:p>
        </p:txBody>
      </p:sp>
    </p:spTree>
    <p:extLst>
      <p:ext uri="{BB962C8B-B14F-4D97-AF65-F5344CB8AC3E}">
        <p14:creationId xmlns:p14="http://schemas.microsoft.com/office/powerpoint/2010/main" val="219102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E590DA5-9793-2242-B62C-989B4D107EC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tiff"/><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3813" y="6453188"/>
            <a:ext cx="236378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600" dirty="0"/>
              <a:t>Tom Geballe (Gemini-N)</a:t>
            </a:r>
            <a:endParaRPr lang="en-US" sz="1600" i="1" dirty="0"/>
          </a:p>
        </p:txBody>
      </p:sp>
      <p:sp>
        <p:nvSpPr>
          <p:cNvPr id="16387" name="TextBox 9"/>
          <p:cNvSpPr txBox="1">
            <a:spLocks noChangeArrowheads="1"/>
          </p:cNvSpPr>
          <p:nvPr/>
        </p:nvSpPr>
        <p:spPr bwMode="auto">
          <a:xfrm>
            <a:off x="984250" y="-26988"/>
            <a:ext cx="7050088"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800" b="1" dirty="0">
                <a:solidFill>
                  <a:schemeClr val="tx2"/>
                </a:solidFill>
              </a:rPr>
              <a:t>THE DIFFUSE INTERSTELLAR BANDS – </a:t>
            </a:r>
          </a:p>
          <a:p>
            <a:pPr algn="ctr"/>
            <a:r>
              <a:rPr lang="en-US" sz="2800" b="1" dirty="0">
                <a:solidFill>
                  <a:schemeClr val="tx2"/>
                </a:solidFill>
              </a:rPr>
              <a:t>A BRIEF REVIEW </a:t>
            </a:r>
          </a:p>
        </p:txBody>
      </p:sp>
      <p:sp>
        <p:nvSpPr>
          <p:cNvPr id="16388" name="TextBox 10"/>
          <p:cNvSpPr txBox="1">
            <a:spLocks noChangeArrowheads="1"/>
          </p:cNvSpPr>
          <p:nvPr/>
        </p:nvSpPr>
        <p:spPr bwMode="auto">
          <a:xfrm>
            <a:off x="2268538" y="6450013"/>
            <a:ext cx="68405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t>Pacific Rim Conference on Stellar Astrophysics, Hong Kong, 17 December 2015</a:t>
            </a:r>
          </a:p>
        </p:txBody>
      </p:sp>
      <p:grpSp>
        <p:nvGrpSpPr>
          <p:cNvPr id="4" name="Group 3"/>
          <p:cNvGrpSpPr/>
          <p:nvPr/>
        </p:nvGrpSpPr>
        <p:grpSpPr>
          <a:xfrm>
            <a:off x="-108520" y="-27384"/>
            <a:ext cx="9353181" cy="6885384"/>
            <a:chOff x="22795" y="-26988"/>
            <a:chExt cx="9353181" cy="6885384"/>
          </a:xfrm>
        </p:grpSpPr>
        <p:pic>
          <p:nvPicPr>
            <p:cNvPr id="16385" name="Picture 5" descr="laser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5" y="-26988"/>
              <a:ext cx="9353181" cy="6885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p:cNvGrpSpPr/>
            <p:nvPr/>
          </p:nvGrpSpPr>
          <p:grpSpPr>
            <a:xfrm>
              <a:off x="468313" y="903113"/>
              <a:ext cx="7224712" cy="4176713"/>
              <a:chOff x="468313" y="903113"/>
              <a:chExt cx="7224712" cy="4176713"/>
            </a:xfrm>
          </p:grpSpPr>
          <p:pic>
            <p:nvPicPr>
              <p:cNvPr id="7" name="Picture 11"/>
              <p:cNvPicPr>
                <a:picLocks noChangeAspect="1" noChangeArrowheads="1"/>
              </p:cNvPicPr>
              <p:nvPr/>
            </p:nvPicPr>
            <p:blipFill>
              <a:blip r:embed="rId4">
                <a:alphaModFix amt="49000"/>
                <a:extLst>
                  <a:ext uri="{28A0092B-C50C-407E-A947-70E740481C1C}">
                    <a14:useLocalDpi xmlns:a14="http://schemas.microsoft.com/office/drawing/2010/main" val="0"/>
                  </a:ext>
                </a:extLst>
              </a:blip>
              <a:srcRect/>
              <a:stretch>
                <a:fillRect/>
              </a:stretch>
            </p:blipFill>
            <p:spPr bwMode="auto">
              <a:xfrm>
                <a:off x="468313" y="903113"/>
                <a:ext cx="3748087" cy="165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6390" name="Picture 1" descr="c60p_lab.tiff"/>
              <p:cNvPicPr>
                <a:picLocks noChangeAspect="1"/>
              </p:cNvPicPr>
              <p:nvPr/>
            </p:nvPicPr>
            <p:blipFill>
              <a:blip r:embed="rId5">
                <a:alphaModFix amt="45000"/>
                <a:extLst>
                  <a:ext uri="{28A0092B-C50C-407E-A947-70E740481C1C}">
                    <a14:useLocalDpi xmlns:a14="http://schemas.microsoft.com/office/drawing/2010/main" val="0"/>
                  </a:ext>
                </a:extLst>
              </a:blip>
              <a:srcRect/>
              <a:stretch>
                <a:fillRect/>
              </a:stretch>
            </p:blipFill>
            <p:spPr bwMode="auto">
              <a:xfrm>
                <a:off x="1042988" y="3189113"/>
                <a:ext cx="3222625" cy="189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Picture 1" descr="gcs32.tiff"/>
              <p:cNvPicPr>
                <a:picLocks noChangeAspect="1"/>
              </p:cNvPicPr>
              <p:nvPr/>
            </p:nvPicPr>
            <p:blipFill>
              <a:blip r:embed="rId6">
                <a:alphaModFix amt="57000"/>
                <a:extLst>
                  <a:ext uri="{28A0092B-C50C-407E-A947-70E740481C1C}">
                    <a14:useLocalDpi xmlns:a14="http://schemas.microsoft.com/office/drawing/2010/main" val="0"/>
                  </a:ext>
                </a:extLst>
              </a:blip>
              <a:srcRect/>
              <a:stretch>
                <a:fillRect/>
              </a:stretch>
            </p:blipFill>
            <p:spPr bwMode="auto">
              <a:xfrm>
                <a:off x="4500563" y="2344563"/>
                <a:ext cx="3192462" cy="2205038"/>
              </a:xfrm>
              <a:prstGeom prst="rect">
                <a:avLst/>
              </a:prstGeom>
              <a:noFill/>
              <a:ln>
                <a:noFill/>
              </a:ln>
              <a:extLst>
                <a:ext uri="{909E8E84-426E-40dd-AFC4-6F175D3DCCD1}">
                  <a14:hiddenFill xmlns:a14="http://schemas.microsoft.com/office/drawing/2010/main" xmlns="">
                    <a:solidFill>
                      <a:srgbClr val="FFFFFF">
                        <a:alpha val="56862"/>
                      </a:srgbClr>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6392" name="TextBox 2"/>
          <p:cNvSpPr txBox="1">
            <a:spLocks noChangeArrowheads="1"/>
          </p:cNvSpPr>
          <p:nvPr/>
        </p:nvSpPr>
        <p:spPr bwMode="auto">
          <a:xfrm>
            <a:off x="4816475" y="903113"/>
            <a:ext cx="2903359" cy="5909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solidFill>
                  <a:schemeClr val="tx2"/>
                </a:solidFill>
              </a:rPr>
              <a:t>      OUTLINE</a:t>
            </a:r>
          </a:p>
          <a:p>
            <a:r>
              <a:rPr lang="en-US" sz="1800" dirty="0">
                <a:solidFill>
                  <a:schemeClr val="tx2"/>
                </a:solidFill>
              </a:rPr>
              <a:t>1. What are </a:t>
            </a:r>
            <a:r>
              <a:rPr lang="en-US" sz="1800" dirty="0" smtClean="0">
                <a:solidFill>
                  <a:schemeClr val="tx2"/>
                </a:solidFill>
              </a:rPr>
              <a:t>they</a:t>
            </a:r>
            <a:r>
              <a:rPr lang="en-US" sz="1800" dirty="0">
                <a:solidFill>
                  <a:schemeClr val="tx2"/>
                </a:solidFill>
              </a:rPr>
              <a:t>?</a:t>
            </a:r>
          </a:p>
          <a:p>
            <a:r>
              <a:rPr lang="en-US" sz="1800" dirty="0">
                <a:solidFill>
                  <a:schemeClr val="tx2"/>
                </a:solidFill>
              </a:rPr>
              <a:t>2. Discovery</a:t>
            </a:r>
          </a:p>
          <a:p>
            <a:r>
              <a:rPr lang="en-US" sz="1800" dirty="0">
                <a:solidFill>
                  <a:schemeClr val="tx2"/>
                </a:solidFill>
              </a:rPr>
              <a:t>3. Why the name?</a:t>
            </a:r>
          </a:p>
          <a:p>
            <a:r>
              <a:rPr lang="en-US" sz="1800" dirty="0">
                <a:solidFill>
                  <a:schemeClr val="tx2"/>
                </a:solidFill>
              </a:rPr>
              <a:t>4. </a:t>
            </a:r>
            <a:r>
              <a:rPr lang="en-US" sz="1800" dirty="0" smtClean="0">
                <a:solidFill>
                  <a:schemeClr val="tx2"/>
                </a:solidFill>
              </a:rPr>
              <a:t>IDs </a:t>
            </a:r>
            <a:r>
              <a:rPr lang="en-US" sz="1800" dirty="0">
                <a:solidFill>
                  <a:schemeClr val="tx2"/>
                </a:solidFill>
              </a:rPr>
              <a:t>- a “growing” problem</a:t>
            </a: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r>
              <a:rPr lang="en-US" sz="1800" dirty="0">
                <a:solidFill>
                  <a:schemeClr val="tx2"/>
                </a:solidFill>
              </a:rPr>
              <a:t>5. Interstellar environments</a:t>
            </a:r>
          </a:p>
          <a:p>
            <a:r>
              <a:rPr lang="en-US" sz="1800" dirty="0">
                <a:solidFill>
                  <a:schemeClr val="tx2"/>
                </a:solidFill>
              </a:rPr>
              <a:t>6. DIBs families</a:t>
            </a:r>
          </a:p>
          <a:p>
            <a:r>
              <a:rPr lang="en-US" sz="1800" dirty="0">
                <a:solidFill>
                  <a:schemeClr val="tx2"/>
                </a:solidFill>
              </a:rPr>
              <a:t>7. Solids or free molecules?</a:t>
            </a:r>
          </a:p>
          <a:p>
            <a:r>
              <a:rPr lang="en-US" sz="1800" dirty="0">
                <a:solidFill>
                  <a:schemeClr val="tx2"/>
                </a:solidFill>
              </a:rPr>
              <a:t>8. Transitions and </a:t>
            </a:r>
            <a:r>
              <a:rPr lang="en-US" sz="1800" dirty="0" err="1">
                <a:solidFill>
                  <a:schemeClr val="tx2"/>
                </a:solidFill>
              </a:rPr>
              <a:t>linewidths</a:t>
            </a:r>
            <a:endParaRPr lang="en-US" sz="1800" dirty="0">
              <a:solidFill>
                <a:schemeClr val="tx2"/>
              </a:solidFill>
            </a:endParaRPr>
          </a:p>
          <a:p>
            <a:r>
              <a:rPr lang="en-US" sz="1800" dirty="0">
                <a:solidFill>
                  <a:schemeClr val="tx2"/>
                </a:solidFill>
              </a:rPr>
              <a:t>9. Proposed identifications</a:t>
            </a:r>
          </a:p>
          <a:p>
            <a:r>
              <a:rPr lang="en-US" sz="1800" dirty="0">
                <a:solidFill>
                  <a:schemeClr val="tx2"/>
                </a:solidFill>
              </a:rPr>
              <a:t>10. C</a:t>
            </a:r>
            <a:r>
              <a:rPr lang="en-US" sz="1800" baseline="-25000" dirty="0">
                <a:solidFill>
                  <a:schemeClr val="tx2"/>
                </a:solidFill>
              </a:rPr>
              <a:t>60</a:t>
            </a:r>
            <a:r>
              <a:rPr lang="en-US" sz="1800" baseline="30000" dirty="0">
                <a:solidFill>
                  <a:schemeClr val="tx2"/>
                </a:solidFill>
              </a:rPr>
              <a:t>+</a:t>
            </a:r>
          </a:p>
          <a:p>
            <a:r>
              <a:rPr lang="en-US" sz="1800" dirty="0">
                <a:solidFill>
                  <a:schemeClr val="tx2"/>
                </a:solidFill>
              </a:rPr>
              <a:t>11. The new IR DIBs</a:t>
            </a:r>
          </a:p>
          <a:p>
            <a:endParaRPr lang="en-US" sz="1800" dirty="0">
              <a:solidFill>
                <a:schemeClr val="tx2"/>
              </a:solidFill>
            </a:endParaRPr>
          </a:p>
        </p:txBody>
      </p:sp>
      <p:sp>
        <p:nvSpPr>
          <p:cNvPr id="16393" name="TextBox 3"/>
          <p:cNvSpPr txBox="1">
            <a:spLocks noChangeArrowheads="1"/>
          </p:cNvSpPr>
          <p:nvPr/>
        </p:nvSpPr>
        <p:spPr bwMode="auto">
          <a:xfrm>
            <a:off x="-215900" y="42799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1800"/>
          </a:p>
        </p:txBody>
      </p:sp>
      <p:sp>
        <p:nvSpPr>
          <p:cNvPr id="16394" name="TextBox 4"/>
          <p:cNvSpPr txBox="1">
            <a:spLocks noChangeArrowheads="1"/>
          </p:cNvSpPr>
          <p:nvPr/>
        </p:nvSpPr>
        <p:spPr bwMode="auto">
          <a:xfrm>
            <a:off x="-107950" y="6085036"/>
            <a:ext cx="28837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t>(with thanks to Ben </a:t>
            </a:r>
            <a:r>
              <a:rPr lang="en-US" sz="1800" dirty="0" smtClean="0"/>
              <a:t>McCall)</a:t>
            </a:r>
            <a:endParaRPr lang="en-US" sz="1800" dirty="0"/>
          </a:p>
        </p:txBody>
      </p:sp>
      <p:sp>
        <p:nvSpPr>
          <p:cNvPr id="5" name="TextBox 4"/>
          <p:cNvSpPr txBox="1"/>
          <p:nvPr/>
        </p:nvSpPr>
        <p:spPr>
          <a:xfrm>
            <a:off x="504733" y="6546830"/>
            <a:ext cx="8353168" cy="338554"/>
          </a:xfrm>
          <a:prstGeom prst="rect">
            <a:avLst/>
          </a:prstGeom>
          <a:noFill/>
        </p:spPr>
        <p:txBody>
          <a:bodyPr wrap="none" rtlCol="0">
            <a:spAutoFit/>
          </a:bodyPr>
          <a:lstStyle/>
          <a:p>
            <a:r>
              <a:rPr lang="en-US" sz="1600" dirty="0" smtClean="0"/>
              <a:t>Tom Geballe (Gemini-N)    Pacific Rim Conference on Astrophysics, Hong Kong, Dec 14-17, 2015 </a:t>
            </a:r>
            <a:endParaRPr lang="en-US" sz="1600" dirty="0"/>
          </a:p>
        </p:txBody>
      </p:sp>
      <p:sp>
        <p:nvSpPr>
          <p:cNvPr id="6" name="TextBox 5"/>
          <p:cNvSpPr txBox="1"/>
          <p:nvPr/>
        </p:nvSpPr>
        <p:spPr>
          <a:xfrm>
            <a:off x="304637" y="-99392"/>
            <a:ext cx="8648521" cy="1015663"/>
          </a:xfrm>
          <a:prstGeom prst="rect">
            <a:avLst/>
          </a:prstGeom>
          <a:noFill/>
        </p:spPr>
        <p:txBody>
          <a:bodyPr wrap="none" rtlCol="0">
            <a:spAutoFit/>
          </a:bodyPr>
          <a:lstStyle/>
          <a:p>
            <a:r>
              <a:rPr lang="en-US" sz="2400" b="1" dirty="0" smtClean="0">
                <a:solidFill>
                  <a:schemeClr val="tx2"/>
                </a:solidFill>
              </a:rPr>
              <a:t>THE DIFFUSE INTERSTELLAR BANDS - A BRIEF REVIEW</a:t>
            </a:r>
          </a:p>
          <a:p>
            <a:endParaRPr lang="en-US" sz="400" b="1" dirty="0" smtClean="0">
              <a:solidFill>
                <a:schemeClr val="tx2"/>
              </a:solidFill>
            </a:endParaRPr>
          </a:p>
          <a:p>
            <a:r>
              <a:rPr lang="en-US" sz="1600" b="1" dirty="0" smtClean="0">
                <a:solidFill>
                  <a:schemeClr val="tx2"/>
                </a:solidFill>
              </a:rPr>
              <a:t> </a:t>
            </a:r>
            <a:r>
              <a:rPr lang="en-US" sz="1600" b="1" dirty="0">
                <a:solidFill>
                  <a:schemeClr val="tx2"/>
                </a:solidFill>
              </a:rPr>
              <a:t> </a:t>
            </a:r>
            <a:r>
              <a:rPr lang="en-US" sz="1600" b="1" dirty="0" smtClean="0">
                <a:solidFill>
                  <a:schemeClr val="tx2"/>
                </a:solidFill>
              </a:rPr>
              <a:t>DIBs carriers are another ingredient in the interstellar mix that is produced by evolved objects.</a:t>
            </a:r>
            <a:endParaRPr lang="en-US" sz="1600" b="1" dirty="0">
              <a:solidFill>
                <a:schemeClr val="tx2"/>
              </a:solidFill>
            </a:endParaRPr>
          </a:p>
          <a:p>
            <a:r>
              <a:rPr lang="en-US" sz="1600" b="1" dirty="0" smtClean="0">
                <a:solidFill>
                  <a:schemeClr val="tx2"/>
                </a:solidFill>
              </a:rPr>
              <a:t>                 The bands have been a </a:t>
            </a:r>
            <a:r>
              <a:rPr lang="en-US" sz="1600" b="1" dirty="0">
                <a:solidFill>
                  <a:schemeClr val="tx2"/>
                </a:solidFill>
              </a:rPr>
              <a:t>source of fascination and frustration for nearly a </a:t>
            </a:r>
            <a:r>
              <a:rPr lang="en-US" sz="1600" b="1" dirty="0" smtClean="0">
                <a:solidFill>
                  <a:schemeClr val="tx2"/>
                </a:solidFill>
              </a:rPr>
              <a:t>century. </a:t>
            </a:r>
            <a:endParaRPr lang="en-US" sz="1600" b="1" dirty="0">
              <a:solidFill>
                <a:schemeClr val="tx2"/>
              </a:solidFill>
            </a:endParaRPr>
          </a:p>
        </p:txBody>
      </p:sp>
      <p:pic>
        <p:nvPicPr>
          <p:cNvPr id="2" name="Picture 1" descr="GeminiLogo_we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3817" y="6013400"/>
            <a:ext cx="1871795" cy="5119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268413"/>
            <a:ext cx="2736850" cy="273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1746" name="TextBox 1"/>
          <p:cNvSpPr txBox="1">
            <a:spLocks noChangeArrowheads="1"/>
          </p:cNvSpPr>
          <p:nvPr/>
        </p:nvSpPr>
        <p:spPr bwMode="auto">
          <a:xfrm>
            <a:off x="2732088" y="-61913"/>
            <a:ext cx="3541712" cy="492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600" b="1">
                <a:solidFill>
                  <a:schemeClr val="tx2"/>
                </a:solidFill>
              </a:rPr>
              <a:t>DIB CORRELATIONS</a:t>
            </a:r>
            <a:endParaRPr lang="en-US" sz="2800" b="1">
              <a:solidFill>
                <a:schemeClr val="tx2"/>
              </a:solidFill>
            </a:endParaRPr>
          </a:p>
        </p:txBody>
      </p:sp>
      <p:sp>
        <p:nvSpPr>
          <p:cNvPr id="31747" name="TextBox 2"/>
          <p:cNvSpPr txBox="1">
            <a:spLocks noChangeArrowheads="1"/>
          </p:cNvSpPr>
          <p:nvPr/>
        </p:nvSpPr>
        <p:spPr bwMode="auto">
          <a:xfrm>
            <a:off x="0" y="436563"/>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a:solidFill>
                  <a:schemeClr val="tx2"/>
                </a:solidFill>
              </a:rPr>
              <a:t>.</a:t>
            </a:r>
          </a:p>
        </p:txBody>
      </p:sp>
      <p:pic>
        <p:nvPicPr>
          <p:cNvPr id="31748" name="Picture 2" descr="krelowski.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76700"/>
            <a:ext cx="2736850"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4" descr="hamano.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62288" y="1268413"/>
            <a:ext cx="2805112"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0" name="TextBox 1"/>
          <p:cNvSpPr txBox="1">
            <a:spLocks noChangeArrowheads="1"/>
          </p:cNvSpPr>
          <p:nvPr/>
        </p:nvSpPr>
        <p:spPr bwMode="auto">
          <a:xfrm>
            <a:off x="3348038" y="4581525"/>
            <a:ext cx="5400675" cy="220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solidFill>
                  <a:schemeClr val="tx2"/>
                </a:solidFill>
              </a:rPr>
              <a:t>	   CONCLUSION:</a:t>
            </a:r>
          </a:p>
          <a:p>
            <a:endParaRPr lang="en-US" sz="1000" u="sng">
              <a:solidFill>
                <a:schemeClr val="tx2"/>
              </a:solidFill>
            </a:endParaRPr>
          </a:p>
          <a:p>
            <a:r>
              <a:rPr lang="en-US" sz="1800">
                <a:solidFill>
                  <a:schemeClr val="tx2"/>
                </a:solidFill>
              </a:rPr>
              <a:t>Although the strengths of many DIBs correlate </a:t>
            </a:r>
          </a:p>
          <a:p>
            <a:r>
              <a:rPr lang="en-US" sz="1800">
                <a:solidFill>
                  <a:schemeClr val="tx2"/>
                </a:solidFill>
              </a:rPr>
              <a:t>     fairly well, none correlate perfectly (within </a:t>
            </a:r>
          </a:p>
          <a:p>
            <a:r>
              <a:rPr lang="en-US" sz="1800">
                <a:solidFill>
                  <a:schemeClr val="tx2"/>
                </a:solidFill>
              </a:rPr>
              <a:t>     measurement errors)</a:t>
            </a:r>
          </a:p>
          <a:p>
            <a:endParaRPr lang="en-US" sz="1800">
              <a:solidFill>
                <a:schemeClr val="tx2"/>
              </a:solidFill>
            </a:endParaRPr>
          </a:p>
          <a:p>
            <a:r>
              <a:rPr lang="en-US" sz="1800">
                <a:solidFill>
                  <a:schemeClr val="tx2"/>
                </a:solidFill>
              </a:rPr>
              <a:t>Suggests that DIBs cannot be explained by a single or even only a few carriers. They must be numerous.</a:t>
            </a:r>
          </a:p>
        </p:txBody>
      </p:sp>
      <p:sp>
        <p:nvSpPr>
          <p:cNvPr id="31751" name="TextBox 2"/>
          <p:cNvSpPr txBox="1">
            <a:spLocks noChangeArrowheads="1"/>
          </p:cNvSpPr>
          <p:nvPr/>
        </p:nvSpPr>
        <p:spPr bwMode="auto">
          <a:xfrm>
            <a:off x="0" y="260350"/>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chemeClr val="tx2"/>
                </a:solidFill>
              </a:rPr>
              <a:t>“The fundamental idea is that any group of features arising from a particular carrier, or set of chemically related carriers, must maintain the same relative intensities in all lines of sight.” </a:t>
            </a:r>
          </a:p>
          <a:p>
            <a:r>
              <a:rPr lang="en-US" sz="1800">
                <a:solidFill>
                  <a:schemeClr val="tx2"/>
                </a:solidFill>
              </a:rPr>
              <a:t>   -Adamkovics et al. (2003)     </a:t>
            </a:r>
            <a:r>
              <a:rPr lang="en-US" sz="1800" i="1">
                <a:solidFill>
                  <a:schemeClr val="tx2"/>
                </a:solidFill>
              </a:rPr>
              <a:t>N.B. Varying excitation conditions might cause some differences.</a:t>
            </a:r>
          </a:p>
        </p:txBody>
      </p:sp>
      <p:pic>
        <p:nvPicPr>
          <p:cNvPr id="31752" name="Picture 4" descr="mccall_corr.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1268413"/>
            <a:ext cx="2881312" cy="343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8" name="TextBox 5"/>
          <p:cNvSpPr txBox="1">
            <a:spLocks noChangeArrowheads="1"/>
          </p:cNvSpPr>
          <p:nvPr/>
        </p:nvSpPr>
        <p:spPr bwMode="auto">
          <a:xfrm>
            <a:off x="6156325" y="1700213"/>
            <a:ext cx="2230438"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1600" dirty="0" smtClean="0">
                <a:solidFill>
                  <a:schemeClr val="bg1"/>
                </a:solidFill>
              </a:rPr>
              <a:t>Pair correlations</a:t>
            </a:r>
          </a:p>
          <a:p>
            <a:pPr algn="ctr">
              <a:defRPr/>
            </a:pPr>
            <a:r>
              <a:rPr lang="en-US" sz="1600" dirty="0" smtClean="0">
                <a:solidFill>
                  <a:schemeClr val="bg1"/>
                </a:solidFill>
              </a:rPr>
              <a:t>using 58 DIBs </a:t>
            </a:r>
          </a:p>
          <a:p>
            <a:pPr algn="ctr">
              <a:defRPr/>
            </a:pPr>
            <a:r>
              <a:rPr lang="en-US" sz="1600" dirty="0" smtClean="0">
                <a:solidFill>
                  <a:schemeClr val="bg1"/>
                </a:solidFill>
              </a:rPr>
              <a:t>observed toward 40 stars</a:t>
            </a:r>
          </a:p>
          <a:p>
            <a:pPr algn="ctr">
              <a:defRPr/>
            </a:pPr>
            <a:r>
              <a:rPr lang="en-US" sz="1600" dirty="0" smtClean="0">
                <a:solidFill>
                  <a:schemeClr val="bg1"/>
                </a:solidFill>
              </a:rPr>
              <a:t>1218 pairs studied</a:t>
            </a:r>
          </a:p>
          <a:p>
            <a:pPr algn="ctr">
              <a:defRPr/>
            </a:pPr>
            <a:r>
              <a:rPr lang="en-US" sz="1600" dirty="0" smtClean="0">
                <a:solidFill>
                  <a:schemeClr val="bg1"/>
                </a:solidFill>
              </a:rPr>
              <a:t>(McCall group)</a:t>
            </a:r>
          </a:p>
          <a:p>
            <a:pPr marL="285750" indent="-285750" algn="ctr">
              <a:buFontTx/>
              <a:buChar char="-"/>
              <a:defRPr/>
            </a:pPr>
            <a:endParaRPr lang="en-US" sz="1600" dirty="0" smtClean="0">
              <a:solidFill>
                <a:schemeClr val="bg1"/>
              </a:solidFill>
            </a:endParaRPr>
          </a:p>
          <a:p>
            <a:pPr marL="285750" indent="-285750" algn="ctr">
              <a:buFontTx/>
              <a:buChar char="-"/>
              <a:defRPr/>
            </a:pPr>
            <a:r>
              <a:rPr lang="en-US" sz="1600" dirty="0" smtClean="0">
                <a:solidFill>
                  <a:schemeClr val="bg1"/>
                </a:solidFill>
              </a:rPr>
              <a:t>Only 19 (1.5%) </a:t>
            </a:r>
          </a:p>
          <a:p>
            <a:pPr algn="ctr">
              <a:defRPr/>
            </a:pPr>
            <a:r>
              <a:rPr lang="en-US" sz="1600" dirty="0" smtClean="0">
                <a:solidFill>
                  <a:schemeClr val="bg1"/>
                </a:solidFill>
              </a:rPr>
              <a:t>with r&gt;0.95</a:t>
            </a:r>
          </a:p>
        </p:txBody>
      </p:sp>
      <p:sp>
        <p:nvSpPr>
          <p:cNvPr id="31754" name="TextBox 1"/>
          <p:cNvSpPr txBox="1">
            <a:spLocks noChangeArrowheads="1"/>
          </p:cNvSpPr>
          <p:nvPr/>
        </p:nvSpPr>
        <p:spPr bwMode="auto">
          <a:xfrm>
            <a:off x="3762375" y="2617788"/>
            <a:ext cx="16652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a:solidFill>
                  <a:schemeClr val="bg1"/>
                </a:solidFill>
              </a:rPr>
              <a:t>(Hamano et al 2015)</a:t>
            </a:r>
          </a:p>
          <a:p>
            <a:pPr algn="ctr"/>
            <a:r>
              <a:rPr lang="en-US" sz="1400">
                <a:solidFill>
                  <a:schemeClr val="bg1"/>
                </a:solidFill>
              </a:rPr>
              <a:t>Typical correlations</a:t>
            </a:r>
          </a:p>
        </p:txBody>
      </p:sp>
      <p:sp>
        <p:nvSpPr>
          <p:cNvPr id="31755" name="TextBox 13"/>
          <p:cNvSpPr txBox="1">
            <a:spLocks noChangeArrowheads="1"/>
          </p:cNvSpPr>
          <p:nvPr/>
        </p:nvSpPr>
        <p:spPr bwMode="auto">
          <a:xfrm>
            <a:off x="427762" y="5497513"/>
            <a:ext cx="2416046"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dirty="0">
                <a:solidFill>
                  <a:schemeClr val="bg1"/>
                </a:solidFill>
              </a:rPr>
              <a:t>Poor correlation</a:t>
            </a:r>
          </a:p>
          <a:p>
            <a:pPr algn="ctr"/>
            <a:r>
              <a:rPr lang="en-US" sz="1400" dirty="0">
                <a:solidFill>
                  <a:schemeClr val="bg1"/>
                </a:solidFill>
              </a:rPr>
              <a:t>(</a:t>
            </a:r>
            <a:r>
              <a:rPr lang="en-US" sz="1400" dirty="0" err="1">
                <a:solidFill>
                  <a:schemeClr val="bg1"/>
                </a:solidFill>
              </a:rPr>
              <a:t>Krelowski</a:t>
            </a:r>
            <a:r>
              <a:rPr lang="en-US" sz="1400" dirty="0" smtClean="0">
                <a:solidFill>
                  <a:schemeClr val="bg1"/>
                </a:solidFill>
              </a:rPr>
              <a:t>)</a:t>
            </a:r>
          </a:p>
          <a:p>
            <a:pPr algn="ctr"/>
            <a:r>
              <a:rPr lang="en-US" sz="1400" dirty="0" smtClean="0">
                <a:solidFill>
                  <a:schemeClr val="bg1"/>
                </a:solidFill>
              </a:rPr>
              <a:t>Cannot arise from same carrier</a:t>
            </a:r>
            <a:endParaRPr lang="en-US" sz="1400" dirty="0">
              <a:solidFill>
                <a:schemeClr val="bg1"/>
              </a:solidFill>
            </a:endParaRPr>
          </a:p>
        </p:txBody>
      </p:sp>
      <p:sp>
        <p:nvSpPr>
          <p:cNvPr id="15" name="TextBox 14"/>
          <p:cNvSpPr txBox="1"/>
          <p:nvPr/>
        </p:nvSpPr>
        <p:spPr>
          <a:xfrm>
            <a:off x="1084263" y="2781300"/>
            <a:ext cx="1865312" cy="954088"/>
          </a:xfrm>
          <a:prstGeom prst="rect">
            <a:avLst/>
          </a:prstGeom>
          <a:noFill/>
        </p:spPr>
        <p:txBody>
          <a:bodyPr wrap="none">
            <a:spAutoFit/>
          </a:bodyPr>
          <a:lstStyle/>
          <a:p>
            <a:pPr algn="ctr">
              <a:defRPr/>
            </a:pPr>
            <a:r>
              <a:rPr lang="en-US" sz="1400" dirty="0">
                <a:solidFill>
                  <a:schemeClr val="bg1"/>
                </a:solidFill>
              </a:rPr>
              <a:t>High correlation</a:t>
            </a:r>
          </a:p>
          <a:p>
            <a:pPr algn="ctr">
              <a:defRPr/>
            </a:pPr>
            <a:r>
              <a:rPr lang="en-US" sz="1400" dirty="0">
                <a:solidFill>
                  <a:schemeClr val="bg1"/>
                </a:solidFill>
              </a:rPr>
              <a:t>(McCall group)</a:t>
            </a:r>
          </a:p>
          <a:p>
            <a:pPr marL="285750" indent="-285750" algn="ctr">
              <a:buFont typeface="Wingdings" charset="0"/>
              <a:buChar char="è"/>
              <a:defRPr/>
            </a:pPr>
            <a:r>
              <a:rPr lang="en-US" sz="1400" dirty="0">
                <a:solidFill>
                  <a:schemeClr val="bg1"/>
                </a:solidFill>
                <a:sym typeface="Wingdings"/>
              </a:rPr>
              <a:t>carriers form under </a:t>
            </a:r>
          </a:p>
          <a:p>
            <a:pPr algn="ctr">
              <a:defRPr/>
            </a:pPr>
            <a:r>
              <a:rPr lang="en-US" sz="1400" dirty="0">
                <a:solidFill>
                  <a:schemeClr val="bg1"/>
                </a:solidFill>
                <a:sym typeface="Wingdings"/>
              </a:rPr>
              <a:t>      similar conditions</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73025" y="44624"/>
            <a:ext cx="9036050" cy="7048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endParaRPr lang="en-US" sz="400" b="1" dirty="0">
              <a:solidFill>
                <a:schemeClr val="tx2"/>
              </a:solidFill>
            </a:endParaRPr>
          </a:p>
          <a:p>
            <a:pPr algn="ctr">
              <a:defRPr/>
            </a:pPr>
            <a:r>
              <a:rPr lang="en-US" b="1" dirty="0" smtClean="0">
                <a:solidFill>
                  <a:schemeClr val="tx2"/>
                </a:solidFill>
              </a:rPr>
              <a:t>ARE THE DIBS CARRIERS SOLIDS OR IN THE GAS PHASE?</a:t>
            </a:r>
          </a:p>
          <a:p>
            <a:pPr>
              <a:defRPr/>
            </a:pPr>
            <a:endParaRPr lang="en-US" dirty="0" smtClean="0">
              <a:solidFill>
                <a:schemeClr val="tx2"/>
              </a:solidFill>
            </a:endParaRPr>
          </a:p>
          <a:p>
            <a:pPr>
              <a:defRPr/>
            </a:pPr>
            <a:endParaRPr lang="en-US" dirty="0" smtClean="0">
              <a:solidFill>
                <a:schemeClr val="tx2"/>
              </a:solidFill>
            </a:endParaRPr>
          </a:p>
          <a:p>
            <a:pPr marL="457200" indent="-457200">
              <a:buFontTx/>
              <a:buAutoNum type="arabicParenBoth"/>
              <a:defRPr/>
            </a:pPr>
            <a:r>
              <a:rPr lang="en-US" sz="2200" dirty="0" smtClean="0">
                <a:solidFill>
                  <a:schemeClr val="tx2"/>
                </a:solidFill>
              </a:rPr>
              <a:t>Solid state absorptions tend to be broad; many DIBS are too narrow to be produced by solids. Some broad DIBs profiles are suggestive of rotational structure, which also implies free molecules.</a:t>
            </a:r>
          </a:p>
          <a:p>
            <a:pPr>
              <a:defRPr/>
            </a:pPr>
            <a:endParaRPr lang="en-US" sz="1200" dirty="0" smtClean="0">
              <a:solidFill>
                <a:schemeClr val="tx2"/>
              </a:solidFill>
            </a:endParaRPr>
          </a:p>
          <a:p>
            <a:pPr marL="457200" indent="-457200">
              <a:buFontTx/>
              <a:buAutoNum type="arabicParenBoth"/>
              <a:defRPr/>
            </a:pPr>
            <a:r>
              <a:rPr lang="en-US" sz="2200" dirty="0" smtClean="0">
                <a:solidFill>
                  <a:schemeClr val="tx2"/>
                </a:solidFill>
              </a:rPr>
              <a:t> DIBs profiles are essentially invariant in shape and </a:t>
            </a:r>
            <a:r>
              <a:rPr lang="en-US" sz="2200" dirty="0" err="1" smtClean="0">
                <a:solidFill>
                  <a:schemeClr val="tx2"/>
                </a:solidFill>
              </a:rPr>
              <a:t>unshifted</a:t>
            </a:r>
            <a:r>
              <a:rPr lang="en-US" sz="2200" dirty="0" smtClean="0">
                <a:solidFill>
                  <a:schemeClr val="tx2"/>
                </a:solidFill>
              </a:rPr>
              <a:t> in wavelength from sightline to sightline. Not expected if the carriers are on/in dust grains – interactions with neighboring atoms/molecules create variable wavelength shifts.</a:t>
            </a:r>
          </a:p>
          <a:p>
            <a:pPr>
              <a:defRPr/>
            </a:pPr>
            <a:endParaRPr lang="en-US" sz="1200" dirty="0" smtClean="0">
              <a:solidFill>
                <a:schemeClr val="tx2"/>
              </a:solidFill>
            </a:endParaRPr>
          </a:p>
          <a:p>
            <a:pPr marL="457200" indent="-457200">
              <a:buFontTx/>
              <a:buAutoNum type="arabicParenBoth"/>
              <a:defRPr/>
            </a:pPr>
            <a:r>
              <a:rPr lang="en-US" sz="2200" dirty="0" smtClean="0">
                <a:solidFill>
                  <a:schemeClr val="tx2"/>
                </a:solidFill>
              </a:rPr>
              <a:t> Polarization studies of a few highly reddened stars (</a:t>
            </a:r>
            <a:r>
              <a:rPr lang="en-US" sz="2200" dirty="0" err="1" smtClean="0">
                <a:solidFill>
                  <a:schemeClr val="tx2"/>
                </a:solidFill>
              </a:rPr>
              <a:t>eg</a:t>
            </a:r>
            <a:r>
              <a:rPr lang="en-US" sz="2200" dirty="0" smtClean="0">
                <a:solidFill>
                  <a:schemeClr val="tx2"/>
                </a:solidFill>
              </a:rPr>
              <a:t>, Adamson et al. 1995) show no excess polarization at DIBs wavelengths compared to adjacent stellar continuum. Excess polarization at absorption wavelengths is predicted if the absorbing species is on grains (for either silicates or carbonaceous dust). </a:t>
            </a:r>
          </a:p>
          <a:p>
            <a:pPr>
              <a:defRPr/>
            </a:pPr>
            <a:endParaRPr lang="en-US" b="1" dirty="0" smtClean="0">
              <a:solidFill>
                <a:schemeClr val="tx2"/>
              </a:solidFill>
            </a:endParaRPr>
          </a:p>
          <a:p>
            <a:pPr algn="ctr">
              <a:defRPr/>
            </a:pPr>
            <a:r>
              <a:rPr lang="en-US" b="1" i="1" dirty="0" smtClean="0">
                <a:solidFill>
                  <a:schemeClr val="tx2"/>
                </a:solidFill>
              </a:rPr>
              <a:t>CONCLUSION: the vast majority of DIBs </a:t>
            </a:r>
          </a:p>
          <a:p>
            <a:pPr algn="ctr">
              <a:defRPr/>
            </a:pPr>
            <a:r>
              <a:rPr lang="en-US" b="1" i="1" dirty="0" smtClean="0">
                <a:solidFill>
                  <a:schemeClr val="tx2"/>
                </a:solidFill>
              </a:rPr>
              <a:t>are produced by free molecules</a:t>
            </a:r>
            <a:endParaRPr lang="en-US" sz="1800" i="1" dirty="0" smtClean="0">
              <a:solidFill>
                <a:schemeClr val="tx2"/>
              </a:solidFill>
            </a:endParaRPr>
          </a:p>
          <a:p>
            <a:pPr>
              <a:defRPr/>
            </a:pPr>
            <a:endParaRPr lang="en-US" sz="1800" dirty="0" smtClean="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4818" name="Picture 3" descr="kerr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7588" y="3382963"/>
            <a:ext cx="3024187" cy="343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TextBox 9"/>
          <p:cNvSpPr txBox="1">
            <a:spLocks noChangeArrowheads="1"/>
          </p:cNvSpPr>
          <p:nvPr/>
        </p:nvSpPr>
        <p:spPr bwMode="auto">
          <a:xfrm>
            <a:off x="34925" y="-36513"/>
            <a:ext cx="6192838" cy="4062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200" u="sng" dirty="0" smtClean="0"/>
              <a:t>WHAT KINDS OF MOLECULAR TRANSITIONS?</a:t>
            </a:r>
            <a:endParaRPr lang="en-US" sz="2200" u="sng" dirty="0"/>
          </a:p>
          <a:p>
            <a:pPr algn="ctr"/>
            <a:endParaRPr lang="en-US" sz="800" dirty="0"/>
          </a:p>
          <a:p>
            <a:pPr algn="ctr"/>
            <a:r>
              <a:rPr lang="en-US" sz="2000" dirty="0"/>
              <a:t>Transitions at optical/NIR wavelengths likely to be </a:t>
            </a:r>
            <a:r>
              <a:rPr lang="en-US" sz="2000" b="1" dirty="0" err="1"/>
              <a:t>vibronic</a:t>
            </a:r>
            <a:r>
              <a:rPr lang="en-US" sz="2000" dirty="0"/>
              <a:t> (simultaneous changes</a:t>
            </a:r>
          </a:p>
          <a:p>
            <a:pPr algn="ctr"/>
            <a:r>
              <a:rPr lang="en-US" sz="2000" dirty="0"/>
              <a:t>in electronic and vibrational states).</a:t>
            </a:r>
          </a:p>
          <a:p>
            <a:pPr algn="ctr"/>
            <a:endParaRPr lang="en-US" sz="800" dirty="0"/>
          </a:p>
          <a:p>
            <a:pPr algn="ctr"/>
            <a:r>
              <a:rPr lang="en-US" sz="2000" dirty="0"/>
              <a:t>Cold gas </a:t>
            </a:r>
            <a:r>
              <a:rPr lang="en-US" sz="2000" b="1" dirty="0">
                <a:sym typeface="Wingdings" charset="0"/>
              </a:rPr>
              <a:t></a:t>
            </a:r>
            <a:r>
              <a:rPr lang="en-US" sz="2000" dirty="0"/>
              <a:t>only ground electronic, v=0 populated</a:t>
            </a:r>
          </a:p>
          <a:p>
            <a:pPr algn="ctr"/>
            <a:endParaRPr lang="en-US" sz="1000" dirty="0"/>
          </a:p>
          <a:p>
            <a:pPr algn="ctr"/>
            <a:r>
              <a:rPr lang="en-US" sz="2000" dirty="0"/>
              <a:t>Molecules also rotate. Ro-</a:t>
            </a:r>
            <a:r>
              <a:rPr lang="en-US" sz="2000" dirty="0" err="1"/>
              <a:t>vibronic</a:t>
            </a:r>
            <a:r>
              <a:rPr lang="en-US" sz="2000" dirty="0"/>
              <a:t> transitions broaden </a:t>
            </a:r>
          </a:p>
          <a:p>
            <a:pPr algn="ctr"/>
            <a:r>
              <a:rPr lang="en-US" sz="2000" dirty="0"/>
              <a:t>DIBs absorption </a:t>
            </a:r>
            <a:r>
              <a:rPr lang="en-US" sz="2000" dirty="0" smtClean="0"/>
              <a:t>profiles because more than one transition.</a:t>
            </a:r>
            <a:endParaRPr lang="en-US" sz="1000" dirty="0"/>
          </a:p>
          <a:p>
            <a:pPr algn="ctr"/>
            <a:r>
              <a:rPr lang="en-US" sz="2000" dirty="0"/>
              <a:t>Less broadening for molecules with larger </a:t>
            </a:r>
            <a:r>
              <a:rPr lang="en-US" sz="2000" i="1" dirty="0" smtClean="0"/>
              <a:t>I ~</a:t>
            </a:r>
            <a:r>
              <a:rPr lang="en-US" sz="2000" dirty="0" smtClean="0"/>
              <a:t> </a:t>
            </a:r>
            <a:r>
              <a:rPr lang="en-US" sz="2000" dirty="0"/>
              <a:t>larger mass)</a:t>
            </a:r>
          </a:p>
          <a:p>
            <a:pPr algn="ctr"/>
            <a:endParaRPr lang="en-US" sz="1000" dirty="0"/>
          </a:p>
          <a:p>
            <a:pPr algn="ctr"/>
            <a:r>
              <a:rPr lang="en-US" sz="2000" dirty="0" smtClean="0"/>
              <a:t>Broadening </a:t>
            </a:r>
            <a:r>
              <a:rPr lang="en-US" sz="2000" dirty="0"/>
              <a:t>is small; high spectral resolution needed to </a:t>
            </a:r>
          </a:p>
          <a:p>
            <a:pPr algn="ctr"/>
            <a:r>
              <a:rPr lang="en-US" sz="2000" dirty="0"/>
              <a:t>look for signs of </a:t>
            </a:r>
            <a:r>
              <a:rPr lang="en-US" sz="2000" dirty="0" smtClean="0"/>
              <a:t>it. May </a:t>
            </a:r>
            <a:r>
              <a:rPr lang="en-US" sz="2000" dirty="0"/>
              <a:t>not </a:t>
            </a:r>
            <a:r>
              <a:rPr lang="en-US" sz="2000" dirty="0" smtClean="0"/>
              <a:t>be obvious </a:t>
            </a:r>
            <a:r>
              <a:rPr lang="en-US" sz="2000" dirty="0"/>
              <a:t>even then.</a:t>
            </a:r>
          </a:p>
          <a:p>
            <a:pPr algn="ctr"/>
            <a:r>
              <a:rPr lang="en-US" sz="2000" dirty="0" smtClean="0"/>
              <a:t>But </a:t>
            </a:r>
            <a:r>
              <a:rPr lang="en-US" sz="2000" dirty="0"/>
              <a:t>a few DIBs profiles </a:t>
            </a:r>
            <a:r>
              <a:rPr lang="en-US" sz="2000" dirty="0" smtClean="0"/>
              <a:t>show evidence for rotation.</a:t>
            </a:r>
            <a:r>
              <a:rPr lang="en-US" sz="2000" dirty="0" smtClean="0">
                <a:solidFill>
                  <a:schemeClr val="bg1"/>
                </a:solidFill>
              </a:rPr>
              <a:t> </a:t>
            </a:r>
            <a:endParaRPr lang="en-US" sz="2000" dirty="0"/>
          </a:p>
        </p:txBody>
      </p:sp>
      <p:grpSp>
        <p:nvGrpSpPr>
          <p:cNvPr id="14" name="Group 23"/>
          <p:cNvGrpSpPr>
            <a:grpSpLocks/>
          </p:cNvGrpSpPr>
          <p:nvPr/>
        </p:nvGrpSpPr>
        <p:grpSpPr bwMode="auto">
          <a:xfrm>
            <a:off x="5867400" y="188913"/>
            <a:ext cx="3960813" cy="3024187"/>
            <a:chOff x="3014" y="745"/>
            <a:chExt cx="2271" cy="3204"/>
          </a:xfrm>
        </p:grpSpPr>
        <p:sp>
          <p:nvSpPr>
            <p:cNvPr id="15" name="Line 6"/>
            <p:cNvSpPr>
              <a:spLocks noChangeShapeType="1"/>
            </p:cNvSpPr>
            <p:nvPr/>
          </p:nvSpPr>
          <p:spPr bwMode="auto">
            <a:xfrm>
              <a:off x="3312" y="3840"/>
              <a:ext cx="1394"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endParaRPr>
            </a:p>
          </p:txBody>
        </p:sp>
        <p:sp>
          <p:nvSpPr>
            <p:cNvPr id="16" name="Text Box 7"/>
            <p:cNvSpPr txBox="1">
              <a:spLocks noChangeArrowheads="1"/>
            </p:cNvSpPr>
            <p:nvPr/>
          </p:nvSpPr>
          <p:spPr bwMode="auto">
            <a:xfrm>
              <a:off x="3014" y="3673"/>
              <a:ext cx="229"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rPr>
                <a:t>X</a:t>
              </a:r>
            </a:p>
          </p:txBody>
        </p:sp>
        <p:sp>
          <p:nvSpPr>
            <p:cNvPr id="17" name="Text Box 10"/>
            <p:cNvSpPr txBox="1">
              <a:spLocks noChangeArrowheads="1"/>
            </p:cNvSpPr>
            <p:nvPr/>
          </p:nvSpPr>
          <p:spPr bwMode="auto">
            <a:xfrm>
              <a:off x="4332" y="3715"/>
              <a:ext cx="352"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rPr>
                <a:t>v=0</a:t>
              </a:r>
            </a:p>
          </p:txBody>
        </p:sp>
        <p:sp>
          <p:nvSpPr>
            <p:cNvPr id="18" name="Line 11"/>
            <p:cNvSpPr>
              <a:spLocks noChangeShapeType="1"/>
            </p:cNvSpPr>
            <p:nvPr/>
          </p:nvSpPr>
          <p:spPr bwMode="auto">
            <a:xfrm>
              <a:off x="3312" y="1776"/>
              <a:ext cx="1394"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endParaRPr>
            </a:p>
          </p:txBody>
        </p:sp>
        <p:sp>
          <p:nvSpPr>
            <p:cNvPr id="19" name="Text Box 12"/>
            <p:cNvSpPr txBox="1">
              <a:spLocks noChangeArrowheads="1"/>
            </p:cNvSpPr>
            <p:nvPr/>
          </p:nvSpPr>
          <p:spPr bwMode="auto">
            <a:xfrm>
              <a:off x="3014" y="1609"/>
              <a:ext cx="213"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rPr>
                <a:t>A</a:t>
              </a:r>
            </a:p>
          </p:txBody>
        </p:sp>
        <p:sp>
          <p:nvSpPr>
            <p:cNvPr id="20" name="Text Box 13"/>
            <p:cNvSpPr txBox="1">
              <a:spLocks noChangeArrowheads="1"/>
            </p:cNvSpPr>
            <p:nvPr/>
          </p:nvSpPr>
          <p:spPr bwMode="auto">
            <a:xfrm>
              <a:off x="4332" y="1660"/>
              <a:ext cx="352"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rPr>
                <a:t>v=0</a:t>
              </a:r>
            </a:p>
          </p:txBody>
        </p:sp>
        <p:sp>
          <p:nvSpPr>
            <p:cNvPr id="21" name="Line 14"/>
            <p:cNvSpPr>
              <a:spLocks noChangeShapeType="1"/>
            </p:cNvSpPr>
            <p:nvPr/>
          </p:nvSpPr>
          <p:spPr bwMode="auto">
            <a:xfrm>
              <a:off x="3312" y="1297"/>
              <a:ext cx="1394"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endParaRPr>
            </a:p>
          </p:txBody>
        </p:sp>
        <p:sp>
          <p:nvSpPr>
            <p:cNvPr id="22" name="Line 15"/>
            <p:cNvSpPr>
              <a:spLocks noChangeShapeType="1"/>
            </p:cNvSpPr>
            <p:nvPr/>
          </p:nvSpPr>
          <p:spPr bwMode="auto">
            <a:xfrm>
              <a:off x="3312" y="912"/>
              <a:ext cx="1394" cy="0"/>
            </a:xfrm>
            <a:prstGeom prst="line">
              <a:avLst/>
            </a:prstGeom>
            <a:noFill/>
            <a:ln w="2540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chemeClr val="bg1"/>
                </a:solidFill>
              </a:endParaRPr>
            </a:p>
          </p:txBody>
        </p:sp>
        <p:sp>
          <p:nvSpPr>
            <p:cNvPr id="23" name="Freeform 17"/>
            <p:cNvSpPr>
              <a:spLocks/>
            </p:cNvSpPr>
            <p:nvPr/>
          </p:nvSpPr>
          <p:spPr bwMode="auto">
            <a:xfrm rot="16200000">
              <a:off x="5109" y="1659"/>
              <a:ext cx="114" cy="233"/>
            </a:xfrm>
            <a:custGeom>
              <a:avLst/>
              <a:gdLst>
                <a:gd name="T0" fmla="*/ 0 w 624"/>
                <a:gd name="T1" fmla="*/ 29 h 663"/>
                <a:gd name="T2" fmla="*/ 202 w 624"/>
                <a:gd name="T3" fmla="*/ 106 h 663"/>
                <a:gd name="T4" fmla="*/ 317 w 624"/>
                <a:gd name="T5" fmla="*/ 663 h 663"/>
                <a:gd name="T6" fmla="*/ 442 w 624"/>
                <a:gd name="T7" fmla="*/ 106 h 663"/>
                <a:gd name="T8" fmla="*/ 624 w 624"/>
                <a:gd name="T9" fmla="*/ 29 h 663"/>
              </a:gdLst>
              <a:ahLst/>
              <a:cxnLst>
                <a:cxn ang="0">
                  <a:pos x="T0" y="T1"/>
                </a:cxn>
                <a:cxn ang="0">
                  <a:pos x="T2" y="T3"/>
                </a:cxn>
                <a:cxn ang="0">
                  <a:pos x="T4" y="T5"/>
                </a:cxn>
                <a:cxn ang="0">
                  <a:pos x="T6" y="T7"/>
                </a:cxn>
                <a:cxn ang="0">
                  <a:pos x="T8" y="T9"/>
                </a:cxn>
              </a:cxnLst>
              <a:rect l="0" t="0" r="r" b="b"/>
              <a:pathLst>
                <a:path w="624" h="663">
                  <a:moveTo>
                    <a:pt x="0" y="29"/>
                  </a:moveTo>
                  <a:cubicBezTo>
                    <a:pt x="32" y="43"/>
                    <a:pt x="149" y="0"/>
                    <a:pt x="202" y="106"/>
                  </a:cubicBezTo>
                  <a:cubicBezTo>
                    <a:pt x="255" y="212"/>
                    <a:pt x="277" y="663"/>
                    <a:pt x="317" y="663"/>
                  </a:cubicBezTo>
                  <a:cubicBezTo>
                    <a:pt x="357" y="663"/>
                    <a:pt x="391" y="212"/>
                    <a:pt x="442" y="106"/>
                  </a:cubicBezTo>
                  <a:cubicBezTo>
                    <a:pt x="493" y="0"/>
                    <a:pt x="586" y="45"/>
                    <a:pt x="624" y="29"/>
                  </a:cubicBezTo>
                </a:path>
              </a:pathLst>
            </a:custGeom>
            <a:noFill/>
            <a:ln w="25400" cap="flat" cmpd="sng">
              <a:solidFill>
                <a:schemeClr val="bg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spAutoFit/>
            </a:bodyPr>
            <a:lstStyle/>
            <a:p>
              <a:pPr>
                <a:defRPr/>
              </a:pPr>
              <a:endParaRPr lang="en-US">
                <a:solidFill>
                  <a:schemeClr val="bg1"/>
                </a:solidFill>
              </a:endParaRPr>
            </a:p>
          </p:txBody>
        </p:sp>
        <p:sp>
          <p:nvSpPr>
            <p:cNvPr id="24" name="Freeform 18"/>
            <p:cNvSpPr>
              <a:spLocks/>
            </p:cNvSpPr>
            <p:nvPr/>
          </p:nvSpPr>
          <p:spPr bwMode="auto">
            <a:xfrm rot="16200000">
              <a:off x="4849" y="1178"/>
              <a:ext cx="431" cy="233"/>
            </a:xfrm>
            <a:custGeom>
              <a:avLst/>
              <a:gdLst>
                <a:gd name="T0" fmla="*/ 0 w 624"/>
                <a:gd name="T1" fmla="*/ 29 h 663"/>
                <a:gd name="T2" fmla="*/ 202 w 624"/>
                <a:gd name="T3" fmla="*/ 106 h 663"/>
                <a:gd name="T4" fmla="*/ 317 w 624"/>
                <a:gd name="T5" fmla="*/ 663 h 663"/>
                <a:gd name="T6" fmla="*/ 442 w 624"/>
                <a:gd name="T7" fmla="*/ 106 h 663"/>
                <a:gd name="T8" fmla="*/ 624 w 624"/>
                <a:gd name="T9" fmla="*/ 29 h 663"/>
              </a:gdLst>
              <a:ahLst/>
              <a:cxnLst>
                <a:cxn ang="0">
                  <a:pos x="T0" y="T1"/>
                </a:cxn>
                <a:cxn ang="0">
                  <a:pos x="T2" y="T3"/>
                </a:cxn>
                <a:cxn ang="0">
                  <a:pos x="T4" y="T5"/>
                </a:cxn>
                <a:cxn ang="0">
                  <a:pos x="T6" y="T7"/>
                </a:cxn>
                <a:cxn ang="0">
                  <a:pos x="T8" y="T9"/>
                </a:cxn>
              </a:cxnLst>
              <a:rect l="0" t="0" r="r" b="b"/>
              <a:pathLst>
                <a:path w="624" h="663">
                  <a:moveTo>
                    <a:pt x="0" y="29"/>
                  </a:moveTo>
                  <a:cubicBezTo>
                    <a:pt x="32" y="43"/>
                    <a:pt x="149" y="0"/>
                    <a:pt x="202" y="106"/>
                  </a:cubicBezTo>
                  <a:cubicBezTo>
                    <a:pt x="255" y="212"/>
                    <a:pt x="277" y="663"/>
                    <a:pt x="317" y="663"/>
                  </a:cubicBezTo>
                  <a:cubicBezTo>
                    <a:pt x="357" y="663"/>
                    <a:pt x="391" y="212"/>
                    <a:pt x="442" y="106"/>
                  </a:cubicBezTo>
                  <a:cubicBezTo>
                    <a:pt x="493" y="0"/>
                    <a:pt x="586" y="45"/>
                    <a:pt x="624" y="29"/>
                  </a:cubicBezTo>
                </a:path>
              </a:pathLst>
            </a:custGeom>
            <a:noFill/>
            <a:ln w="25400" cap="flat" cmpd="sng">
              <a:solidFill>
                <a:schemeClr val="bg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chemeClr val="bg1"/>
                </a:solidFill>
              </a:endParaRPr>
            </a:p>
          </p:txBody>
        </p:sp>
        <p:sp>
          <p:nvSpPr>
            <p:cNvPr id="25" name="Freeform 19"/>
            <p:cNvSpPr>
              <a:spLocks/>
            </p:cNvSpPr>
            <p:nvPr/>
          </p:nvSpPr>
          <p:spPr bwMode="auto">
            <a:xfrm rot="16200000">
              <a:off x="4851" y="798"/>
              <a:ext cx="335" cy="233"/>
            </a:xfrm>
            <a:custGeom>
              <a:avLst/>
              <a:gdLst>
                <a:gd name="T0" fmla="*/ 0 w 624"/>
                <a:gd name="T1" fmla="*/ 29 h 663"/>
                <a:gd name="T2" fmla="*/ 202 w 624"/>
                <a:gd name="T3" fmla="*/ 106 h 663"/>
                <a:gd name="T4" fmla="*/ 317 w 624"/>
                <a:gd name="T5" fmla="*/ 663 h 663"/>
                <a:gd name="T6" fmla="*/ 442 w 624"/>
                <a:gd name="T7" fmla="*/ 106 h 663"/>
                <a:gd name="T8" fmla="*/ 624 w 624"/>
                <a:gd name="T9" fmla="*/ 29 h 663"/>
              </a:gdLst>
              <a:ahLst/>
              <a:cxnLst>
                <a:cxn ang="0">
                  <a:pos x="T0" y="T1"/>
                </a:cxn>
                <a:cxn ang="0">
                  <a:pos x="T2" y="T3"/>
                </a:cxn>
                <a:cxn ang="0">
                  <a:pos x="T4" y="T5"/>
                </a:cxn>
                <a:cxn ang="0">
                  <a:pos x="T6" y="T7"/>
                </a:cxn>
                <a:cxn ang="0">
                  <a:pos x="T8" y="T9"/>
                </a:cxn>
              </a:cxnLst>
              <a:rect l="0" t="0" r="r" b="b"/>
              <a:pathLst>
                <a:path w="624" h="663">
                  <a:moveTo>
                    <a:pt x="0" y="29"/>
                  </a:moveTo>
                  <a:cubicBezTo>
                    <a:pt x="32" y="43"/>
                    <a:pt x="149" y="0"/>
                    <a:pt x="202" y="106"/>
                  </a:cubicBezTo>
                  <a:cubicBezTo>
                    <a:pt x="255" y="212"/>
                    <a:pt x="277" y="663"/>
                    <a:pt x="317" y="663"/>
                  </a:cubicBezTo>
                  <a:cubicBezTo>
                    <a:pt x="357" y="663"/>
                    <a:pt x="391" y="212"/>
                    <a:pt x="442" y="106"/>
                  </a:cubicBezTo>
                  <a:cubicBezTo>
                    <a:pt x="493" y="0"/>
                    <a:pt x="586" y="45"/>
                    <a:pt x="624" y="29"/>
                  </a:cubicBezTo>
                </a:path>
              </a:pathLst>
            </a:custGeom>
            <a:noFill/>
            <a:ln w="25400" cap="flat" cmpd="sng">
              <a:solidFill>
                <a:schemeClr val="bg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chemeClr val="bg1"/>
                </a:solidFill>
              </a:endParaRPr>
            </a:p>
          </p:txBody>
        </p:sp>
        <p:sp>
          <p:nvSpPr>
            <p:cNvPr id="26" name="Line 20"/>
            <p:cNvSpPr>
              <a:spLocks noChangeShapeType="1"/>
            </p:cNvSpPr>
            <p:nvPr/>
          </p:nvSpPr>
          <p:spPr bwMode="auto">
            <a:xfrm flipV="1">
              <a:off x="3494" y="1776"/>
              <a:ext cx="0" cy="2054"/>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solidFill>
                  <a:schemeClr val="bg1"/>
                </a:solidFill>
              </a:endParaRPr>
            </a:p>
          </p:txBody>
        </p:sp>
        <p:sp>
          <p:nvSpPr>
            <p:cNvPr id="27" name="Line 21"/>
            <p:cNvSpPr>
              <a:spLocks noChangeShapeType="1"/>
            </p:cNvSpPr>
            <p:nvPr/>
          </p:nvSpPr>
          <p:spPr bwMode="auto">
            <a:xfrm flipV="1">
              <a:off x="3821" y="1297"/>
              <a:ext cx="0" cy="2533"/>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solidFill>
                  <a:schemeClr val="bg1"/>
                </a:solidFill>
              </a:endParaRPr>
            </a:p>
          </p:txBody>
        </p:sp>
        <p:sp>
          <p:nvSpPr>
            <p:cNvPr id="28" name="Line 22"/>
            <p:cNvSpPr>
              <a:spLocks noChangeShapeType="1"/>
            </p:cNvSpPr>
            <p:nvPr/>
          </p:nvSpPr>
          <p:spPr bwMode="auto">
            <a:xfrm flipV="1">
              <a:off x="4157" y="912"/>
              <a:ext cx="0" cy="2918"/>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solidFill>
                  <a:schemeClr val="bg1"/>
                </a:solidFill>
              </a:endParaRPr>
            </a:p>
          </p:txBody>
        </p:sp>
      </p:grpSp>
      <p:sp>
        <p:nvSpPr>
          <p:cNvPr id="34821" name="TextBox 4"/>
          <p:cNvSpPr txBox="1">
            <a:spLocks noChangeArrowheads="1"/>
          </p:cNvSpPr>
          <p:nvPr/>
        </p:nvSpPr>
        <p:spPr bwMode="auto">
          <a:xfrm>
            <a:off x="8164513" y="692150"/>
            <a:ext cx="5572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chemeClr val="bg1"/>
                </a:solidFill>
              </a:rPr>
              <a:t>v=1</a:t>
            </a:r>
          </a:p>
        </p:txBody>
      </p:sp>
      <p:sp>
        <p:nvSpPr>
          <p:cNvPr id="34822" name="TextBox 28"/>
          <p:cNvSpPr txBox="1">
            <a:spLocks noChangeArrowheads="1"/>
          </p:cNvSpPr>
          <p:nvPr/>
        </p:nvSpPr>
        <p:spPr bwMode="auto">
          <a:xfrm>
            <a:off x="8143875" y="320675"/>
            <a:ext cx="5572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chemeClr val="bg1"/>
                </a:solidFill>
              </a:rPr>
              <a:t>v=2</a:t>
            </a:r>
          </a:p>
        </p:txBody>
      </p:sp>
      <p:sp>
        <p:nvSpPr>
          <p:cNvPr id="34823" name="TextBox 5"/>
          <p:cNvSpPr txBox="1">
            <a:spLocks noChangeArrowheads="1"/>
          </p:cNvSpPr>
          <p:nvPr/>
        </p:nvSpPr>
        <p:spPr bwMode="auto">
          <a:xfrm>
            <a:off x="6573838" y="5661025"/>
            <a:ext cx="13112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a:solidFill>
                  <a:schemeClr val="bg1"/>
                </a:solidFill>
              </a:rPr>
              <a:t>Kerr et al. 1996</a:t>
            </a:r>
          </a:p>
          <a:p>
            <a:pPr algn="ctr"/>
            <a:r>
              <a:rPr lang="en-US" sz="1400">
                <a:solidFill>
                  <a:schemeClr val="bg1"/>
                </a:solidFill>
              </a:rPr>
              <a:t>R=600,000</a:t>
            </a:r>
          </a:p>
        </p:txBody>
      </p:sp>
      <p:cxnSp>
        <p:nvCxnSpPr>
          <p:cNvPr id="34824" name="Straight Arrow Connector 7"/>
          <p:cNvCxnSpPr>
            <a:cxnSpLocks noChangeShapeType="1"/>
          </p:cNvCxnSpPr>
          <p:nvPr/>
        </p:nvCxnSpPr>
        <p:spPr bwMode="auto">
          <a:xfrm>
            <a:off x="5724525" y="4941888"/>
            <a:ext cx="576263" cy="0"/>
          </a:xfrm>
          <a:prstGeom prst="straightConnector1">
            <a:avLst/>
          </a:prstGeom>
          <a:noFill/>
          <a:ln w="38100">
            <a:solidFill>
              <a:schemeClr val="tx2"/>
            </a:solidFill>
            <a:round/>
            <a:headEnd/>
            <a:tailEnd type="arrow" w="med" len="med"/>
          </a:ln>
          <a:extLst>
            <a:ext uri="{909E8E84-426E-40dd-AFC4-6F175D3DCCD1}">
              <a14:hiddenFill xmlns:a14="http://schemas.microsoft.com/office/drawing/2010/main" xmlns="">
                <a:noFill/>
              </a14:hiddenFill>
            </a:ext>
          </a:extLst>
        </p:spPr>
      </p:cxnSp>
      <p:sp>
        <p:nvSpPr>
          <p:cNvPr id="34825" name="TextBox 30"/>
          <p:cNvSpPr txBox="1">
            <a:spLocks noChangeArrowheads="1"/>
          </p:cNvSpPr>
          <p:nvPr/>
        </p:nvSpPr>
        <p:spPr bwMode="auto">
          <a:xfrm>
            <a:off x="7308850" y="3357563"/>
            <a:ext cx="9826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solidFill>
                  <a:schemeClr val="bg1"/>
                </a:solidFill>
              </a:rPr>
              <a:t>HD166937</a:t>
            </a:r>
          </a:p>
        </p:txBody>
      </p:sp>
      <p:pic>
        <p:nvPicPr>
          <p:cNvPr id="34826" name="Picture 29695" descr="c_ring.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7025" y="4433888"/>
            <a:ext cx="1803400"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7" name="TextBox 29696"/>
          <p:cNvSpPr txBox="1">
            <a:spLocks noChangeArrowheads="1"/>
          </p:cNvSpPr>
          <p:nvPr/>
        </p:nvSpPr>
        <p:spPr bwMode="auto">
          <a:xfrm>
            <a:off x="0" y="4581128"/>
            <a:ext cx="6084168"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dirty="0"/>
              <a:t>Kerr et al. (1996) modeled 6614Å </a:t>
            </a:r>
          </a:p>
          <a:p>
            <a:r>
              <a:rPr lang="en-US" sz="2000" dirty="0"/>
              <a:t>DIB profile with oblate carbon-ring </a:t>
            </a:r>
          </a:p>
          <a:p>
            <a:r>
              <a:rPr lang="en-US" sz="2000" dirty="0"/>
              <a:t>molecules with 14-30 C atoms.</a:t>
            </a:r>
          </a:p>
          <a:p>
            <a:endParaRPr lang="en-US" sz="2000" dirty="0"/>
          </a:p>
          <a:p>
            <a:r>
              <a:rPr lang="en-US" sz="2000" dirty="0"/>
              <a:t>Bernstein et al. (2015) fit a more diverse set of </a:t>
            </a:r>
            <a:r>
              <a:rPr lang="en-US" sz="2000" dirty="0" smtClean="0"/>
              <a:t> 6614Å profiles (due to different T?) assuming </a:t>
            </a:r>
            <a:r>
              <a:rPr lang="en-US" sz="2000" dirty="0"/>
              <a:t>two overlapping DIBs from two </a:t>
            </a:r>
            <a:r>
              <a:rPr lang="en-US" sz="2000" dirty="0" err="1"/>
              <a:t>prolate</a:t>
            </a:r>
            <a:r>
              <a:rPr lang="en-US" sz="2000" dirty="0"/>
              <a:t> carbon-ring </a:t>
            </a:r>
            <a:r>
              <a:rPr lang="en-US" sz="2000" dirty="0" smtClean="0"/>
              <a:t>molecules.</a:t>
            </a:r>
            <a:endParaRPr lang="en-US" sz="2000" dirty="0"/>
          </a:p>
        </p:txBody>
      </p:sp>
      <p:sp>
        <p:nvSpPr>
          <p:cNvPr id="34828" name="TextBox 1"/>
          <p:cNvSpPr txBox="1">
            <a:spLocks noChangeArrowheads="1"/>
          </p:cNvSpPr>
          <p:nvPr/>
        </p:nvSpPr>
        <p:spPr bwMode="auto">
          <a:xfrm>
            <a:off x="4284663" y="4365625"/>
            <a:ext cx="14589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chemeClr val="bg1"/>
                </a:solidFill>
              </a:rPr>
              <a:t>Oblate C-ring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4"/>
          <p:cNvSpPr txBox="1">
            <a:spLocks noChangeArrowheads="1"/>
          </p:cNvSpPr>
          <p:nvPr/>
        </p:nvSpPr>
        <p:spPr bwMode="auto">
          <a:xfrm>
            <a:off x="0" y="836613"/>
            <a:ext cx="5003800" cy="4108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dirty="0">
                <a:solidFill>
                  <a:schemeClr val="tx2"/>
                </a:solidFill>
              </a:rPr>
              <a:t>SPECIFIC </a:t>
            </a:r>
            <a:r>
              <a:rPr lang="en-US" sz="1800" b="1" dirty="0" smtClean="0">
                <a:solidFill>
                  <a:schemeClr val="tx2"/>
                </a:solidFill>
              </a:rPr>
              <a:t>CARRIERS:</a:t>
            </a:r>
            <a:r>
              <a:rPr lang="en-US" sz="1800" dirty="0">
                <a:solidFill>
                  <a:schemeClr val="tx2"/>
                </a:solidFill>
              </a:rPr>
              <a:t>			       </a:t>
            </a:r>
          </a:p>
          <a:p>
            <a:r>
              <a:rPr lang="en-US" sz="900" dirty="0">
                <a:solidFill>
                  <a:schemeClr val="tx2"/>
                </a:solidFill>
              </a:rPr>
              <a:t> </a:t>
            </a:r>
          </a:p>
          <a:p>
            <a:r>
              <a:rPr lang="en-US" sz="1800" dirty="0">
                <a:solidFill>
                  <a:schemeClr val="tx2"/>
                </a:solidFill>
              </a:rPr>
              <a:t>CO</a:t>
            </a:r>
            <a:r>
              <a:rPr lang="en-US" sz="1800" baseline="-25000" dirty="0">
                <a:solidFill>
                  <a:schemeClr val="tx2"/>
                </a:solidFill>
              </a:rPr>
              <a:t>2</a:t>
            </a:r>
            <a:r>
              <a:rPr lang="en-US" sz="1800" dirty="0">
                <a:solidFill>
                  <a:schemeClr val="tx2"/>
                </a:solidFill>
              </a:rPr>
              <a:t> (1937)				        </a:t>
            </a:r>
          </a:p>
          <a:p>
            <a:r>
              <a:rPr lang="en-US" sz="1800" dirty="0">
                <a:solidFill>
                  <a:schemeClr val="tx2"/>
                </a:solidFill>
              </a:rPr>
              <a:t>(O</a:t>
            </a:r>
            <a:r>
              <a:rPr lang="en-US" sz="1800" baseline="-25000" dirty="0">
                <a:solidFill>
                  <a:schemeClr val="tx2"/>
                </a:solidFill>
              </a:rPr>
              <a:t>2</a:t>
            </a:r>
            <a:r>
              <a:rPr lang="en-US" sz="1800" dirty="0">
                <a:solidFill>
                  <a:schemeClr val="tx2"/>
                </a:solidFill>
              </a:rPr>
              <a:t>)</a:t>
            </a:r>
            <a:r>
              <a:rPr lang="en-US" sz="1800" baseline="-25000" dirty="0">
                <a:solidFill>
                  <a:schemeClr val="tx2"/>
                </a:solidFill>
              </a:rPr>
              <a:t>2  </a:t>
            </a:r>
            <a:r>
              <a:rPr lang="en-US" sz="1800" dirty="0">
                <a:solidFill>
                  <a:schemeClr val="tx2"/>
                </a:solidFill>
              </a:rPr>
              <a:t>(1955)				        </a:t>
            </a:r>
          </a:p>
          <a:p>
            <a:r>
              <a:rPr lang="en-US" sz="1800" dirty="0">
                <a:solidFill>
                  <a:schemeClr val="tx2"/>
                </a:solidFill>
              </a:rPr>
              <a:t>NH</a:t>
            </a:r>
            <a:r>
              <a:rPr lang="en-US" sz="1800" baseline="-25000" dirty="0">
                <a:solidFill>
                  <a:schemeClr val="tx2"/>
                </a:solidFill>
              </a:rPr>
              <a:t>4</a:t>
            </a:r>
            <a:r>
              <a:rPr lang="en-US" sz="1800" dirty="0">
                <a:solidFill>
                  <a:schemeClr val="tx2"/>
                </a:solidFill>
              </a:rPr>
              <a:t>  (1955)				</a:t>
            </a:r>
          </a:p>
          <a:p>
            <a:r>
              <a:rPr lang="en-US" sz="1800" dirty="0">
                <a:solidFill>
                  <a:schemeClr val="tx2"/>
                </a:solidFill>
              </a:rPr>
              <a:t>Metastable H</a:t>
            </a:r>
            <a:r>
              <a:rPr lang="en-US" sz="1800" baseline="-25000" dirty="0">
                <a:solidFill>
                  <a:schemeClr val="tx2"/>
                </a:solidFill>
              </a:rPr>
              <a:t>2</a:t>
            </a:r>
            <a:r>
              <a:rPr lang="en-US" sz="1800" dirty="0">
                <a:solidFill>
                  <a:schemeClr val="tx2"/>
                </a:solidFill>
              </a:rPr>
              <a:t>O on grains (1963)		</a:t>
            </a:r>
          </a:p>
          <a:p>
            <a:r>
              <a:rPr lang="en-US" sz="1800" dirty="0" err="1">
                <a:solidFill>
                  <a:schemeClr val="tx2"/>
                </a:solidFill>
              </a:rPr>
              <a:t>Ca</a:t>
            </a:r>
            <a:r>
              <a:rPr lang="en-US" sz="1800" dirty="0">
                <a:solidFill>
                  <a:schemeClr val="tx2"/>
                </a:solidFill>
              </a:rPr>
              <a:t> and Na atoms in hydrocarbons (1964, 1968)	</a:t>
            </a:r>
          </a:p>
          <a:p>
            <a:r>
              <a:rPr lang="en-US" sz="1800" dirty="0" err="1">
                <a:solidFill>
                  <a:schemeClr val="tx2"/>
                </a:solidFill>
              </a:rPr>
              <a:t>Porphyrins</a:t>
            </a:r>
            <a:r>
              <a:rPr lang="en-US" sz="1800" dirty="0">
                <a:solidFill>
                  <a:schemeClr val="tx2"/>
                </a:solidFill>
              </a:rPr>
              <a:t>  (MgC</a:t>
            </a:r>
            <a:r>
              <a:rPr lang="en-US" sz="1800" baseline="-25000" dirty="0">
                <a:solidFill>
                  <a:schemeClr val="tx2"/>
                </a:solidFill>
              </a:rPr>
              <a:t>46</a:t>
            </a:r>
            <a:r>
              <a:rPr lang="en-US" sz="1800" dirty="0">
                <a:solidFill>
                  <a:schemeClr val="tx2"/>
                </a:solidFill>
              </a:rPr>
              <a:t>H</a:t>
            </a:r>
            <a:r>
              <a:rPr lang="en-US" sz="1800" baseline="-25000" dirty="0">
                <a:solidFill>
                  <a:schemeClr val="tx2"/>
                </a:solidFill>
              </a:rPr>
              <a:t>30</a:t>
            </a:r>
            <a:r>
              <a:rPr lang="en-US" sz="1800" dirty="0">
                <a:solidFill>
                  <a:schemeClr val="tx2"/>
                </a:solidFill>
              </a:rPr>
              <a:t>N</a:t>
            </a:r>
            <a:r>
              <a:rPr lang="en-US" sz="1800" baseline="-25000" dirty="0">
                <a:solidFill>
                  <a:schemeClr val="tx2"/>
                </a:solidFill>
              </a:rPr>
              <a:t>6 </a:t>
            </a:r>
            <a:r>
              <a:rPr lang="en-US" sz="1800" dirty="0">
                <a:solidFill>
                  <a:schemeClr val="tx2"/>
                </a:solidFill>
              </a:rPr>
              <a:t>+ 2 pyridines) (1972)</a:t>
            </a:r>
          </a:p>
          <a:p>
            <a:r>
              <a:rPr lang="en-US" sz="1800" dirty="0">
                <a:solidFill>
                  <a:schemeClr val="tx2"/>
                </a:solidFill>
              </a:rPr>
              <a:t>S2</a:t>
            </a:r>
            <a:r>
              <a:rPr lang="en-US" sz="1800" baseline="30000" dirty="0">
                <a:solidFill>
                  <a:schemeClr val="tx2"/>
                </a:solidFill>
              </a:rPr>
              <a:t>-</a:t>
            </a:r>
            <a:r>
              <a:rPr lang="en-US" sz="1800" dirty="0">
                <a:solidFill>
                  <a:schemeClr val="tx2"/>
                </a:solidFill>
              </a:rPr>
              <a:t> or S3</a:t>
            </a:r>
            <a:r>
              <a:rPr lang="en-US" sz="1800" baseline="30000" dirty="0">
                <a:solidFill>
                  <a:schemeClr val="tx2"/>
                </a:solidFill>
              </a:rPr>
              <a:t>-</a:t>
            </a:r>
            <a:r>
              <a:rPr lang="en-US" sz="1800" dirty="0">
                <a:solidFill>
                  <a:schemeClr val="tx2"/>
                </a:solidFill>
              </a:rPr>
              <a:t> in silicate grains  (1981)</a:t>
            </a:r>
          </a:p>
          <a:p>
            <a:r>
              <a:rPr lang="en-US" sz="1800" dirty="0">
                <a:solidFill>
                  <a:schemeClr val="tx2"/>
                </a:solidFill>
              </a:rPr>
              <a:t>Cr</a:t>
            </a:r>
            <a:r>
              <a:rPr lang="en-US" sz="1800" baseline="30000" dirty="0">
                <a:solidFill>
                  <a:schemeClr val="tx2"/>
                </a:solidFill>
              </a:rPr>
              <a:t>3+</a:t>
            </a:r>
            <a:r>
              <a:rPr lang="en-US" sz="1800" dirty="0">
                <a:solidFill>
                  <a:schemeClr val="tx2"/>
                </a:solidFill>
              </a:rPr>
              <a:t>:</a:t>
            </a:r>
            <a:r>
              <a:rPr lang="en-US" sz="1800" dirty="0" err="1">
                <a:solidFill>
                  <a:schemeClr val="tx2"/>
                </a:solidFill>
              </a:rPr>
              <a:t>MgO</a:t>
            </a:r>
            <a:r>
              <a:rPr lang="en-US" sz="1800" dirty="0">
                <a:solidFill>
                  <a:schemeClr val="tx2"/>
                </a:solidFill>
              </a:rPr>
              <a:t> and Mn</a:t>
            </a:r>
            <a:r>
              <a:rPr lang="en-US" sz="1800" baseline="30000" dirty="0">
                <a:solidFill>
                  <a:schemeClr val="tx2"/>
                </a:solidFill>
              </a:rPr>
              <a:t>4+</a:t>
            </a:r>
            <a:r>
              <a:rPr lang="en-US" sz="1800" dirty="0">
                <a:solidFill>
                  <a:schemeClr val="tx2"/>
                </a:solidFill>
              </a:rPr>
              <a:t>:</a:t>
            </a:r>
            <a:r>
              <a:rPr lang="en-US" sz="1800" dirty="0" err="1">
                <a:solidFill>
                  <a:schemeClr val="tx2"/>
                </a:solidFill>
              </a:rPr>
              <a:t>MgO</a:t>
            </a:r>
            <a:r>
              <a:rPr lang="en-US" sz="1800" dirty="0">
                <a:solidFill>
                  <a:schemeClr val="tx2"/>
                </a:solidFill>
              </a:rPr>
              <a:t> (</a:t>
            </a:r>
            <a:r>
              <a:rPr lang="en-US" sz="1800" dirty="0" err="1">
                <a:solidFill>
                  <a:schemeClr val="tx2"/>
                </a:solidFill>
              </a:rPr>
              <a:t>MgO</a:t>
            </a:r>
            <a:r>
              <a:rPr lang="en-US" sz="1800" dirty="0">
                <a:solidFill>
                  <a:schemeClr val="tx2"/>
                </a:solidFill>
              </a:rPr>
              <a:t> particles) (1982)</a:t>
            </a:r>
          </a:p>
          <a:p>
            <a:r>
              <a:rPr lang="en-US" sz="1800" dirty="0">
                <a:solidFill>
                  <a:schemeClr val="tx2"/>
                </a:solidFill>
              </a:rPr>
              <a:t>HCOOH</a:t>
            </a:r>
            <a:r>
              <a:rPr lang="en-US" sz="1800" baseline="-25000" dirty="0">
                <a:solidFill>
                  <a:schemeClr val="tx2"/>
                </a:solidFill>
              </a:rPr>
              <a:t>+</a:t>
            </a:r>
            <a:r>
              <a:rPr lang="en-US" sz="1800" dirty="0">
                <a:solidFill>
                  <a:schemeClr val="tx2"/>
                </a:solidFill>
              </a:rPr>
              <a:t>  (1988)</a:t>
            </a:r>
          </a:p>
          <a:p>
            <a:r>
              <a:rPr lang="en-US" sz="1800" dirty="0">
                <a:solidFill>
                  <a:schemeClr val="tx2"/>
                </a:solidFill>
              </a:rPr>
              <a:t>Carbon chain anions </a:t>
            </a:r>
            <a:r>
              <a:rPr lang="en-US" sz="1800" dirty="0" err="1">
                <a:solidFill>
                  <a:schemeClr val="tx2"/>
                </a:solidFill>
              </a:rPr>
              <a:t>C</a:t>
            </a:r>
            <a:r>
              <a:rPr lang="en-US" sz="1800" baseline="-25000" dirty="0" err="1">
                <a:solidFill>
                  <a:schemeClr val="tx2"/>
                </a:solidFill>
              </a:rPr>
              <a:t>n</a:t>
            </a:r>
            <a:r>
              <a:rPr lang="en-US" sz="1800" baseline="30000" dirty="0">
                <a:solidFill>
                  <a:schemeClr val="tx2"/>
                </a:solidFill>
              </a:rPr>
              <a:t>-</a:t>
            </a:r>
            <a:r>
              <a:rPr lang="en-US" sz="1800" dirty="0">
                <a:solidFill>
                  <a:schemeClr val="tx2"/>
                </a:solidFill>
              </a:rPr>
              <a:t>   n = 6,7,8,9  (1998)</a:t>
            </a:r>
          </a:p>
          <a:p>
            <a:r>
              <a:rPr lang="en-US" sz="1800" dirty="0">
                <a:solidFill>
                  <a:schemeClr val="tx2"/>
                </a:solidFill>
              </a:rPr>
              <a:t>H</a:t>
            </a:r>
            <a:r>
              <a:rPr lang="en-US" sz="1800" baseline="-25000" dirty="0">
                <a:solidFill>
                  <a:schemeClr val="tx2"/>
                </a:solidFill>
              </a:rPr>
              <a:t>2</a:t>
            </a:r>
            <a:r>
              <a:rPr lang="en-US" sz="1800" dirty="0">
                <a:solidFill>
                  <a:schemeClr val="tx2"/>
                </a:solidFill>
              </a:rPr>
              <a:t>C</a:t>
            </a:r>
            <a:r>
              <a:rPr lang="en-US" sz="1800" baseline="-25000" dirty="0">
                <a:solidFill>
                  <a:schemeClr val="tx2"/>
                </a:solidFill>
              </a:rPr>
              <a:t>3</a:t>
            </a:r>
            <a:r>
              <a:rPr lang="en-US" sz="1800" dirty="0">
                <a:solidFill>
                  <a:schemeClr val="tx2"/>
                </a:solidFill>
              </a:rPr>
              <a:t>  (2011)</a:t>
            </a:r>
          </a:p>
          <a:p>
            <a:r>
              <a:rPr lang="en-US" sz="1800" dirty="0">
                <a:solidFill>
                  <a:schemeClr val="tx2"/>
                </a:solidFill>
              </a:rPr>
              <a:t>HC</a:t>
            </a:r>
            <a:r>
              <a:rPr lang="en-US" sz="1800" baseline="-25000" dirty="0">
                <a:solidFill>
                  <a:schemeClr val="tx2"/>
                </a:solidFill>
              </a:rPr>
              <a:t>4</a:t>
            </a:r>
            <a:r>
              <a:rPr lang="en-US" sz="1800" dirty="0">
                <a:solidFill>
                  <a:schemeClr val="tx2"/>
                </a:solidFill>
              </a:rPr>
              <a:t>H</a:t>
            </a:r>
            <a:r>
              <a:rPr lang="en-US" sz="1800" baseline="30000" dirty="0">
                <a:solidFill>
                  <a:schemeClr val="tx2"/>
                </a:solidFill>
              </a:rPr>
              <a:t>+  </a:t>
            </a:r>
            <a:r>
              <a:rPr lang="en-US" sz="1800" dirty="0">
                <a:solidFill>
                  <a:schemeClr val="tx2"/>
                </a:solidFill>
              </a:rPr>
              <a:t>(2011)</a:t>
            </a:r>
          </a:p>
          <a:p>
            <a:r>
              <a:rPr lang="en-US" sz="1800" dirty="0" smtClean="0">
                <a:solidFill>
                  <a:schemeClr val="tx2"/>
                </a:solidFill>
              </a:rPr>
              <a:t>…</a:t>
            </a:r>
          </a:p>
        </p:txBody>
      </p:sp>
      <p:sp>
        <p:nvSpPr>
          <p:cNvPr id="36866" name="TextBox 1"/>
          <p:cNvSpPr txBox="1">
            <a:spLocks noChangeArrowheads="1"/>
          </p:cNvSpPr>
          <p:nvPr/>
        </p:nvSpPr>
        <p:spPr bwMode="auto">
          <a:xfrm>
            <a:off x="5003800" y="793750"/>
            <a:ext cx="4140200"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b="1">
                <a:solidFill>
                  <a:schemeClr val="tx2"/>
                </a:solidFill>
              </a:rPr>
              <a:t>CLASSES OF CARRIERS:</a:t>
            </a:r>
          </a:p>
          <a:p>
            <a:endParaRPr lang="en-US" sz="1800">
              <a:solidFill>
                <a:schemeClr val="tx2"/>
              </a:solidFill>
            </a:endParaRPr>
          </a:p>
          <a:p>
            <a:r>
              <a:rPr lang="en-US" sz="1800">
                <a:solidFill>
                  <a:schemeClr val="tx2"/>
                </a:solidFill>
              </a:rPr>
              <a:t>PAHs (1985)</a:t>
            </a:r>
          </a:p>
          <a:p>
            <a:r>
              <a:rPr lang="en-US" sz="1800">
                <a:solidFill>
                  <a:schemeClr val="tx2"/>
                </a:solidFill>
              </a:rPr>
              <a:t>Fullerenes  (eg, C</a:t>
            </a:r>
            <a:r>
              <a:rPr lang="en-US" sz="1800" baseline="-25000">
                <a:solidFill>
                  <a:schemeClr val="tx2"/>
                </a:solidFill>
              </a:rPr>
              <a:t>60</a:t>
            </a:r>
            <a:r>
              <a:rPr lang="en-US" sz="1800">
                <a:solidFill>
                  <a:schemeClr val="tx2"/>
                </a:solidFill>
              </a:rPr>
              <a:t>)   (1987)	</a:t>
            </a:r>
          </a:p>
          <a:p>
            <a:r>
              <a:rPr lang="en-US" sz="1800">
                <a:solidFill>
                  <a:schemeClr val="tx2"/>
                </a:solidFill>
              </a:rPr>
              <a:t>Fulleranes  (eg C</a:t>
            </a:r>
            <a:r>
              <a:rPr lang="en-US" sz="1800" baseline="-25000">
                <a:solidFill>
                  <a:schemeClr val="tx2"/>
                </a:solidFill>
              </a:rPr>
              <a:t>60</a:t>
            </a:r>
            <a:r>
              <a:rPr lang="en-US" sz="1800">
                <a:solidFill>
                  <a:schemeClr val="tx2"/>
                </a:solidFill>
              </a:rPr>
              <a:t>H</a:t>
            </a:r>
            <a:r>
              <a:rPr lang="en-US" sz="1800" baseline="-25000">
                <a:solidFill>
                  <a:schemeClr val="tx2"/>
                </a:solidFill>
              </a:rPr>
              <a:t>n</a:t>
            </a:r>
            <a:r>
              <a:rPr lang="en-US" sz="1800">
                <a:solidFill>
                  <a:schemeClr val="tx2"/>
                </a:solidFill>
              </a:rPr>
              <a:t>)  (1993)</a:t>
            </a:r>
          </a:p>
          <a:p>
            <a:endParaRPr lang="en-US" sz="1800">
              <a:solidFill>
                <a:schemeClr val="tx2"/>
              </a:solidFill>
            </a:endParaRPr>
          </a:p>
          <a:p>
            <a:r>
              <a:rPr lang="en-US" sz="1800" i="1">
                <a:solidFill>
                  <a:schemeClr val="tx2"/>
                </a:solidFill>
              </a:rPr>
              <a:t>Not proposed because of wavelength </a:t>
            </a:r>
          </a:p>
          <a:p>
            <a:r>
              <a:rPr lang="en-US" sz="1800" i="1">
                <a:solidFill>
                  <a:schemeClr val="tx2"/>
                </a:solidFill>
              </a:rPr>
              <a:t>    matches.</a:t>
            </a:r>
          </a:p>
          <a:p>
            <a:r>
              <a:rPr lang="en-US" sz="1800">
                <a:solidFill>
                  <a:schemeClr val="tx2"/>
                </a:solidFill>
              </a:rPr>
              <a:t>Because of their: </a:t>
            </a:r>
          </a:p>
          <a:p>
            <a:r>
              <a:rPr lang="en-US" sz="1800">
                <a:solidFill>
                  <a:schemeClr val="tx2"/>
                </a:solidFill>
              </a:rPr>
              <a:t>     - structural stability (relatively difficult </a:t>
            </a:r>
          </a:p>
          <a:p>
            <a:r>
              <a:rPr lang="en-US" sz="1800">
                <a:solidFill>
                  <a:schemeClr val="tx2"/>
                </a:solidFill>
              </a:rPr>
              <a:t>        to destroy)</a:t>
            </a:r>
          </a:p>
          <a:p>
            <a:r>
              <a:rPr lang="en-US" sz="1800">
                <a:solidFill>
                  <a:schemeClr val="tx2"/>
                </a:solidFill>
              </a:rPr>
              <a:t>     - C-based -  don</a:t>
            </a:r>
            <a:r>
              <a:rPr lang="fr-FR" sz="1800">
                <a:solidFill>
                  <a:schemeClr val="tx2"/>
                </a:solidFill>
              </a:rPr>
              <a:t>’</a:t>
            </a:r>
            <a:r>
              <a:rPr lang="en-US" altLang="ja-JP" sz="1800">
                <a:solidFill>
                  <a:schemeClr val="tx2"/>
                </a:solidFill>
              </a:rPr>
              <a:t>t violate abundance  </a:t>
            </a:r>
          </a:p>
          <a:p>
            <a:r>
              <a:rPr lang="en-US" sz="1800">
                <a:solidFill>
                  <a:schemeClr val="tx2"/>
                </a:solidFill>
              </a:rPr>
              <a:t>         constraints</a:t>
            </a:r>
          </a:p>
          <a:p>
            <a:r>
              <a:rPr lang="en-US" sz="1800">
                <a:solidFill>
                  <a:schemeClr val="tx2"/>
                </a:solidFill>
              </a:rPr>
              <a:t>     - known or likely presence in the ISM</a:t>
            </a:r>
          </a:p>
        </p:txBody>
      </p:sp>
      <p:sp>
        <p:nvSpPr>
          <p:cNvPr id="36867" name="TextBox 2"/>
          <p:cNvSpPr txBox="1">
            <a:spLocks noChangeArrowheads="1"/>
          </p:cNvSpPr>
          <p:nvPr/>
        </p:nvSpPr>
        <p:spPr bwMode="auto">
          <a:xfrm>
            <a:off x="1187450" y="-26988"/>
            <a:ext cx="7138988" cy="584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chemeClr val="tx2"/>
                </a:solidFill>
              </a:rPr>
              <a:t>SOME PROPOSED IDENTIFICATIONS</a:t>
            </a:r>
          </a:p>
        </p:txBody>
      </p:sp>
      <p:sp>
        <p:nvSpPr>
          <p:cNvPr id="36868" name="TextBox 3"/>
          <p:cNvSpPr txBox="1">
            <a:spLocks noChangeArrowheads="1"/>
          </p:cNvSpPr>
          <p:nvPr/>
        </p:nvSpPr>
        <p:spPr bwMode="auto">
          <a:xfrm>
            <a:off x="34925" y="5264150"/>
            <a:ext cx="4321175"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chemeClr val="tx2"/>
                </a:solidFill>
              </a:rPr>
              <a:t>REASONS FOR REJECTIONS:</a:t>
            </a:r>
          </a:p>
          <a:p>
            <a:r>
              <a:rPr lang="en-US" sz="1800">
                <a:solidFill>
                  <a:schemeClr val="tx2"/>
                </a:solidFill>
              </a:rPr>
              <a:t>   - Wavelength matches inaccurate</a:t>
            </a:r>
          </a:p>
          <a:p>
            <a:r>
              <a:rPr lang="en-US" sz="1800">
                <a:solidFill>
                  <a:schemeClr val="tx2"/>
                </a:solidFill>
              </a:rPr>
              <a:t>   - Other predicted absorptions of </a:t>
            </a:r>
          </a:p>
          <a:p>
            <a:r>
              <a:rPr lang="en-US" sz="1800">
                <a:solidFill>
                  <a:schemeClr val="tx2"/>
                </a:solidFill>
              </a:rPr>
              <a:t>      candidate not observed</a:t>
            </a:r>
          </a:p>
          <a:p>
            <a:r>
              <a:rPr lang="en-US" sz="1800">
                <a:solidFill>
                  <a:schemeClr val="tx2"/>
                </a:solidFill>
              </a:rPr>
              <a:t>   - violates abundance constraints</a:t>
            </a:r>
          </a:p>
        </p:txBody>
      </p:sp>
      <p:pic>
        <p:nvPicPr>
          <p:cNvPr id="36869" name="Picture 1" descr="klemperer.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077072"/>
            <a:ext cx="1681163" cy="2736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p:cNvPicPr>
            <a:picLocks noChangeAspect="1" noChangeArrowheads="1"/>
          </p:cNvPicPr>
          <p:nvPr/>
        </p:nvPicPr>
        <p:blipFill>
          <a:blip r:embed="rId3">
            <a:extLst>
              <a:ext uri="{28A0092B-C50C-407E-A947-70E740481C1C}">
                <a14:useLocalDpi xmlns:a14="http://schemas.microsoft.com/office/drawing/2010/main" val="0"/>
              </a:ext>
            </a:extLst>
          </a:blip>
          <a:srcRect l="6166" r="4095"/>
          <a:stretch>
            <a:fillRect/>
          </a:stretch>
        </p:blipFill>
        <p:spPr bwMode="auto">
          <a:xfrm>
            <a:off x="6156325" y="1916832"/>
            <a:ext cx="2880171" cy="4659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7891" name="Rectangle 2"/>
          <p:cNvSpPr>
            <a:spLocks noGrp="1" noChangeArrowheads="1"/>
          </p:cNvSpPr>
          <p:nvPr>
            <p:ph type="title"/>
          </p:nvPr>
        </p:nvSpPr>
        <p:spPr>
          <a:xfrm>
            <a:off x="0" y="-100013"/>
            <a:ext cx="9144000" cy="1152526"/>
          </a:xfrm>
        </p:spPr>
        <p:txBody>
          <a:bodyPr/>
          <a:lstStyle/>
          <a:p>
            <a:r>
              <a:rPr lang="en-US" sz="3200" dirty="0" smtClean="0">
                <a:latin typeface="Times New Roman" charset="0"/>
                <a:ea typeface="ＭＳ Ｐゴシック" charset="0"/>
                <a:cs typeface="ＭＳ Ｐゴシック" charset="0"/>
              </a:rPr>
              <a:t>Failures point out need </a:t>
            </a:r>
            <a:r>
              <a:rPr lang="en-US" sz="3200" dirty="0">
                <a:latin typeface="Times New Roman" charset="0"/>
                <a:ea typeface="ＭＳ Ｐゴシック" charset="0"/>
                <a:cs typeface="ＭＳ Ｐゴシック" charset="0"/>
              </a:rPr>
              <a:t>for </a:t>
            </a:r>
            <a:r>
              <a:rPr lang="en-US" sz="3200" dirty="0" smtClean="0">
                <a:latin typeface="Times New Roman" charset="0"/>
                <a:ea typeface="ＭＳ Ｐゴシック" charset="0"/>
                <a:cs typeface="ＭＳ Ｐゴシック" charset="0"/>
              </a:rPr>
              <a:t>better </a:t>
            </a:r>
            <a:r>
              <a:rPr lang="en-US" sz="3200" dirty="0">
                <a:latin typeface="Times New Roman" charset="0"/>
                <a:ea typeface="ＭＳ Ｐゴシック" charset="0"/>
                <a:cs typeface="ＭＳ Ｐゴシック" charset="0"/>
              </a:rPr>
              <a:t>evaluation </a:t>
            </a:r>
            <a:r>
              <a:rPr lang="en-US" sz="3200" dirty="0" smtClean="0">
                <a:latin typeface="Times New Roman" charset="0"/>
                <a:ea typeface="ＭＳ Ｐゴシック" charset="0"/>
                <a:cs typeface="ＭＳ Ｐゴシック" charset="0"/>
              </a:rPr>
              <a:t>of</a:t>
            </a:r>
            <a:br>
              <a:rPr lang="en-US" sz="3200" dirty="0" smtClean="0">
                <a:latin typeface="Times New Roman" charset="0"/>
                <a:ea typeface="ＭＳ Ｐゴシック" charset="0"/>
                <a:cs typeface="ＭＳ Ｐゴシック" charset="0"/>
              </a:rPr>
            </a:br>
            <a:r>
              <a:rPr lang="en-US" sz="3200" dirty="0" smtClean="0">
                <a:latin typeface="Times New Roman" charset="0"/>
                <a:ea typeface="ＭＳ Ｐゴシック" charset="0"/>
                <a:cs typeface="ＭＳ Ｐゴシック" charset="0"/>
              </a:rPr>
              <a:t> </a:t>
            </a:r>
            <a:r>
              <a:rPr lang="en-US" sz="3200" dirty="0">
                <a:latin typeface="Times New Roman" charset="0"/>
                <a:ea typeface="ＭＳ Ｐゴシック" charset="0"/>
                <a:cs typeface="ＭＳ Ｐゴシック" charset="0"/>
              </a:rPr>
              <a:t>proposed DIB carriers</a:t>
            </a:r>
          </a:p>
        </p:txBody>
      </p:sp>
      <p:sp>
        <p:nvSpPr>
          <p:cNvPr id="56324" name="Text Box 4"/>
          <p:cNvSpPr txBox="1">
            <a:spLocks noChangeArrowheads="1"/>
          </p:cNvSpPr>
          <p:nvPr/>
        </p:nvSpPr>
        <p:spPr bwMode="auto">
          <a:xfrm>
            <a:off x="6300788" y="6508576"/>
            <a:ext cx="28368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dirty="0"/>
              <a:t>McCall et al., </a:t>
            </a:r>
            <a:r>
              <a:rPr lang="en-US" sz="1400" dirty="0" err="1"/>
              <a:t>ApJ</a:t>
            </a:r>
            <a:r>
              <a:rPr lang="en-US" sz="1400" dirty="0"/>
              <a:t> 559, L49 (2001)</a:t>
            </a:r>
          </a:p>
        </p:txBody>
      </p:sp>
      <p:sp>
        <p:nvSpPr>
          <p:cNvPr id="56326" name="Text Box 6"/>
          <p:cNvSpPr txBox="1">
            <a:spLocks noChangeArrowheads="1"/>
          </p:cNvSpPr>
          <p:nvPr/>
        </p:nvSpPr>
        <p:spPr bwMode="auto">
          <a:xfrm>
            <a:off x="7235825" y="4397102"/>
            <a:ext cx="108108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dirty="0"/>
              <a:t>Lab  C</a:t>
            </a:r>
            <a:r>
              <a:rPr lang="en-US" sz="2000" baseline="-25000" dirty="0"/>
              <a:t>7</a:t>
            </a:r>
            <a:r>
              <a:rPr lang="en-US" sz="2000" baseline="30000" dirty="0"/>
              <a:t>-</a:t>
            </a:r>
            <a:endParaRPr lang="en-US" sz="2000" dirty="0"/>
          </a:p>
        </p:txBody>
      </p:sp>
      <p:sp>
        <p:nvSpPr>
          <p:cNvPr id="37894" name="TextBox 1"/>
          <p:cNvSpPr txBox="1">
            <a:spLocks noChangeArrowheads="1"/>
          </p:cNvSpPr>
          <p:nvPr/>
        </p:nvSpPr>
        <p:spPr bwMode="auto">
          <a:xfrm>
            <a:off x="251520" y="1124744"/>
            <a:ext cx="5757556"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smtClean="0">
                <a:solidFill>
                  <a:schemeClr val="tx2"/>
                </a:solidFill>
              </a:rPr>
              <a:t>  Numerology alone does </a:t>
            </a:r>
            <a:r>
              <a:rPr lang="en-US" dirty="0">
                <a:solidFill>
                  <a:schemeClr val="tx2"/>
                </a:solidFill>
              </a:rPr>
              <a:t>not </a:t>
            </a:r>
            <a:r>
              <a:rPr lang="en-US" dirty="0" smtClean="0">
                <a:solidFill>
                  <a:schemeClr val="tx2"/>
                </a:solidFill>
              </a:rPr>
              <a:t>work, </a:t>
            </a:r>
            <a:r>
              <a:rPr lang="en-US" dirty="0" err="1" smtClean="0">
                <a:solidFill>
                  <a:schemeClr val="tx2"/>
                </a:solidFill>
              </a:rPr>
              <a:t>esp</a:t>
            </a:r>
            <a:r>
              <a:rPr lang="en-US" dirty="0" smtClean="0">
                <a:solidFill>
                  <a:schemeClr val="tx2"/>
                </a:solidFill>
              </a:rPr>
              <a:t> now</a:t>
            </a:r>
          </a:p>
          <a:p>
            <a:r>
              <a:rPr lang="en-US" dirty="0">
                <a:solidFill>
                  <a:schemeClr val="tx2"/>
                </a:solidFill>
              </a:rPr>
              <a:t> </a:t>
            </a:r>
            <a:r>
              <a:rPr lang="en-US" dirty="0" smtClean="0">
                <a:solidFill>
                  <a:schemeClr val="tx2"/>
                </a:solidFill>
              </a:rPr>
              <a:t>     when Dis cover so much of the spectrum.</a:t>
            </a:r>
          </a:p>
          <a:p>
            <a:endParaRPr lang="en-US" sz="1600" dirty="0">
              <a:solidFill>
                <a:schemeClr val="tx2"/>
              </a:solidFill>
            </a:endParaRPr>
          </a:p>
          <a:p>
            <a:r>
              <a:rPr lang="en-US" dirty="0" smtClean="0">
                <a:solidFill>
                  <a:schemeClr val="tx2"/>
                </a:solidFill>
              </a:rPr>
              <a:t>  </a:t>
            </a:r>
            <a:r>
              <a:rPr lang="en-US" u="sng" dirty="0" smtClean="0">
                <a:solidFill>
                  <a:schemeClr val="tx2"/>
                </a:solidFill>
              </a:rPr>
              <a:t>Criteria for proper testing of IDs: </a:t>
            </a:r>
            <a:endParaRPr lang="en-US" u="sng" dirty="0">
              <a:solidFill>
                <a:schemeClr val="tx2"/>
              </a:solidFill>
            </a:endParaRPr>
          </a:p>
        </p:txBody>
      </p:sp>
      <p:sp>
        <p:nvSpPr>
          <p:cNvPr id="37895" name="TextBox 2"/>
          <p:cNvSpPr txBox="1">
            <a:spLocks noChangeArrowheads="1"/>
          </p:cNvSpPr>
          <p:nvPr/>
        </p:nvSpPr>
        <p:spPr bwMode="auto">
          <a:xfrm>
            <a:off x="6515661" y="1124744"/>
            <a:ext cx="231345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600" dirty="0">
                <a:solidFill>
                  <a:schemeClr val="tx2"/>
                </a:solidFill>
              </a:rPr>
              <a:t>Example: </a:t>
            </a:r>
            <a:r>
              <a:rPr lang="en-US" sz="1600" dirty="0" smtClean="0">
                <a:solidFill>
                  <a:schemeClr val="tx2"/>
                </a:solidFill>
              </a:rPr>
              <a:t>high res spectra</a:t>
            </a:r>
          </a:p>
          <a:p>
            <a:pPr algn="ctr"/>
            <a:r>
              <a:rPr lang="en-US" sz="1600" dirty="0" smtClean="0">
                <a:solidFill>
                  <a:schemeClr val="tx2"/>
                </a:solidFill>
              </a:rPr>
              <a:t>prove proposed </a:t>
            </a:r>
            <a:r>
              <a:rPr lang="en-US" sz="1600" dirty="0">
                <a:solidFill>
                  <a:schemeClr val="tx2"/>
                </a:solidFill>
              </a:rPr>
              <a:t>C</a:t>
            </a:r>
            <a:r>
              <a:rPr lang="en-US" sz="1600" baseline="-25000" dirty="0">
                <a:solidFill>
                  <a:schemeClr val="tx2"/>
                </a:solidFill>
              </a:rPr>
              <a:t>7</a:t>
            </a:r>
            <a:r>
              <a:rPr lang="en-US" sz="1600" baseline="30000" dirty="0">
                <a:solidFill>
                  <a:schemeClr val="tx2"/>
                </a:solidFill>
              </a:rPr>
              <a:t>-</a:t>
            </a:r>
            <a:r>
              <a:rPr lang="en-US" sz="1600" dirty="0">
                <a:solidFill>
                  <a:schemeClr val="tx2"/>
                </a:solidFill>
              </a:rPr>
              <a:t> </a:t>
            </a:r>
          </a:p>
          <a:p>
            <a:pPr algn="ctr"/>
            <a:r>
              <a:rPr lang="en-US" sz="1600" dirty="0">
                <a:solidFill>
                  <a:schemeClr val="tx2"/>
                </a:solidFill>
              </a:rPr>
              <a:t>is </a:t>
            </a:r>
            <a:r>
              <a:rPr lang="en-US" sz="1600" b="1" i="1" dirty="0">
                <a:solidFill>
                  <a:schemeClr val="tx2"/>
                </a:solidFill>
              </a:rPr>
              <a:t>not</a:t>
            </a:r>
            <a:r>
              <a:rPr lang="en-US" sz="1600" dirty="0">
                <a:solidFill>
                  <a:schemeClr val="tx2"/>
                </a:solidFill>
              </a:rPr>
              <a:t> a DIB carrier</a:t>
            </a:r>
          </a:p>
        </p:txBody>
      </p:sp>
      <p:sp>
        <p:nvSpPr>
          <p:cNvPr id="3" name="TextBox 2"/>
          <p:cNvSpPr txBox="1"/>
          <p:nvPr/>
        </p:nvSpPr>
        <p:spPr>
          <a:xfrm>
            <a:off x="107504" y="2577538"/>
            <a:ext cx="6264696" cy="4307846"/>
          </a:xfrm>
          <a:prstGeom prst="rect">
            <a:avLst/>
          </a:prstGeom>
          <a:noFill/>
        </p:spPr>
        <p:txBody>
          <a:bodyPr wrap="square" rtlCol="0">
            <a:spAutoFit/>
          </a:bodyPr>
          <a:lstStyle/>
          <a:p>
            <a:pPr marL="342900" lvl="1" indent="-342900">
              <a:lnSpc>
                <a:spcPct val="90000"/>
              </a:lnSpc>
              <a:buFontTx/>
              <a:buChar char="•"/>
              <a:defRPr/>
            </a:pPr>
            <a:r>
              <a:rPr lang="en-US" sz="2400" dirty="0">
                <a:solidFill>
                  <a:schemeClr val="tx2"/>
                </a:solidFill>
              </a:rPr>
              <a:t>Need high-resolution astronomical spectra</a:t>
            </a:r>
          </a:p>
          <a:p>
            <a:pPr marL="0" lvl="1" indent="0">
              <a:lnSpc>
                <a:spcPct val="90000"/>
              </a:lnSpc>
              <a:buFontTx/>
              <a:buNone/>
              <a:defRPr/>
            </a:pPr>
            <a:r>
              <a:rPr lang="en-US" sz="2400" dirty="0">
                <a:solidFill>
                  <a:schemeClr val="tx2"/>
                </a:solidFill>
              </a:rPr>
              <a:t>     -- </a:t>
            </a:r>
            <a:r>
              <a:rPr lang="en-US" sz="2000" dirty="0">
                <a:solidFill>
                  <a:schemeClr val="tx2"/>
                </a:solidFill>
              </a:rPr>
              <a:t>accurate wavelength; resolve DIB profile  </a:t>
            </a:r>
            <a:endParaRPr lang="en-US" sz="2000" dirty="0" smtClean="0">
              <a:solidFill>
                <a:schemeClr val="tx2"/>
              </a:solidFill>
            </a:endParaRPr>
          </a:p>
          <a:p>
            <a:pPr marL="0" lvl="1" indent="0">
              <a:lnSpc>
                <a:spcPct val="90000"/>
              </a:lnSpc>
              <a:buFontTx/>
              <a:buNone/>
              <a:defRPr/>
            </a:pPr>
            <a:endParaRPr lang="en-US" sz="2000" dirty="0">
              <a:solidFill>
                <a:schemeClr val="tx2"/>
              </a:solidFill>
            </a:endParaRPr>
          </a:p>
          <a:p>
            <a:pPr marL="342900" indent="-342900">
              <a:lnSpc>
                <a:spcPct val="90000"/>
              </a:lnSpc>
              <a:buFont typeface="Arial"/>
              <a:buChar char="•"/>
              <a:defRPr/>
            </a:pPr>
            <a:r>
              <a:rPr lang="en-US" sz="2400" dirty="0">
                <a:solidFill>
                  <a:schemeClr val="tx2"/>
                </a:solidFill>
              </a:rPr>
              <a:t>Need laboratory spectra</a:t>
            </a:r>
          </a:p>
          <a:p>
            <a:pPr marL="177800" lvl="1" indent="-88900">
              <a:lnSpc>
                <a:spcPct val="90000"/>
              </a:lnSpc>
              <a:defRPr/>
            </a:pPr>
            <a:r>
              <a:rPr lang="en-US" sz="2000" dirty="0" smtClean="0">
                <a:solidFill>
                  <a:schemeClr val="tx2"/>
                </a:solidFill>
              </a:rPr>
              <a:t>     -- gas </a:t>
            </a:r>
            <a:r>
              <a:rPr lang="en-US" sz="2000" dirty="0">
                <a:solidFill>
                  <a:schemeClr val="tx2"/>
                </a:solidFill>
              </a:rPr>
              <a:t>phase </a:t>
            </a:r>
            <a:r>
              <a:rPr lang="en-US" sz="2000" dirty="0" smtClean="0">
                <a:solidFill>
                  <a:schemeClr val="tx2"/>
                </a:solidFill>
              </a:rPr>
              <a:t>(to avoid matrix shifts)   </a:t>
            </a:r>
            <a:endParaRPr lang="en-US" sz="2000" dirty="0">
              <a:solidFill>
                <a:schemeClr val="tx2"/>
              </a:solidFill>
            </a:endParaRPr>
          </a:p>
          <a:p>
            <a:pPr>
              <a:lnSpc>
                <a:spcPct val="90000"/>
              </a:lnSpc>
              <a:defRPr/>
            </a:pPr>
            <a:r>
              <a:rPr lang="en-US" dirty="0">
                <a:solidFill>
                  <a:schemeClr val="tx2"/>
                </a:solidFill>
              </a:rPr>
              <a:t> </a:t>
            </a:r>
            <a:r>
              <a:rPr lang="en-US" dirty="0" smtClean="0">
                <a:solidFill>
                  <a:schemeClr val="tx2"/>
                </a:solidFill>
              </a:rPr>
              <a:t>     </a:t>
            </a:r>
            <a:r>
              <a:rPr lang="en-US" sz="2000" dirty="0" smtClean="0">
                <a:solidFill>
                  <a:schemeClr val="tx2"/>
                </a:solidFill>
              </a:rPr>
              <a:t> -- simulate </a:t>
            </a:r>
            <a:r>
              <a:rPr lang="en-US" sz="2000" dirty="0">
                <a:solidFill>
                  <a:schemeClr val="tx2"/>
                </a:solidFill>
              </a:rPr>
              <a:t>astrophysical conditions </a:t>
            </a:r>
            <a:r>
              <a:rPr lang="en-US" sz="2000" dirty="0" smtClean="0">
                <a:solidFill>
                  <a:schemeClr val="tx2"/>
                </a:solidFill>
              </a:rPr>
              <a:t>as closely as    </a:t>
            </a:r>
          </a:p>
          <a:p>
            <a:pPr>
              <a:lnSpc>
                <a:spcPct val="90000"/>
              </a:lnSpc>
              <a:defRPr/>
            </a:pPr>
            <a:r>
              <a:rPr lang="en-US" sz="2000" dirty="0">
                <a:solidFill>
                  <a:schemeClr val="tx2"/>
                </a:solidFill>
              </a:rPr>
              <a:t> </a:t>
            </a:r>
            <a:r>
              <a:rPr lang="en-US" sz="2000" dirty="0" smtClean="0">
                <a:solidFill>
                  <a:schemeClr val="tx2"/>
                </a:solidFill>
              </a:rPr>
              <a:t>         possible</a:t>
            </a:r>
          </a:p>
          <a:p>
            <a:pPr>
              <a:lnSpc>
                <a:spcPct val="90000"/>
              </a:lnSpc>
              <a:defRPr/>
            </a:pPr>
            <a:r>
              <a:rPr lang="en-US" sz="2000" dirty="0">
                <a:solidFill>
                  <a:schemeClr val="tx2"/>
                </a:solidFill>
              </a:rPr>
              <a:t> </a:t>
            </a:r>
            <a:r>
              <a:rPr lang="en-US" sz="2000" dirty="0" smtClean="0">
                <a:solidFill>
                  <a:schemeClr val="tx2"/>
                </a:solidFill>
              </a:rPr>
              <a:t>    -- High spectral resolution to resolve line profile</a:t>
            </a:r>
            <a:endParaRPr lang="en-US" sz="2000" dirty="0">
              <a:solidFill>
                <a:schemeClr val="tx2"/>
              </a:solidFill>
            </a:endParaRPr>
          </a:p>
          <a:p>
            <a:pPr marL="0" indent="0">
              <a:lnSpc>
                <a:spcPct val="90000"/>
              </a:lnSpc>
              <a:buFontTx/>
              <a:buNone/>
              <a:defRPr/>
            </a:pPr>
            <a:r>
              <a:rPr lang="en-US" sz="2000" dirty="0">
                <a:solidFill>
                  <a:schemeClr val="tx2"/>
                </a:solidFill>
              </a:rPr>
              <a:t>       </a:t>
            </a:r>
            <a:endParaRPr lang="en-US" sz="800" dirty="0">
              <a:solidFill>
                <a:schemeClr val="tx2"/>
              </a:solidFill>
            </a:endParaRPr>
          </a:p>
          <a:p>
            <a:pPr marL="342900" indent="-342900">
              <a:lnSpc>
                <a:spcPct val="90000"/>
              </a:lnSpc>
              <a:buFont typeface="Arial"/>
              <a:buChar char="•"/>
              <a:defRPr/>
            </a:pPr>
            <a:r>
              <a:rPr lang="en-US" sz="2400" dirty="0">
                <a:solidFill>
                  <a:schemeClr val="tx2"/>
                </a:solidFill>
              </a:rPr>
              <a:t>Ideally </a:t>
            </a:r>
            <a:r>
              <a:rPr lang="en-US" sz="2400" dirty="0" smtClean="0">
                <a:solidFill>
                  <a:schemeClr val="tx2"/>
                </a:solidFill>
              </a:rPr>
              <a:t>DIBs </a:t>
            </a:r>
            <a:r>
              <a:rPr lang="en-US" sz="2400" dirty="0">
                <a:solidFill>
                  <a:schemeClr val="tx2"/>
                </a:solidFill>
              </a:rPr>
              <a:t>and simulated lab spectra </a:t>
            </a:r>
            <a:endParaRPr lang="en-US" sz="2400" dirty="0" smtClean="0">
              <a:solidFill>
                <a:schemeClr val="tx2"/>
              </a:solidFill>
            </a:endParaRPr>
          </a:p>
          <a:p>
            <a:pPr>
              <a:lnSpc>
                <a:spcPct val="90000"/>
              </a:lnSpc>
              <a:defRPr/>
            </a:pPr>
            <a:r>
              <a:rPr lang="en-US" sz="2400" dirty="0">
                <a:solidFill>
                  <a:schemeClr val="tx2"/>
                </a:solidFill>
              </a:rPr>
              <a:t> </a:t>
            </a:r>
            <a:r>
              <a:rPr lang="en-US" sz="2400" dirty="0" smtClean="0">
                <a:solidFill>
                  <a:schemeClr val="tx2"/>
                </a:solidFill>
              </a:rPr>
              <a:t>    should </a:t>
            </a:r>
            <a:r>
              <a:rPr lang="en-US" sz="2400" dirty="0">
                <a:solidFill>
                  <a:schemeClr val="tx2"/>
                </a:solidFill>
              </a:rPr>
              <a:t>match </a:t>
            </a:r>
            <a:endParaRPr lang="en-US" sz="2400" dirty="0" smtClean="0">
              <a:solidFill>
                <a:schemeClr val="tx2"/>
              </a:solidFill>
            </a:endParaRPr>
          </a:p>
          <a:p>
            <a:pPr>
              <a:lnSpc>
                <a:spcPct val="90000"/>
              </a:lnSpc>
              <a:defRPr/>
            </a:pPr>
            <a:r>
              <a:rPr lang="en-US" sz="2400" dirty="0">
                <a:solidFill>
                  <a:schemeClr val="tx2"/>
                </a:solidFill>
              </a:rPr>
              <a:t> </a:t>
            </a:r>
            <a:r>
              <a:rPr lang="en-US" sz="2400" dirty="0" smtClean="0">
                <a:solidFill>
                  <a:schemeClr val="tx2"/>
                </a:solidFill>
              </a:rPr>
              <a:t>     </a:t>
            </a:r>
            <a:r>
              <a:rPr lang="en-US" sz="2000" dirty="0" smtClean="0">
                <a:solidFill>
                  <a:schemeClr val="tx2"/>
                </a:solidFill>
              </a:rPr>
              <a:t>-- central </a:t>
            </a:r>
            <a:r>
              <a:rPr lang="en-US" sz="2000" dirty="0">
                <a:solidFill>
                  <a:schemeClr val="tx2"/>
                </a:solidFill>
              </a:rPr>
              <a:t>wavelength &amp; profile</a:t>
            </a:r>
          </a:p>
          <a:p>
            <a:pPr lvl="1">
              <a:lnSpc>
                <a:spcPct val="90000"/>
              </a:lnSpc>
              <a:defRPr/>
            </a:pPr>
            <a:r>
              <a:rPr lang="en-US" sz="2000" dirty="0" smtClean="0">
                <a:solidFill>
                  <a:schemeClr val="tx2"/>
                </a:solidFill>
              </a:rPr>
              <a:t>-- same </a:t>
            </a:r>
            <a:r>
              <a:rPr lang="en-US" sz="2000" dirty="0">
                <a:solidFill>
                  <a:schemeClr val="tx2"/>
                </a:solidFill>
              </a:rPr>
              <a:t>bands present in lab and </a:t>
            </a:r>
            <a:r>
              <a:rPr lang="en-US" sz="2000" dirty="0" smtClean="0">
                <a:solidFill>
                  <a:schemeClr val="tx2"/>
                </a:solidFill>
              </a:rPr>
              <a:t>ISM</a:t>
            </a:r>
          </a:p>
          <a:p>
            <a:pPr lvl="1">
              <a:lnSpc>
                <a:spcPct val="90000"/>
              </a:lnSpc>
              <a:defRPr/>
            </a:pPr>
            <a:r>
              <a:rPr lang="en-US" sz="2000" dirty="0">
                <a:solidFill>
                  <a:schemeClr val="tx2"/>
                </a:solidFill>
              </a:rPr>
              <a:t>-- relative </a:t>
            </a:r>
            <a:r>
              <a:rPr lang="en-US" sz="2000" dirty="0" smtClean="0">
                <a:solidFill>
                  <a:schemeClr val="tx2"/>
                </a:solidFill>
              </a:rPr>
              <a:t>intensities</a:t>
            </a:r>
            <a:endParaRPr lang="en-US" sz="2000" dirty="0">
              <a:solidFill>
                <a:schemeClr val="tx2"/>
              </a:solidFill>
            </a:endParaRPr>
          </a:p>
        </p:txBody>
      </p:sp>
      <p:cxnSp>
        <p:nvCxnSpPr>
          <p:cNvPr id="4" name="Straight Arrow Connector 3"/>
          <p:cNvCxnSpPr/>
          <p:nvPr/>
        </p:nvCxnSpPr>
        <p:spPr bwMode="auto">
          <a:xfrm flipV="1">
            <a:off x="3923928" y="4221088"/>
            <a:ext cx="3312368" cy="1656184"/>
          </a:xfrm>
          <a:prstGeom prst="straightConnector1">
            <a:avLst/>
          </a:prstGeom>
          <a:solidFill>
            <a:schemeClr val="accent1"/>
          </a:solidFill>
          <a:ln w="9525" cap="flat" cmpd="sng" algn="ctr">
            <a:solidFill>
              <a:schemeClr val="tx1"/>
            </a:solidFill>
            <a:prstDash val="solid"/>
            <a:round/>
            <a:headEnd type="arrow"/>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8" descr="myfo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838" y="1484313"/>
            <a:ext cx="4094162" cy="280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38" name="Picture 1" descr="c60p_lab.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64125" y="4437063"/>
            <a:ext cx="4079875" cy="2395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0" name="TextBox 4"/>
          <p:cNvSpPr txBox="1">
            <a:spLocks noChangeArrowheads="1"/>
          </p:cNvSpPr>
          <p:nvPr/>
        </p:nvSpPr>
        <p:spPr bwMode="auto">
          <a:xfrm>
            <a:off x="-108520" y="116632"/>
            <a:ext cx="8309109" cy="830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smtClean="0">
                <a:solidFill>
                  <a:schemeClr val="tx2"/>
                </a:solidFill>
              </a:rPr>
              <a:t>USING THIS KIND OF APPROACH HAS LED TO IDENTIFICATION OF SEVERAL </a:t>
            </a:r>
            <a:r>
              <a:rPr lang="en-US" b="1" dirty="0">
                <a:solidFill>
                  <a:schemeClr val="tx2"/>
                </a:solidFill>
              </a:rPr>
              <a:t>DIBs </a:t>
            </a:r>
            <a:r>
              <a:rPr lang="en-US" b="1" dirty="0" smtClean="0">
                <a:solidFill>
                  <a:schemeClr val="tx2"/>
                </a:solidFill>
              </a:rPr>
              <a:t>AS </a:t>
            </a:r>
            <a:r>
              <a:rPr lang="en-US" b="1" dirty="0">
                <a:solidFill>
                  <a:schemeClr val="tx2"/>
                </a:solidFill>
              </a:rPr>
              <a:t>DUE TO C</a:t>
            </a:r>
            <a:r>
              <a:rPr lang="en-US" b="1" baseline="-25000" dirty="0">
                <a:solidFill>
                  <a:schemeClr val="tx2"/>
                </a:solidFill>
              </a:rPr>
              <a:t>60</a:t>
            </a:r>
            <a:r>
              <a:rPr lang="en-US" b="1" baseline="30000" dirty="0">
                <a:solidFill>
                  <a:schemeClr val="tx2"/>
                </a:solidFill>
              </a:rPr>
              <a:t>+</a:t>
            </a:r>
            <a:endParaRPr lang="en-US" baseline="30000" dirty="0"/>
          </a:p>
        </p:txBody>
      </p:sp>
      <p:sp>
        <p:nvSpPr>
          <p:cNvPr id="39941" name="TextBox 5"/>
          <p:cNvSpPr txBox="1">
            <a:spLocks noChangeArrowheads="1"/>
          </p:cNvSpPr>
          <p:nvPr/>
        </p:nvSpPr>
        <p:spPr bwMode="auto">
          <a:xfrm>
            <a:off x="0" y="1141413"/>
            <a:ext cx="5076825" cy="5755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b="1" dirty="0">
                <a:solidFill>
                  <a:schemeClr val="tx2"/>
                </a:solidFill>
              </a:rPr>
              <a:t>1985:</a:t>
            </a:r>
            <a:r>
              <a:rPr lang="en-US" sz="1600" dirty="0">
                <a:solidFill>
                  <a:schemeClr val="tx2"/>
                </a:solidFill>
              </a:rPr>
              <a:t> Production of C</a:t>
            </a:r>
            <a:r>
              <a:rPr lang="en-US" sz="1600" baseline="-25000" dirty="0">
                <a:solidFill>
                  <a:schemeClr val="tx2"/>
                </a:solidFill>
              </a:rPr>
              <a:t>60</a:t>
            </a:r>
            <a:r>
              <a:rPr lang="en-US" sz="1600" dirty="0">
                <a:solidFill>
                  <a:schemeClr val="tx2"/>
                </a:solidFill>
              </a:rPr>
              <a:t> in the laboratory from carbon  </a:t>
            </a:r>
          </a:p>
          <a:p>
            <a:r>
              <a:rPr lang="en-US" sz="1600" dirty="0">
                <a:solidFill>
                  <a:schemeClr val="tx2"/>
                </a:solidFill>
              </a:rPr>
              <a:t>          </a:t>
            </a:r>
            <a:r>
              <a:rPr lang="en-US" sz="1600" dirty="0" smtClean="0">
                <a:solidFill>
                  <a:schemeClr val="tx2"/>
                </a:solidFill>
              </a:rPr>
              <a:t>vapor </a:t>
            </a:r>
            <a:r>
              <a:rPr lang="en-US" sz="1600" dirty="0">
                <a:solidFill>
                  <a:schemeClr val="tx2"/>
                </a:solidFill>
              </a:rPr>
              <a:t>and </a:t>
            </a:r>
            <a:r>
              <a:rPr lang="en-US" sz="1600" dirty="0" smtClean="0">
                <a:solidFill>
                  <a:schemeClr val="tx2"/>
                </a:solidFill>
              </a:rPr>
              <a:t>recognition </a:t>
            </a:r>
            <a:r>
              <a:rPr lang="en-US" sz="1600" dirty="0">
                <a:solidFill>
                  <a:schemeClr val="tx2"/>
                </a:solidFill>
              </a:rPr>
              <a:t>of its high structural stability   </a:t>
            </a:r>
          </a:p>
          <a:p>
            <a:r>
              <a:rPr lang="en-US" sz="1600" dirty="0">
                <a:solidFill>
                  <a:schemeClr val="tx2"/>
                </a:solidFill>
              </a:rPr>
              <a:t>           -  </a:t>
            </a:r>
            <a:r>
              <a:rPr lang="en-US" sz="1600" dirty="0" err="1">
                <a:solidFill>
                  <a:schemeClr val="tx2"/>
                </a:solidFill>
              </a:rPr>
              <a:t>Kroto</a:t>
            </a:r>
            <a:r>
              <a:rPr lang="en-US" sz="1600" dirty="0">
                <a:solidFill>
                  <a:schemeClr val="tx2"/>
                </a:solidFill>
              </a:rPr>
              <a:t> and colleagues at Rice.</a:t>
            </a:r>
          </a:p>
          <a:p>
            <a:endParaRPr lang="en-US" sz="800" dirty="0">
              <a:solidFill>
                <a:schemeClr val="tx2"/>
              </a:solidFill>
            </a:endParaRPr>
          </a:p>
          <a:p>
            <a:r>
              <a:rPr lang="en-US" sz="1600" b="1" dirty="0">
                <a:solidFill>
                  <a:schemeClr val="tx2"/>
                </a:solidFill>
              </a:rPr>
              <a:t>1987: </a:t>
            </a:r>
            <a:r>
              <a:rPr lang="en-US" sz="1600" dirty="0" smtClean="0">
                <a:solidFill>
                  <a:schemeClr val="tx2"/>
                </a:solidFill>
              </a:rPr>
              <a:t>Propose </a:t>
            </a:r>
            <a:r>
              <a:rPr lang="en-US" sz="1600" dirty="0">
                <a:solidFill>
                  <a:schemeClr val="tx2"/>
                </a:solidFill>
              </a:rPr>
              <a:t>presence in diffuse ISM as C</a:t>
            </a:r>
            <a:r>
              <a:rPr lang="en-US" sz="1600" baseline="-25000" dirty="0">
                <a:solidFill>
                  <a:schemeClr val="tx2"/>
                </a:solidFill>
              </a:rPr>
              <a:t>60</a:t>
            </a:r>
            <a:r>
              <a:rPr lang="en-US" sz="1600" baseline="30000" dirty="0">
                <a:solidFill>
                  <a:schemeClr val="tx2"/>
                </a:solidFill>
              </a:rPr>
              <a:t>+</a:t>
            </a:r>
            <a:r>
              <a:rPr lang="en-US" sz="1600" dirty="0">
                <a:solidFill>
                  <a:schemeClr val="tx2"/>
                </a:solidFill>
              </a:rPr>
              <a:t> (I.P.=7.6eV) </a:t>
            </a:r>
          </a:p>
          <a:p>
            <a:r>
              <a:rPr lang="en-US" sz="1600" dirty="0">
                <a:solidFill>
                  <a:schemeClr val="tx2"/>
                </a:solidFill>
              </a:rPr>
              <a:t>          and to be a DIBs carrier.   –  </a:t>
            </a:r>
            <a:r>
              <a:rPr lang="en-US" sz="1600" dirty="0" err="1">
                <a:solidFill>
                  <a:schemeClr val="tx2"/>
                </a:solidFill>
              </a:rPr>
              <a:t>Kroto</a:t>
            </a:r>
            <a:endParaRPr lang="en-US" sz="1600" dirty="0">
              <a:solidFill>
                <a:schemeClr val="tx2"/>
              </a:solidFill>
            </a:endParaRPr>
          </a:p>
          <a:p>
            <a:endParaRPr lang="en-US" sz="800" dirty="0">
              <a:solidFill>
                <a:schemeClr val="tx2"/>
              </a:solidFill>
            </a:endParaRPr>
          </a:p>
          <a:p>
            <a:r>
              <a:rPr lang="en-US" sz="1600" b="1" dirty="0">
                <a:solidFill>
                  <a:schemeClr val="tx2"/>
                </a:solidFill>
              </a:rPr>
              <a:t>1990:</a:t>
            </a:r>
            <a:r>
              <a:rPr lang="en-US" sz="1600" dirty="0">
                <a:solidFill>
                  <a:schemeClr val="tx2"/>
                </a:solidFill>
              </a:rPr>
              <a:t> Isolation of C</a:t>
            </a:r>
            <a:r>
              <a:rPr lang="en-US" sz="1600" baseline="-25000" dirty="0">
                <a:solidFill>
                  <a:schemeClr val="tx2"/>
                </a:solidFill>
              </a:rPr>
              <a:t>60  </a:t>
            </a:r>
            <a:r>
              <a:rPr lang="en-US" sz="1600" dirty="0">
                <a:solidFill>
                  <a:schemeClr val="tx2"/>
                </a:solidFill>
              </a:rPr>
              <a:t>and </a:t>
            </a:r>
            <a:r>
              <a:rPr lang="en-US" sz="1600" dirty="0" smtClean="0">
                <a:solidFill>
                  <a:schemeClr val="tx2"/>
                </a:solidFill>
              </a:rPr>
              <a:t>C</a:t>
            </a:r>
            <a:r>
              <a:rPr lang="en-US" sz="1600" baseline="-25000" dirty="0" smtClean="0">
                <a:solidFill>
                  <a:schemeClr val="tx2"/>
                </a:solidFill>
              </a:rPr>
              <a:t>70 </a:t>
            </a:r>
            <a:r>
              <a:rPr lang="en-US" sz="1600" dirty="0" smtClean="0">
                <a:solidFill>
                  <a:schemeClr val="tx2"/>
                </a:solidFill>
              </a:rPr>
              <a:t> </a:t>
            </a:r>
            <a:r>
              <a:rPr lang="en-US" sz="1600" dirty="0" err="1" smtClean="0">
                <a:solidFill>
                  <a:schemeClr val="tx2"/>
                </a:solidFill>
              </a:rPr>
              <a:t>tn</a:t>
            </a:r>
            <a:r>
              <a:rPr lang="en-US" sz="1600" dirty="0" smtClean="0">
                <a:solidFill>
                  <a:schemeClr val="tx2"/>
                </a:solidFill>
              </a:rPr>
              <a:t> the </a:t>
            </a:r>
            <a:r>
              <a:rPr lang="en-US" sz="1600" dirty="0">
                <a:solidFill>
                  <a:schemeClr val="tx2"/>
                </a:solidFill>
              </a:rPr>
              <a:t>lab, allowing detailed </a:t>
            </a:r>
          </a:p>
          <a:p>
            <a:r>
              <a:rPr lang="en-US" sz="1600" dirty="0">
                <a:solidFill>
                  <a:schemeClr val="tx2"/>
                </a:solidFill>
              </a:rPr>
              <a:t>          study.  - Taylor et al. </a:t>
            </a:r>
          </a:p>
          <a:p>
            <a:endParaRPr lang="en-US" sz="800" dirty="0">
              <a:solidFill>
                <a:schemeClr val="tx2"/>
              </a:solidFill>
            </a:endParaRPr>
          </a:p>
          <a:p>
            <a:r>
              <a:rPr lang="en-US" sz="1600" b="1" dirty="0">
                <a:solidFill>
                  <a:schemeClr val="tx2"/>
                </a:solidFill>
              </a:rPr>
              <a:t>1993:</a:t>
            </a:r>
            <a:r>
              <a:rPr lang="en-US" sz="1600" dirty="0">
                <a:solidFill>
                  <a:schemeClr val="tx2"/>
                </a:solidFill>
              </a:rPr>
              <a:t> Laboratory observation of two transitions of  </a:t>
            </a:r>
          </a:p>
          <a:p>
            <a:r>
              <a:rPr lang="en-US" sz="1600" dirty="0">
                <a:solidFill>
                  <a:schemeClr val="tx2"/>
                </a:solidFill>
              </a:rPr>
              <a:t>         C</a:t>
            </a:r>
            <a:r>
              <a:rPr lang="en-US" sz="1600" baseline="-25000" dirty="0">
                <a:solidFill>
                  <a:schemeClr val="tx2"/>
                </a:solidFill>
              </a:rPr>
              <a:t>60</a:t>
            </a:r>
            <a:r>
              <a:rPr lang="en-US" sz="1600" baseline="30000" dirty="0">
                <a:solidFill>
                  <a:schemeClr val="tx2"/>
                </a:solidFill>
              </a:rPr>
              <a:t>+  </a:t>
            </a:r>
            <a:r>
              <a:rPr lang="en-US" sz="1600" dirty="0">
                <a:solidFill>
                  <a:schemeClr val="tx2"/>
                </a:solidFill>
              </a:rPr>
              <a:t>, at ~9580Å and ~9642Å, in a low temperature </a:t>
            </a:r>
          </a:p>
          <a:p>
            <a:r>
              <a:rPr lang="en-US" sz="1600" dirty="0">
                <a:solidFill>
                  <a:schemeClr val="tx2"/>
                </a:solidFill>
              </a:rPr>
              <a:t>         Ne matrix,  -  Maier group /Basel</a:t>
            </a:r>
          </a:p>
          <a:p>
            <a:endParaRPr lang="en-US" sz="800" dirty="0">
              <a:solidFill>
                <a:schemeClr val="tx2"/>
              </a:solidFill>
            </a:endParaRPr>
          </a:p>
          <a:p>
            <a:r>
              <a:rPr lang="en-US" sz="1600" b="1" dirty="0">
                <a:solidFill>
                  <a:schemeClr val="tx2"/>
                </a:solidFill>
              </a:rPr>
              <a:t>1995:</a:t>
            </a:r>
            <a:r>
              <a:rPr lang="en-US" sz="1600" dirty="0">
                <a:solidFill>
                  <a:schemeClr val="tx2"/>
                </a:solidFill>
              </a:rPr>
              <a:t> Discovery of two prominent DIBs at 9577Å </a:t>
            </a:r>
          </a:p>
          <a:p>
            <a:r>
              <a:rPr lang="en-US" sz="1600" dirty="0">
                <a:solidFill>
                  <a:schemeClr val="tx2"/>
                </a:solidFill>
              </a:rPr>
              <a:t>         and 9632Å, close to the lab wavelengths and roughly</a:t>
            </a:r>
          </a:p>
          <a:p>
            <a:r>
              <a:rPr lang="en-US" sz="1600" dirty="0">
                <a:solidFill>
                  <a:schemeClr val="tx2"/>
                </a:solidFill>
              </a:rPr>
              <a:t>         consistent with the expected wavelength shift</a:t>
            </a:r>
          </a:p>
          <a:p>
            <a:r>
              <a:rPr lang="en-US" sz="1600" dirty="0">
                <a:solidFill>
                  <a:schemeClr val="tx2"/>
                </a:solidFill>
              </a:rPr>
              <a:t>         Proposed to be due to C</a:t>
            </a:r>
            <a:r>
              <a:rPr lang="en-US" sz="1600" baseline="-25000" dirty="0">
                <a:solidFill>
                  <a:schemeClr val="tx2"/>
                </a:solidFill>
              </a:rPr>
              <a:t>60</a:t>
            </a:r>
            <a:r>
              <a:rPr lang="en-US" sz="1600" baseline="30000" dirty="0">
                <a:solidFill>
                  <a:schemeClr val="tx2"/>
                </a:solidFill>
              </a:rPr>
              <a:t>+ </a:t>
            </a:r>
            <a:r>
              <a:rPr lang="en-US" sz="1600" dirty="0">
                <a:solidFill>
                  <a:schemeClr val="tx2"/>
                </a:solidFill>
              </a:rPr>
              <a:t> - </a:t>
            </a:r>
            <a:r>
              <a:rPr lang="en-US" sz="1600" dirty="0" err="1">
                <a:solidFill>
                  <a:schemeClr val="tx2"/>
                </a:solidFill>
              </a:rPr>
              <a:t>Ehrenfreund</a:t>
            </a:r>
            <a:r>
              <a:rPr lang="en-US" sz="1600" dirty="0">
                <a:solidFill>
                  <a:schemeClr val="tx2"/>
                </a:solidFill>
              </a:rPr>
              <a:t> &amp; </a:t>
            </a:r>
            <a:r>
              <a:rPr lang="en-US" sz="1600" dirty="0" err="1">
                <a:solidFill>
                  <a:schemeClr val="tx2"/>
                </a:solidFill>
              </a:rPr>
              <a:t>Foing</a:t>
            </a:r>
            <a:endParaRPr lang="en-US" sz="1600" dirty="0">
              <a:solidFill>
                <a:schemeClr val="tx2"/>
              </a:solidFill>
            </a:endParaRPr>
          </a:p>
          <a:p>
            <a:endParaRPr lang="en-US" sz="800" dirty="0">
              <a:solidFill>
                <a:schemeClr val="tx2"/>
              </a:solidFill>
            </a:endParaRPr>
          </a:p>
          <a:p>
            <a:r>
              <a:rPr lang="en-US" sz="1600" b="1" dirty="0">
                <a:solidFill>
                  <a:schemeClr val="tx2"/>
                </a:solidFill>
              </a:rPr>
              <a:t>2015:</a:t>
            </a:r>
            <a:r>
              <a:rPr lang="en-US" sz="1600" dirty="0">
                <a:solidFill>
                  <a:schemeClr val="tx2"/>
                </a:solidFill>
              </a:rPr>
              <a:t> Lab spectrum of C</a:t>
            </a:r>
            <a:r>
              <a:rPr lang="en-US" sz="1600" baseline="-25000" dirty="0">
                <a:solidFill>
                  <a:schemeClr val="tx2"/>
                </a:solidFill>
              </a:rPr>
              <a:t>60</a:t>
            </a:r>
            <a:r>
              <a:rPr lang="en-US" sz="1600" baseline="30000" dirty="0">
                <a:solidFill>
                  <a:schemeClr val="tx2"/>
                </a:solidFill>
              </a:rPr>
              <a:t>+  </a:t>
            </a:r>
            <a:r>
              <a:rPr lang="en-US" sz="1600" dirty="0">
                <a:solidFill>
                  <a:schemeClr val="tx2"/>
                </a:solidFill>
              </a:rPr>
              <a:t>in a low temperature and</a:t>
            </a:r>
          </a:p>
          <a:p>
            <a:r>
              <a:rPr lang="en-US" sz="1600" dirty="0">
                <a:solidFill>
                  <a:schemeClr val="tx2"/>
                </a:solidFill>
              </a:rPr>
              <a:t>         much lighter and less constraining </a:t>
            </a:r>
            <a:r>
              <a:rPr lang="en-US" sz="1600" b="1" dirty="0">
                <a:solidFill>
                  <a:schemeClr val="tx2"/>
                </a:solidFill>
              </a:rPr>
              <a:t>He </a:t>
            </a:r>
            <a:r>
              <a:rPr lang="en-US" sz="1600" b="1" dirty="0" smtClean="0">
                <a:solidFill>
                  <a:schemeClr val="tx2"/>
                </a:solidFill>
              </a:rPr>
              <a:t>matrix</a:t>
            </a:r>
            <a:r>
              <a:rPr lang="en-US" sz="1600" dirty="0">
                <a:solidFill>
                  <a:schemeClr val="tx2"/>
                </a:solidFill>
              </a:rPr>
              <a:t>.</a:t>
            </a:r>
            <a:r>
              <a:rPr lang="en-US" sz="1600" dirty="0" smtClean="0">
                <a:solidFill>
                  <a:schemeClr val="tx2"/>
                </a:solidFill>
              </a:rPr>
              <a:t> </a:t>
            </a:r>
            <a:endParaRPr lang="en-US" sz="1600" dirty="0">
              <a:solidFill>
                <a:schemeClr val="tx2"/>
              </a:solidFill>
            </a:endParaRPr>
          </a:p>
          <a:p>
            <a:r>
              <a:rPr lang="en-US" sz="1600" dirty="0">
                <a:solidFill>
                  <a:schemeClr val="tx2"/>
                </a:solidFill>
              </a:rPr>
              <a:t>         Four lines; central wavelengths of two match the </a:t>
            </a:r>
          </a:p>
          <a:p>
            <a:r>
              <a:rPr lang="en-US" sz="1600" dirty="0">
                <a:solidFill>
                  <a:schemeClr val="tx2"/>
                </a:solidFill>
              </a:rPr>
              <a:t>         two bands observed in space.   -  Maier group</a:t>
            </a:r>
          </a:p>
          <a:p>
            <a:endParaRPr lang="en-US" sz="800" dirty="0">
              <a:solidFill>
                <a:schemeClr val="tx2"/>
              </a:solidFill>
            </a:endParaRPr>
          </a:p>
          <a:p>
            <a:r>
              <a:rPr lang="en-US" sz="1600" b="1" dirty="0">
                <a:solidFill>
                  <a:schemeClr val="tx2"/>
                </a:solidFill>
              </a:rPr>
              <a:t>2015: </a:t>
            </a:r>
            <a:r>
              <a:rPr lang="en-US" sz="1600" dirty="0">
                <a:solidFill>
                  <a:schemeClr val="tx2"/>
                </a:solidFill>
              </a:rPr>
              <a:t>Detection of two weaker DIBs matching the</a:t>
            </a:r>
          </a:p>
          <a:p>
            <a:r>
              <a:rPr lang="en-US" sz="1600" dirty="0">
                <a:solidFill>
                  <a:schemeClr val="tx2"/>
                </a:solidFill>
              </a:rPr>
              <a:t>          two weaker lab absorptions (Walker et al.)</a:t>
            </a:r>
          </a:p>
        </p:txBody>
      </p:sp>
      <p:sp>
        <p:nvSpPr>
          <p:cNvPr id="39942" name="TextBox 6"/>
          <p:cNvSpPr txBox="1">
            <a:spLocks noChangeArrowheads="1"/>
          </p:cNvSpPr>
          <p:nvPr/>
        </p:nvSpPr>
        <p:spPr bwMode="auto">
          <a:xfrm>
            <a:off x="6443663" y="1773238"/>
            <a:ext cx="114776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a:solidFill>
                  <a:schemeClr val="bg1"/>
                </a:solidFill>
              </a:rPr>
              <a:t>HD 183143</a:t>
            </a:r>
          </a:p>
        </p:txBody>
      </p:sp>
      <p:cxnSp>
        <p:nvCxnSpPr>
          <p:cNvPr id="39943" name="Straight Arrow Connector 8"/>
          <p:cNvCxnSpPr>
            <a:cxnSpLocks noChangeShapeType="1"/>
          </p:cNvCxnSpPr>
          <p:nvPr/>
        </p:nvCxnSpPr>
        <p:spPr bwMode="auto">
          <a:xfrm flipV="1">
            <a:off x="4356100" y="3429000"/>
            <a:ext cx="2808188" cy="720725"/>
          </a:xfrm>
          <a:prstGeom prst="straightConnector1">
            <a:avLst/>
          </a:prstGeom>
          <a:noFill/>
          <a:ln w="38100">
            <a:solidFill>
              <a:schemeClr val="tx2"/>
            </a:solidFill>
            <a:round/>
            <a:headEnd/>
            <a:tailEnd type="arrow" w="med" len="med"/>
          </a:ln>
          <a:extLst>
            <a:ext uri="{909E8E84-426E-40dd-AFC4-6F175D3DCCD1}">
              <a14:hiddenFill xmlns:a14="http://schemas.microsoft.com/office/drawing/2010/main" xmlns="">
                <a:noFill/>
              </a14:hiddenFill>
            </a:ext>
          </a:extLst>
        </p:spPr>
      </p:cxnSp>
      <p:cxnSp>
        <p:nvCxnSpPr>
          <p:cNvPr id="39944" name="Straight Arrow Connector 11"/>
          <p:cNvCxnSpPr>
            <a:cxnSpLocks noChangeShapeType="1"/>
          </p:cNvCxnSpPr>
          <p:nvPr/>
        </p:nvCxnSpPr>
        <p:spPr bwMode="auto">
          <a:xfrm flipV="1">
            <a:off x="4643438" y="5229225"/>
            <a:ext cx="3016250" cy="576263"/>
          </a:xfrm>
          <a:prstGeom prst="straightConnector1">
            <a:avLst/>
          </a:prstGeom>
          <a:noFill/>
          <a:ln w="38100">
            <a:solidFill>
              <a:schemeClr val="tx2"/>
            </a:solidFill>
            <a:round/>
            <a:headEnd/>
            <a:tailEnd type="arrow" w="med" len="med"/>
          </a:ln>
          <a:extLst>
            <a:ext uri="{909E8E84-426E-40dd-AFC4-6F175D3DCCD1}">
              <a14:hiddenFill xmlns:a14="http://schemas.microsoft.com/office/drawing/2010/main" xmlns="">
                <a:noFill/>
              </a14:hiddenFill>
            </a:ext>
          </a:extLst>
        </p:spPr>
      </p:cxnSp>
      <p:cxnSp>
        <p:nvCxnSpPr>
          <p:cNvPr id="39945" name="Straight Arrow Connector 14"/>
          <p:cNvCxnSpPr>
            <a:cxnSpLocks noChangeShapeType="1"/>
          </p:cNvCxnSpPr>
          <p:nvPr/>
        </p:nvCxnSpPr>
        <p:spPr bwMode="auto">
          <a:xfrm flipV="1">
            <a:off x="4645025" y="5373688"/>
            <a:ext cx="3959225" cy="431800"/>
          </a:xfrm>
          <a:prstGeom prst="straightConnector1">
            <a:avLst/>
          </a:prstGeom>
          <a:noFill/>
          <a:ln w="38100">
            <a:solidFill>
              <a:schemeClr val="tx2"/>
            </a:solidFill>
            <a:round/>
            <a:headEnd/>
            <a:tailEnd type="arrow" w="med" len="med"/>
          </a:ln>
          <a:extLst>
            <a:ext uri="{909E8E84-426E-40dd-AFC4-6F175D3DCCD1}">
              <a14:hiddenFill xmlns:a14="http://schemas.microsoft.com/office/drawing/2010/main" xmlns="">
                <a:noFill/>
              </a14:hiddenFill>
            </a:ext>
          </a:extLst>
        </p:spPr>
      </p:cxnSp>
      <p:cxnSp>
        <p:nvCxnSpPr>
          <p:cNvPr id="39946" name="Straight Arrow Connector 17"/>
          <p:cNvCxnSpPr>
            <a:cxnSpLocks noChangeShapeType="1"/>
          </p:cNvCxnSpPr>
          <p:nvPr/>
        </p:nvCxnSpPr>
        <p:spPr bwMode="auto">
          <a:xfrm flipV="1">
            <a:off x="4427538" y="5229225"/>
            <a:ext cx="1439862" cy="1223963"/>
          </a:xfrm>
          <a:prstGeom prst="straightConnector1">
            <a:avLst/>
          </a:prstGeom>
          <a:noFill/>
          <a:ln w="38100">
            <a:solidFill>
              <a:srgbClr val="3366FF"/>
            </a:solidFill>
            <a:round/>
            <a:headEnd/>
            <a:tailEnd type="arrow" w="med" len="med"/>
          </a:ln>
          <a:extLst>
            <a:ext uri="{909E8E84-426E-40dd-AFC4-6F175D3DCCD1}">
              <a14:hiddenFill xmlns:a14="http://schemas.microsoft.com/office/drawing/2010/main" xmlns="">
                <a:noFill/>
              </a14:hiddenFill>
            </a:ext>
          </a:extLst>
        </p:spPr>
      </p:cxnSp>
      <p:cxnSp>
        <p:nvCxnSpPr>
          <p:cNvPr id="39947" name="Straight Arrow Connector 20"/>
          <p:cNvCxnSpPr>
            <a:cxnSpLocks noChangeShapeType="1"/>
          </p:cNvCxnSpPr>
          <p:nvPr/>
        </p:nvCxnSpPr>
        <p:spPr bwMode="auto">
          <a:xfrm flipV="1">
            <a:off x="4427538" y="5229225"/>
            <a:ext cx="2232025" cy="1223963"/>
          </a:xfrm>
          <a:prstGeom prst="straightConnector1">
            <a:avLst/>
          </a:prstGeom>
          <a:noFill/>
          <a:ln w="38100">
            <a:solidFill>
              <a:srgbClr val="3366FF"/>
            </a:solidFill>
            <a:round/>
            <a:headEnd/>
            <a:tailEnd type="arrow" w="med" len="med"/>
          </a:ln>
          <a:extLst>
            <a:ext uri="{909E8E84-426E-40dd-AFC4-6F175D3DCCD1}">
              <a14:hiddenFill xmlns:a14="http://schemas.microsoft.com/office/drawing/2010/main" xmlns="">
                <a:noFill/>
              </a14:hiddenFill>
            </a:ext>
          </a:extLst>
        </p:spPr>
      </p:cxnSp>
      <p:sp>
        <p:nvSpPr>
          <p:cNvPr id="14" name="Text Box 9"/>
          <p:cNvSpPr txBox="1">
            <a:spLocks noChangeArrowheads="1"/>
          </p:cNvSpPr>
          <p:nvPr/>
        </p:nvSpPr>
        <p:spPr bwMode="auto">
          <a:xfrm>
            <a:off x="8067675" y="3213100"/>
            <a:ext cx="1062038"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dirty="0">
                <a:solidFill>
                  <a:srgbClr val="0000FF"/>
                </a:solidFill>
                <a:latin typeface="Arial" charset="0"/>
              </a:rPr>
              <a:t>C</a:t>
            </a:r>
            <a:r>
              <a:rPr lang="en-US" sz="1600" baseline="-25000" dirty="0">
                <a:solidFill>
                  <a:srgbClr val="0000FF"/>
                </a:solidFill>
                <a:latin typeface="Arial" charset="0"/>
              </a:rPr>
              <a:t>60</a:t>
            </a:r>
            <a:r>
              <a:rPr lang="en-US" sz="1600" baseline="30000" dirty="0">
                <a:solidFill>
                  <a:srgbClr val="0000FF"/>
                </a:solidFill>
                <a:latin typeface="Arial" charset="0"/>
              </a:rPr>
              <a:t>+</a:t>
            </a:r>
            <a:endParaRPr lang="en-US" sz="1600" dirty="0">
              <a:solidFill>
                <a:srgbClr val="0000FF"/>
              </a:solidFill>
              <a:latin typeface="Arial" charset="0"/>
            </a:endParaRPr>
          </a:p>
          <a:p>
            <a:pPr eaLnBrk="1" hangingPunct="1">
              <a:defRPr/>
            </a:pPr>
            <a:r>
              <a:rPr lang="en-US" sz="1600" dirty="0">
                <a:solidFill>
                  <a:srgbClr val="0000FF"/>
                </a:solidFill>
                <a:latin typeface="Arial" charset="0"/>
              </a:rPr>
              <a:t>Ne matrix</a:t>
            </a:r>
          </a:p>
        </p:txBody>
      </p:sp>
      <p:pic>
        <p:nvPicPr>
          <p:cNvPr id="2" name="Picture 1" descr="c60sil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956376" y="44624"/>
            <a:ext cx="1008112" cy="1008112"/>
          </a:xfrm>
          <a:prstGeom prst="rect">
            <a:avLst/>
          </a:prstGeom>
        </p:spPr>
      </p:pic>
      <p:sp>
        <p:nvSpPr>
          <p:cNvPr id="3" name="TextBox 2"/>
          <p:cNvSpPr txBox="1"/>
          <p:nvPr/>
        </p:nvSpPr>
        <p:spPr>
          <a:xfrm>
            <a:off x="8676456" y="44624"/>
            <a:ext cx="314847"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15" name="Text Box 9"/>
          <p:cNvSpPr txBox="1">
            <a:spLocks noChangeArrowheads="1"/>
          </p:cNvSpPr>
          <p:nvPr/>
        </p:nvSpPr>
        <p:spPr bwMode="auto">
          <a:xfrm>
            <a:off x="6102250" y="2852936"/>
            <a:ext cx="1062038"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dirty="0">
                <a:solidFill>
                  <a:srgbClr val="0000FF"/>
                </a:solidFill>
                <a:latin typeface="Arial" charset="0"/>
              </a:rPr>
              <a:t>C</a:t>
            </a:r>
            <a:r>
              <a:rPr lang="en-US" sz="1600" baseline="-25000" dirty="0">
                <a:solidFill>
                  <a:srgbClr val="0000FF"/>
                </a:solidFill>
                <a:latin typeface="Arial" charset="0"/>
              </a:rPr>
              <a:t>60</a:t>
            </a:r>
            <a:r>
              <a:rPr lang="en-US" sz="1600" baseline="30000" dirty="0">
                <a:solidFill>
                  <a:srgbClr val="0000FF"/>
                </a:solidFill>
                <a:latin typeface="Arial" charset="0"/>
              </a:rPr>
              <a:t>+</a:t>
            </a:r>
            <a:endParaRPr lang="en-US" sz="1600" dirty="0">
              <a:solidFill>
                <a:srgbClr val="0000FF"/>
              </a:solidFill>
              <a:latin typeface="Arial" charset="0"/>
            </a:endParaRPr>
          </a:p>
          <a:p>
            <a:pPr eaLnBrk="1" hangingPunct="1">
              <a:defRPr/>
            </a:pPr>
            <a:r>
              <a:rPr lang="en-US" sz="1600" dirty="0">
                <a:solidFill>
                  <a:srgbClr val="0000FF"/>
                </a:solidFill>
                <a:latin typeface="Arial" charset="0"/>
              </a:rPr>
              <a:t>Ne matrix</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3"/>
          <p:cNvSpPr txBox="1">
            <a:spLocks noChangeArrowheads="1"/>
          </p:cNvSpPr>
          <p:nvPr/>
        </p:nvSpPr>
        <p:spPr bwMode="auto">
          <a:xfrm>
            <a:off x="755650" y="116632"/>
            <a:ext cx="772519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800" b="1" dirty="0" smtClean="0">
                <a:solidFill>
                  <a:schemeClr val="tx2"/>
                </a:solidFill>
              </a:rPr>
              <a:t>TO RE-EMPHASIZE:</a:t>
            </a:r>
          </a:p>
          <a:p>
            <a:pPr algn="ctr"/>
            <a:r>
              <a:rPr lang="en-US" sz="2800" b="1" dirty="0" smtClean="0">
                <a:solidFill>
                  <a:schemeClr val="tx2"/>
                </a:solidFill>
              </a:rPr>
              <a:t>THE </a:t>
            </a:r>
            <a:r>
              <a:rPr lang="en-US" sz="2800" b="1" dirty="0">
                <a:solidFill>
                  <a:schemeClr val="tx2"/>
                </a:solidFill>
              </a:rPr>
              <a:t>C</a:t>
            </a:r>
            <a:r>
              <a:rPr lang="en-US" sz="2800" b="1" baseline="-25000" dirty="0">
                <a:solidFill>
                  <a:schemeClr val="tx2"/>
                </a:solidFill>
              </a:rPr>
              <a:t>60</a:t>
            </a:r>
            <a:r>
              <a:rPr lang="en-US" sz="2800" b="1" baseline="30000" dirty="0">
                <a:solidFill>
                  <a:schemeClr val="tx2"/>
                </a:solidFill>
              </a:rPr>
              <a:t>+</a:t>
            </a:r>
            <a:r>
              <a:rPr lang="en-US" sz="2800" b="1" dirty="0">
                <a:solidFill>
                  <a:schemeClr val="tx2"/>
                </a:solidFill>
              </a:rPr>
              <a:t> IDENTIFICATION IS CONVINCING</a:t>
            </a:r>
          </a:p>
        </p:txBody>
      </p:sp>
      <p:sp>
        <p:nvSpPr>
          <p:cNvPr id="6" name="Rectangle 5"/>
          <p:cNvSpPr/>
          <p:nvPr/>
        </p:nvSpPr>
        <p:spPr>
          <a:xfrm>
            <a:off x="179512" y="3315176"/>
            <a:ext cx="8893175" cy="3570208"/>
          </a:xfrm>
          <a:prstGeom prst="rect">
            <a:avLst/>
          </a:prstGeom>
        </p:spPr>
        <p:txBody>
          <a:bodyPr wrap="square">
            <a:spAutoFit/>
          </a:bodyPr>
          <a:lstStyle/>
          <a:p>
            <a:pPr>
              <a:defRPr/>
            </a:pPr>
            <a:r>
              <a:rPr lang="en-US" sz="2800" b="1" dirty="0">
                <a:solidFill>
                  <a:schemeClr val="tx2"/>
                </a:solidFill>
              </a:rPr>
              <a:t>SUGGESTS ADDITIONAL WORK AND QUESTIONS</a:t>
            </a:r>
          </a:p>
          <a:p>
            <a:pPr>
              <a:defRPr/>
            </a:pPr>
            <a:endParaRPr lang="en-US" sz="2000" dirty="0">
              <a:solidFill>
                <a:schemeClr val="tx2"/>
              </a:solidFill>
            </a:endParaRPr>
          </a:p>
          <a:p>
            <a:pPr marL="285750" indent="-285750">
              <a:buFont typeface="Arial"/>
              <a:buChar char="•"/>
              <a:defRPr/>
            </a:pPr>
            <a:r>
              <a:rPr lang="en-US" sz="2000" dirty="0">
                <a:solidFill>
                  <a:schemeClr val="tx2"/>
                </a:solidFill>
              </a:rPr>
              <a:t>Likely that significant number of C</a:t>
            </a:r>
            <a:r>
              <a:rPr lang="en-US" sz="2000" baseline="-25000" dirty="0">
                <a:solidFill>
                  <a:schemeClr val="tx2"/>
                </a:solidFill>
              </a:rPr>
              <a:t>60</a:t>
            </a:r>
            <a:r>
              <a:rPr lang="en-US" sz="2000" dirty="0">
                <a:solidFill>
                  <a:schemeClr val="tx2"/>
                </a:solidFill>
              </a:rPr>
              <a:t> analogues (e.g., impurity atoms inside </a:t>
            </a:r>
            <a:r>
              <a:rPr lang="en-US" sz="2000" dirty="0" smtClean="0">
                <a:solidFill>
                  <a:schemeClr val="tx2"/>
                </a:solidFill>
              </a:rPr>
              <a:t>fullerene cages </a:t>
            </a:r>
            <a:r>
              <a:rPr lang="en-US" sz="2000" dirty="0">
                <a:solidFill>
                  <a:schemeClr val="tx2"/>
                </a:solidFill>
              </a:rPr>
              <a:t>or attached to them) are also present in the ISM.</a:t>
            </a:r>
          </a:p>
          <a:p>
            <a:pPr marL="285750" indent="-285750">
              <a:buFont typeface="Arial"/>
              <a:buChar char="•"/>
              <a:defRPr/>
            </a:pPr>
            <a:endParaRPr lang="en-US" sz="2000" dirty="0">
              <a:solidFill>
                <a:schemeClr val="tx2"/>
              </a:solidFill>
            </a:endParaRPr>
          </a:p>
          <a:p>
            <a:pPr marL="285750" indent="-285750">
              <a:buFont typeface="Arial"/>
              <a:buChar char="•"/>
              <a:defRPr/>
            </a:pPr>
            <a:r>
              <a:rPr lang="en-US" sz="2000" dirty="0">
                <a:solidFill>
                  <a:schemeClr val="tx2"/>
                </a:solidFill>
              </a:rPr>
              <a:t>Laboratory studies needed to see whether fullerene ion analogues are carriers of other DIBs.  </a:t>
            </a:r>
          </a:p>
          <a:p>
            <a:pPr marL="285750" indent="-285750">
              <a:buFont typeface="Arial"/>
              <a:buChar char="•"/>
              <a:defRPr/>
            </a:pPr>
            <a:endParaRPr lang="en-US" sz="2000" dirty="0">
              <a:solidFill>
                <a:schemeClr val="tx2"/>
              </a:solidFill>
            </a:endParaRPr>
          </a:p>
          <a:p>
            <a:pPr marL="285750" indent="-285750">
              <a:buFont typeface="Arial"/>
              <a:buChar char="•"/>
              <a:defRPr/>
            </a:pPr>
            <a:r>
              <a:rPr lang="en-US" sz="2000" dirty="0">
                <a:solidFill>
                  <a:schemeClr val="tx2"/>
                </a:solidFill>
              </a:rPr>
              <a:t>Could fullerenes account for most or even all DIBs</a:t>
            </a:r>
            <a:r>
              <a:rPr lang="en-US" sz="2000" dirty="0" smtClean="0">
                <a:solidFill>
                  <a:schemeClr val="tx2"/>
                </a:solidFill>
              </a:rPr>
              <a:t>? </a:t>
            </a:r>
          </a:p>
          <a:p>
            <a:pPr>
              <a:defRPr/>
            </a:pPr>
            <a:r>
              <a:rPr lang="en-US" sz="2000" dirty="0" smtClean="0">
                <a:solidFill>
                  <a:schemeClr val="tx2"/>
                </a:solidFill>
              </a:rPr>
              <a:t>     </a:t>
            </a:r>
            <a:r>
              <a:rPr lang="en-US" dirty="0" smtClean="0">
                <a:solidFill>
                  <a:schemeClr val="tx2"/>
                </a:solidFill>
              </a:rPr>
              <a:t>(Maybe </a:t>
            </a:r>
            <a:r>
              <a:rPr lang="en-US" dirty="0" err="1" smtClean="0">
                <a:solidFill>
                  <a:schemeClr val="tx2"/>
                </a:solidFill>
              </a:rPr>
              <a:t>spectro</a:t>
            </a:r>
            <a:r>
              <a:rPr lang="en-US" dirty="0" smtClean="0">
                <a:solidFill>
                  <a:schemeClr val="tx2"/>
                </a:solidFill>
              </a:rPr>
              <a:t>-chemists here will ignore Klemperer’s warning and give us their views -</a:t>
            </a:r>
          </a:p>
          <a:p>
            <a:pPr>
              <a:defRPr/>
            </a:pPr>
            <a:r>
              <a:rPr lang="en-US" dirty="0" smtClean="0">
                <a:solidFill>
                  <a:schemeClr val="tx2"/>
                </a:solidFill>
              </a:rPr>
              <a:t>                           if we promise not to criticize them if they turn out to be wrong.)</a:t>
            </a:r>
          </a:p>
        </p:txBody>
      </p:sp>
      <p:sp>
        <p:nvSpPr>
          <p:cNvPr id="41987" name="TextBox 6"/>
          <p:cNvSpPr txBox="1">
            <a:spLocks noChangeArrowheads="1"/>
          </p:cNvSpPr>
          <p:nvPr/>
        </p:nvSpPr>
        <p:spPr bwMode="auto">
          <a:xfrm>
            <a:off x="1097730" y="1196975"/>
            <a:ext cx="6894569" cy="178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dirty="0">
                <a:solidFill>
                  <a:schemeClr val="tx2"/>
                </a:solidFill>
              </a:rPr>
              <a:t>Not just a chance wavelength </a:t>
            </a:r>
            <a:r>
              <a:rPr lang="en-US" sz="2000" dirty="0" smtClean="0">
                <a:solidFill>
                  <a:schemeClr val="tx2"/>
                </a:solidFill>
              </a:rPr>
              <a:t>matches.</a:t>
            </a:r>
            <a:endParaRPr lang="en-US" sz="2000" dirty="0">
              <a:solidFill>
                <a:schemeClr val="tx2"/>
              </a:solidFill>
            </a:endParaRPr>
          </a:p>
          <a:p>
            <a:pPr algn="ctr"/>
            <a:endParaRPr lang="en-US" sz="1000" dirty="0">
              <a:solidFill>
                <a:schemeClr val="tx2"/>
              </a:solidFill>
            </a:endParaRPr>
          </a:p>
          <a:p>
            <a:pPr algn="ctr"/>
            <a:r>
              <a:rPr lang="en-US" sz="2000" dirty="0">
                <a:solidFill>
                  <a:schemeClr val="tx2"/>
                </a:solidFill>
              </a:rPr>
              <a:t>Based on a sequence of logical arguments and research steps. </a:t>
            </a:r>
          </a:p>
          <a:p>
            <a:pPr algn="ctr"/>
            <a:endParaRPr lang="en-US" sz="2000" dirty="0">
              <a:solidFill>
                <a:schemeClr val="tx2"/>
              </a:solidFill>
            </a:endParaRPr>
          </a:p>
          <a:p>
            <a:pPr algn="ctr"/>
            <a:r>
              <a:rPr lang="en-US" sz="2000" dirty="0">
                <a:solidFill>
                  <a:schemeClr val="tx2"/>
                </a:solidFill>
              </a:rPr>
              <a:t>Case strengthened even more by </a:t>
            </a:r>
            <a:r>
              <a:rPr lang="en-US" sz="2000" dirty="0" smtClean="0">
                <a:solidFill>
                  <a:schemeClr val="tx2"/>
                </a:solidFill>
              </a:rPr>
              <a:t>discovered presence of </a:t>
            </a:r>
            <a:r>
              <a:rPr lang="en-US" sz="2000" dirty="0">
                <a:solidFill>
                  <a:schemeClr val="tx2"/>
                </a:solidFill>
              </a:rPr>
              <a:t>neutral </a:t>
            </a:r>
            <a:endParaRPr lang="en-US" sz="2000" dirty="0" smtClean="0">
              <a:solidFill>
                <a:schemeClr val="tx2"/>
              </a:solidFill>
            </a:endParaRPr>
          </a:p>
          <a:p>
            <a:pPr algn="ctr"/>
            <a:r>
              <a:rPr lang="en-US" sz="2000" dirty="0" smtClean="0">
                <a:solidFill>
                  <a:schemeClr val="tx2"/>
                </a:solidFill>
              </a:rPr>
              <a:t>C</a:t>
            </a:r>
            <a:r>
              <a:rPr lang="en-US" sz="2000" baseline="-25000" dirty="0" smtClean="0">
                <a:solidFill>
                  <a:schemeClr val="tx2"/>
                </a:solidFill>
              </a:rPr>
              <a:t>60</a:t>
            </a:r>
            <a:r>
              <a:rPr lang="en-US" sz="2000" dirty="0" smtClean="0">
                <a:solidFill>
                  <a:schemeClr val="tx2"/>
                </a:solidFill>
              </a:rPr>
              <a:t> </a:t>
            </a:r>
            <a:r>
              <a:rPr lang="en-US" sz="2000" dirty="0">
                <a:solidFill>
                  <a:schemeClr val="tx2"/>
                </a:solidFill>
              </a:rPr>
              <a:t>and </a:t>
            </a:r>
            <a:r>
              <a:rPr lang="en-US" sz="2000" dirty="0" smtClean="0">
                <a:solidFill>
                  <a:schemeClr val="tx2"/>
                </a:solidFill>
              </a:rPr>
              <a:t>C</a:t>
            </a:r>
            <a:r>
              <a:rPr lang="en-US" sz="2000" baseline="-25000" dirty="0" smtClean="0">
                <a:solidFill>
                  <a:schemeClr val="tx2"/>
                </a:solidFill>
              </a:rPr>
              <a:t>70</a:t>
            </a:r>
            <a:r>
              <a:rPr lang="en-US" sz="2000" dirty="0">
                <a:solidFill>
                  <a:schemeClr val="tx2"/>
                </a:solidFill>
              </a:rPr>
              <a:t> </a:t>
            </a:r>
            <a:r>
              <a:rPr lang="en-US" sz="2000" dirty="0" smtClean="0">
                <a:solidFill>
                  <a:schemeClr val="tx2"/>
                </a:solidFill>
              </a:rPr>
              <a:t>in </a:t>
            </a:r>
            <a:r>
              <a:rPr lang="en-US" sz="2000" dirty="0">
                <a:solidFill>
                  <a:schemeClr val="tx2"/>
                </a:solidFill>
              </a:rPr>
              <a:t>evolved C-rich </a:t>
            </a:r>
            <a:r>
              <a:rPr lang="en-US" sz="2000" dirty="0" smtClean="0">
                <a:solidFill>
                  <a:schemeClr val="tx2"/>
                </a:solidFill>
              </a:rPr>
              <a:t>objects  </a:t>
            </a:r>
            <a:r>
              <a:rPr lang="en-US" sz="2000" dirty="0">
                <a:solidFill>
                  <a:schemeClr val="tx2"/>
                </a:solidFill>
              </a:rPr>
              <a:t>(</a:t>
            </a:r>
            <a:r>
              <a:rPr lang="en-US" sz="2000" dirty="0" smtClean="0">
                <a:solidFill>
                  <a:schemeClr val="tx2"/>
                </a:solidFill>
              </a:rPr>
              <a:t>e.g</a:t>
            </a:r>
            <a:r>
              <a:rPr lang="en-US" sz="2000" dirty="0">
                <a:solidFill>
                  <a:schemeClr val="tx2"/>
                </a:solidFill>
              </a:rPr>
              <a:t>., </a:t>
            </a:r>
            <a:r>
              <a:rPr lang="en-US" sz="2000" dirty="0" err="1">
                <a:solidFill>
                  <a:schemeClr val="tx2"/>
                </a:solidFill>
              </a:rPr>
              <a:t>Cami</a:t>
            </a:r>
            <a:r>
              <a:rPr lang="en-US" sz="2000" dirty="0">
                <a:solidFill>
                  <a:schemeClr val="tx2"/>
                </a:solidFill>
              </a:rPr>
              <a:t> et al. </a:t>
            </a:r>
            <a:r>
              <a:rPr lang="en-US" sz="2000" dirty="0" smtClean="0">
                <a:solidFill>
                  <a:schemeClr val="tx2"/>
                </a:solidFill>
              </a:rPr>
              <a:t>2010, …)</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30"/>
          <p:cNvSpPr txBox="1">
            <a:spLocks noChangeArrowheads="1"/>
          </p:cNvSpPr>
          <p:nvPr/>
        </p:nvSpPr>
        <p:spPr bwMode="auto">
          <a:xfrm>
            <a:off x="7251700" y="6488113"/>
            <a:ext cx="1739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solidFill>
                  <a:schemeClr val="bg1"/>
                </a:solidFill>
              </a:rPr>
              <a:t>Gemini North (NIFS)</a:t>
            </a:r>
          </a:p>
        </p:txBody>
      </p:sp>
      <p:sp>
        <p:nvSpPr>
          <p:cNvPr id="43010" name="TextBox 1"/>
          <p:cNvSpPr txBox="1">
            <a:spLocks noChangeArrowheads="1"/>
          </p:cNvSpPr>
          <p:nvPr/>
        </p:nvSpPr>
        <p:spPr bwMode="auto">
          <a:xfrm>
            <a:off x="1547813" y="31750"/>
            <a:ext cx="6022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tx2"/>
                </a:solidFill>
              </a:rPr>
              <a:t>NEW DIBS AT LONGER WAVELENGTHS </a:t>
            </a:r>
          </a:p>
        </p:txBody>
      </p:sp>
      <p:pic>
        <p:nvPicPr>
          <p:cNvPr id="43011" name="Picture 5" descr="gcs3-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65956" y="-116681"/>
            <a:ext cx="2665413"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Oval 6"/>
          <p:cNvSpPr>
            <a:spLocks noChangeArrowheads="1"/>
          </p:cNvSpPr>
          <p:nvPr/>
        </p:nvSpPr>
        <p:spPr bwMode="auto">
          <a:xfrm>
            <a:off x="735013" y="2492375"/>
            <a:ext cx="73025" cy="730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13" name="TextBox 8"/>
          <p:cNvSpPr txBox="1">
            <a:spLocks noChangeArrowheads="1"/>
          </p:cNvSpPr>
          <p:nvPr/>
        </p:nvSpPr>
        <p:spPr bwMode="auto">
          <a:xfrm>
            <a:off x="3995936" y="555625"/>
            <a:ext cx="5184576" cy="649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600" dirty="0">
                <a:solidFill>
                  <a:schemeClr val="tx2"/>
                </a:solidFill>
              </a:rPr>
              <a:t>C</a:t>
            </a:r>
            <a:r>
              <a:rPr lang="en-US" sz="1600" baseline="-25000" dirty="0">
                <a:solidFill>
                  <a:schemeClr val="tx2"/>
                </a:solidFill>
              </a:rPr>
              <a:t>60</a:t>
            </a:r>
            <a:r>
              <a:rPr lang="en-US" sz="1600" dirty="0">
                <a:solidFill>
                  <a:schemeClr val="tx2"/>
                </a:solidFill>
              </a:rPr>
              <a:t> DIBs (1995, 2014) at 0.93-0.97μm.</a:t>
            </a:r>
          </a:p>
          <a:p>
            <a:endParaRPr lang="en-US" sz="1600" dirty="0">
              <a:solidFill>
                <a:schemeClr val="tx2"/>
              </a:solidFill>
            </a:endParaRPr>
          </a:p>
          <a:p>
            <a:endParaRPr lang="en-US" sz="800" dirty="0">
              <a:solidFill>
                <a:schemeClr val="tx2"/>
              </a:solidFill>
            </a:endParaRPr>
          </a:p>
          <a:p>
            <a:r>
              <a:rPr lang="en-US" sz="1600" dirty="0">
                <a:solidFill>
                  <a:schemeClr val="tx2"/>
                </a:solidFill>
              </a:rPr>
              <a:t>DIBs at 1.18.μm and 1.31μm  (</a:t>
            </a:r>
            <a:r>
              <a:rPr lang="en-US" sz="1600" dirty="0" err="1">
                <a:solidFill>
                  <a:schemeClr val="tx2"/>
                </a:solidFill>
              </a:rPr>
              <a:t>Joblin</a:t>
            </a:r>
            <a:r>
              <a:rPr lang="en-US" sz="1600" dirty="0">
                <a:solidFill>
                  <a:schemeClr val="tx2"/>
                </a:solidFill>
              </a:rPr>
              <a:t> et al. 1990). </a:t>
            </a:r>
            <a:endParaRPr lang="en-US" sz="800" dirty="0">
              <a:solidFill>
                <a:schemeClr val="tx2"/>
              </a:solidFill>
            </a:endParaRPr>
          </a:p>
          <a:p>
            <a:endParaRPr lang="en-US" sz="800" dirty="0">
              <a:solidFill>
                <a:schemeClr val="tx2"/>
              </a:solidFill>
            </a:endParaRPr>
          </a:p>
          <a:p>
            <a:r>
              <a:rPr lang="en-US" sz="1600" dirty="0" smtClean="0">
                <a:solidFill>
                  <a:schemeClr val="tx2"/>
                </a:solidFill>
              </a:rPr>
              <a:t>13 new DIBS discovered in the 1.5</a:t>
            </a:r>
            <a:r>
              <a:rPr lang="en-US" sz="1600" dirty="0">
                <a:solidFill>
                  <a:schemeClr val="tx2"/>
                </a:solidFill>
              </a:rPr>
              <a:t>-</a:t>
            </a:r>
            <a:r>
              <a:rPr lang="en-US" sz="1600" dirty="0" smtClean="0">
                <a:solidFill>
                  <a:schemeClr val="tx2"/>
                </a:solidFill>
              </a:rPr>
              <a:t>1.8μm interval toward </a:t>
            </a:r>
            <a:r>
              <a:rPr lang="en-US" sz="1600" dirty="0">
                <a:solidFill>
                  <a:schemeClr val="tx2"/>
                </a:solidFill>
              </a:rPr>
              <a:t>stars in the Galactic </a:t>
            </a:r>
            <a:r>
              <a:rPr lang="en-US" sz="1600" dirty="0" smtClean="0">
                <a:solidFill>
                  <a:schemeClr val="tx2"/>
                </a:solidFill>
              </a:rPr>
              <a:t>center (Geballe </a:t>
            </a:r>
            <a:r>
              <a:rPr lang="en-US" sz="1600" dirty="0">
                <a:solidFill>
                  <a:schemeClr val="tx2"/>
                </a:solidFill>
              </a:rPr>
              <a:t>et al. </a:t>
            </a:r>
            <a:r>
              <a:rPr lang="en-US" sz="1600" dirty="0" smtClean="0">
                <a:solidFill>
                  <a:schemeClr val="tx2"/>
                </a:solidFill>
              </a:rPr>
              <a:t>2011). Confirmed by their </a:t>
            </a:r>
            <a:r>
              <a:rPr lang="en-US" sz="1600" dirty="0">
                <a:solidFill>
                  <a:schemeClr val="tx2"/>
                </a:solidFill>
              </a:rPr>
              <a:t>presence in </a:t>
            </a:r>
            <a:r>
              <a:rPr lang="en-US" sz="1600" dirty="0" smtClean="0">
                <a:solidFill>
                  <a:schemeClr val="tx2"/>
                </a:solidFill>
              </a:rPr>
              <a:t>GC </a:t>
            </a:r>
            <a:r>
              <a:rPr lang="en-US" sz="1600" dirty="0">
                <a:solidFill>
                  <a:schemeClr val="tx2"/>
                </a:solidFill>
              </a:rPr>
              <a:t>stars of </a:t>
            </a:r>
            <a:r>
              <a:rPr lang="en-US" sz="1600" dirty="0" smtClean="0">
                <a:solidFill>
                  <a:schemeClr val="tx2"/>
                </a:solidFill>
              </a:rPr>
              <a:t>different spectral </a:t>
            </a:r>
            <a:r>
              <a:rPr lang="en-US" sz="1600" dirty="0">
                <a:solidFill>
                  <a:schemeClr val="tx2"/>
                </a:solidFill>
              </a:rPr>
              <a:t>types. Widths range from a few to 30-</a:t>
            </a:r>
            <a:r>
              <a:rPr lang="en-US" sz="1600" dirty="0" smtClean="0">
                <a:solidFill>
                  <a:schemeClr val="tx2"/>
                </a:solidFill>
              </a:rPr>
              <a:t>40Å.  (High extinction </a:t>
            </a:r>
            <a:r>
              <a:rPr lang="en-US" sz="1600" dirty="0">
                <a:solidFill>
                  <a:schemeClr val="tx2"/>
                </a:solidFill>
              </a:rPr>
              <a:t>precludes searching for optical </a:t>
            </a:r>
            <a:r>
              <a:rPr lang="en-US" sz="1600" dirty="0" smtClean="0">
                <a:solidFill>
                  <a:schemeClr val="tx2"/>
                </a:solidFill>
              </a:rPr>
              <a:t>DIBs on these sightlines.)</a:t>
            </a:r>
          </a:p>
          <a:p>
            <a:endParaRPr lang="en-US" sz="800" dirty="0">
              <a:solidFill>
                <a:schemeClr val="tx2"/>
              </a:solidFill>
            </a:endParaRPr>
          </a:p>
          <a:p>
            <a:r>
              <a:rPr lang="en-US" sz="1600" dirty="0">
                <a:solidFill>
                  <a:schemeClr val="tx2"/>
                </a:solidFill>
              </a:rPr>
              <a:t>Also found at about the same </a:t>
            </a:r>
            <a:r>
              <a:rPr lang="en-US" sz="1600" dirty="0" smtClean="0">
                <a:solidFill>
                  <a:schemeClr val="tx2"/>
                </a:solidFill>
              </a:rPr>
              <a:t>time by Cox et al. (2014) </a:t>
            </a:r>
            <a:r>
              <a:rPr lang="en-US" sz="1600" dirty="0">
                <a:solidFill>
                  <a:schemeClr val="tx2"/>
                </a:solidFill>
              </a:rPr>
              <a:t>toward </a:t>
            </a:r>
            <a:r>
              <a:rPr lang="en-US" sz="1600" dirty="0" smtClean="0">
                <a:solidFill>
                  <a:schemeClr val="tx2"/>
                </a:solidFill>
              </a:rPr>
              <a:t>known optical </a:t>
            </a:r>
            <a:r>
              <a:rPr lang="en-US" sz="1600" dirty="0">
                <a:solidFill>
                  <a:schemeClr val="tx2"/>
                </a:solidFill>
              </a:rPr>
              <a:t>DIBs </a:t>
            </a:r>
            <a:r>
              <a:rPr lang="en-US" sz="1600" dirty="0" smtClean="0">
                <a:solidFill>
                  <a:schemeClr val="tx2"/>
                </a:solidFill>
              </a:rPr>
              <a:t>sources. </a:t>
            </a:r>
            <a:r>
              <a:rPr lang="en-US" sz="1600" dirty="0">
                <a:solidFill>
                  <a:schemeClr val="tx2"/>
                </a:solidFill>
              </a:rPr>
              <a:t>Identification of  additional DIBs </a:t>
            </a:r>
            <a:r>
              <a:rPr lang="en-US" sz="1600" dirty="0" smtClean="0">
                <a:solidFill>
                  <a:schemeClr val="tx2"/>
                </a:solidFill>
              </a:rPr>
              <a:t>candidates </a:t>
            </a:r>
            <a:r>
              <a:rPr lang="en-US" sz="1600" dirty="0">
                <a:solidFill>
                  <a:schemeClr val="tx2"/>
                </a:solidFill>
              </a:rPr>
              <a:t>in the </a:t>
            </a:r>
            <a:r>
              <a:rPr lang="en-US" sz="1600" i="1" dirty="0">
                <a:solidFill>
                  <a:schemeClr val="tx2"/>
                </a:solidFill>
              </a:rPr>
              <a:t>J</a:t>
            </a:r>
            <a:r>
              <a:rPr lang="en-US" sz="1600" dirty="0">
                <a:solidFill>
                  <a:schemeClr val="tx2"/>
                </a:solidFill>
              </a:rPr>
              <a:t>, </a:t>
            </a:r>
            <a:r>
              <a:rPr lang="en-US" sz="1600" i="1" dirty="0">
                <a:solidFill>
                  <a:schemeClr val="tx2"/>
                </a:solidFill>
              </a:rPr>
              <a:t>H</a:t>
            </a:r>
            <a:r>
              <a:rPr lang="en-US" sz="1600" dirty="0">
                <a:solidFill>
                  <a:schemeClr val="tx2"/>
                </a:solidFill>
              </a:rPr>
              <a:t>, and </a:t>
            </a:r>
            <a:r>
              <a:rPr lang="en-US" sz="1600" i="1" dirty="0">
                <a:solidFill>
                  <a:schemeClr val="tx2"/>
                </a:solidFill>
              </a:rPr>
              <a:t>K</a:t>
            </a:r>
            <a:r>
              <a:rPr lang="en-US" sz="1600" dirty="0">
                <a:solidFill>
                  <a:schemeClr val="tx2"/>
                </a:solidFill>
              </a:rPr>
              <a:t> bands. </a:t>
            </a:r>
          </a:p>
          <a:p>
            <a:endParaRPr lang="en-US" sz="800" dirty="0">
              <a:solidFill>
                <a:schemeClr val="tx2"/>
              </a:solidFill>
            </a:endParaRPr>
          </a:p>
          <a:p>
            <a:r>
              <a:rPr lang="en-US" sz="1600" dirty="0">
                <a:solidFill>
                  <a:schemeClr val="tx2"/>
                </a:solidFill>
              </a:rPr>
              <a:t>Several additional weak DIBs identified, mostly in the </a:t>
            </a:r>
            <a:r>
              <a:rPr lang="en-US" sz="1600" i="1" dirty="0">
                <a:solidFill>
                  <a:schemeClr val="tx2"/>
                </a:solidFill>
              </a:rPr>
              <a:t>J              </a:t>
            </a:r>
          </a:p>
          <a:p>
            <a:r>
              <a:rPr lang="en-US" sz="1600" dirty="0">
                <a:solidFill>
                  <a:schemeClr val="tx2"/>
                </a:solidFill>
              </a:rPr>
              <a:t>band. Hamano et al. (2015) </a:t>
            </a:r>
          </a:p>
          <a:p>
            <a:endParaRPr lang="en-US" sz="600" i="1" dirty="0">
              <a:solidFill>
                <a:schemeClr val="tx2"/>
              </a:solidFill>
            </a:endParaRPr>
          </a:p>
          <a:p>
            <a:pPr algn="ctr"/>
            <a:r>
              <a:rPr lang="en-US" sz="1800" i="1" dirty="0">
                <a:solidFill>
                  <a:schemeClr val="tx2"/>
                </a:solidFill>
              </a:rPr>
              <a:t>DIBs may fill the J </a:t>
            </a:r>
            <a:r>
              <a:rPr lang="en-US" sz="1800" i="1" dirty="0" smtClean="0">
                <a:solidFill>
                  <a:schemeClr val="tx2"/>
                </a:solidFill>
              </a:rPr>
              <a:t>and H  bands as densely </a:t>
            </a:r>
          </a:p>
          <a:p>
            <a:pPr algn="ctr"/>
            <a:r>
              <a:rPr lang="en-US" sz="1800" i="1" dirty="0" smtClean="0">
                <a:solidFill>
                  <a:schemeClr val="tx2"/>
                </a:solidFill>
              </a:rPr>
              <a:t>as they fill the optical wavelengths</a:t>
            </a:r>
            <a:r>
              <a:rPr lang="en-US" sz="1800" i="1" dirty="0">
                <a:solidFill>
                  <a:schemeClr val="tx2"/>
                </a:solidFill>
              </a:rPr>
              <a:t>.</a:t>
            </a:r>
          </a:p>
          <a:p>
            <a:pPr algn="ctr"/>
            <a:endParaRPr lang="en-US" sz="600" i="1" dirty="0" smtClean="0">
              <a:solidFill>
                <a:schemeClr val="tx2"/>
              </a:solidFill>
            </a:endParaRPr>
          </a:p>
          <a:p>
            <a:pPr algn="ctr"/>
            <a:endParaRPr lang="en-US" sz="1200" i="1" dirty="0">
              <a:solidFill>
                <a:schemeClr val="tx2"/>
              </a:solidFill>
            </a:endParaRPr>
          </a:p>
          <a:p>
            <a:r>
              <a:rPr lang="en-US" sz="1600" dirty="0">
                <a:solidFill>
                  <a:schemeClr val="tx2"/>
                </a:solidFill>
              </a:rPr>
              <a:t>IR DIBs can be used to </a:t>
            </a:r>
            <a:r>
              <a:rPr lang="en-US" sz="1600" dirty="0" smtClean="0">
                <a:solidFill>
                  <a:schemeClr val="tx2"/>
                </a:solidFill>
              </a:rPr>
              <a:t>do “real astronomy” - observe and characterize  </a:t>
            </a:r>
            <a:r>
              <a:rPr lang="en-US" sz="1600" dirty="0">
                <a:solidFill>
                  <a:schemeClr val="tx2"/>
                </a:solidFill>
              </a:rPr>
              <a:t>diffuse gas in  </a:t>
            </a:r>
            <a:r>
              <a:rPr lang="en-US" sz="1600" dirty="0" smtClean="0">
                <a:solidFill>
                  <a:schemeClr val="tx2"/>
                </a:solidFill>
              </a:rPr>
              <a:t>distant highly </a:t>
            </a:r>
            <a:r>
              <a:rPr lang="en-US" sz="1600" dirty="0">
                <a:solidFill>
                  <a:schemeClr val="tx2"/>
                </a:solidFill>
              </a:rPr>
              <a:t>obscured regions of the </a:t>
            </a:r>
            <a:r>
              <a:rPr lang="en-US" sz="1600" dirty="0" smtClean="0">
                <a:solidFill>
                  <a:schemeClr val="tx2"/>
                </a:solidFill>
              </a:rPr>
              <a:t>Milky </a:t>
            </a:r>
            <a:r>
              <a:rPr lang="en-US" sz="1600" dirty="0">
                <a:solidFill>
                  <a:schemeClr val="tx2"/>
                </a:solidFill>
              </a:rPr>
              <a:t>Way </a:t>
            </a:r>
            <a:r>
              <a:rPr lang="en-US" sz="1600" dirty="0" smtClean="0">
                <a:solidFill>
                  <a:schemeClr val="tx2"/>
                </a:solidFill>
              </a:rPr>
              <a:t>(and </a:t>
            </a:r>
            <a:r>
              <a:rPr lang="en-US" sz="1600" dirty="0">
                <a:solidFill>
                  <a:schemeClr val="tx2"/>
                </a:solidFill>
              </a:rPr>
              <a:t>external </a:t>
            </a:r>
            <a:r>
              <a:rPr lang="en-US" sz="1600" dirty="0" smtClean="0">
                <a:solidFill>
                  <a:schemeClr val="tx2"/>
                </a:solidFill>
              </a:rPr>
              <a:t>galaxies).</a:t>
            </a:r>
          </a:p>
          <a:p>
            <a:endParaRPr lang="en-US" sz="400" dirty="0">
              <a:solidFill>
                <a:schemeClr val="tx2"/>
              </a:solidFill>
            </a:endParaRPr>
          </a:p>
          <a:p>
            <a:r>
              <a:rPr lang="en-US" sz="1600" dirty="0" smtClean="0">
                <a:solidFill>
                  <a:schemeClr val="tx2"/>
                </a:solidFill>
              </a:rPr>
              <a:t>e.g., APOGEE survey spectra used to map diffuse ISM in the Galaxy using1.53μm DIB (</a:t>
            </a:r>
            <a:r>
              <a:rPr lang="en-US" sz="1600" dirty="0" err="1" smtClean="0">
                <a:solidFill>
                  <a:schemeClr val="tx2"/>
                </a:solidFill>
              </a:rPr>
              <a:t>Zasowski</a:t>
            </a:r>
            <a:r>
              <a:rPr lang="en-US" sz="1600" dirty="0" smtClean="0">
                <a:solidFill>
                  <a:schemeClr val="tx2"/>
                </a:solidFill>
              </a:rPr>
              <a:t> et al. 2015), much more deeply that would be possible with optical spectroscopy. </a:t>
            </a:r>
          </a:p>
        </p:txBody>
      </p:sp>
      <p:sp>
        <p:nvSpPr>
          <p:cNvPr id="43014" name="Oval 42"/>
          <p:cNvSpPr>
            <a:spLocks noChangeArrowheads="1"/>
          </p:cNvSpPr>
          <p:nvPr/>
        </p:nvSpPr>
        <p:spPr bwMode="auto">
          <a:xfrm>
            <a:off x="684213" y="1576388"/>
            <a:ext cx="71437" cy="730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15" name="Oval 44"/>
          <p:cNvSpPr>
            <a:spLocks noChangeArrowheads="1"/>
          </p:cNvSpPr>
          <p:nvPr/>
        </p:nvSpPr>
        <p:spPr bwMode="auto">
          <a:xfrm>
            <a:off x="1095375" y="1444625"/>
            <a:ext cx="71438"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16" name="Oval 45"/>
          <p:cNvSpPr>
            <a:spLocks noChangeArrowheads="1"/>
          </p:cNvSpPr>
          <p:nvPr/>
        </p:nvSpPr>
        <p:spPr bwMode="auto">
          <a:xfrm>
            <a:off x="1152525" y="1495425"/>
            <a:ext cx="71438"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17" name="Oval 46"/>
          <p:cNvSpPr>
            <a:spLocks noChangeArrowheads="1"/>
          </p:cNvSpPr>
          <p:nvPr/>
        </p:nvSpPr>
        <p:spPr bwMode="auto">
          <a:xfrm>
            <a:off x="1198563" y="1484313"/>
            <a:ext cx="71437" cy="730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18" name="Oval 47"/>
          <p:cNvSpPr>
            <a:spLocks noChangeArrowheads="1"/>
          </p:cNvSpPr>
          <p:nvPr/>
        </p:nvSpPr>
        <p:spPr bwMode="auto">
          <a:xfrm>
            <a:off x="1792288" y="1412875"/>
            <a:ext cx="71437"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19" name="Oval 48"/>
          <p:cNvSpPr>
            <a:spLocks noChangeArrowheads="1"/>
          </p:cNvSpPr>
          <p:nvPr/>
        </p:nvSpPr>
        <p:spPr bwMode="auto">
          <a:xfrm>
            <a:off x="1660525" y="1412875"/>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0" name="Oval 49"/>
          <p:cNvSpPr>
            <a:spLocks noChangeArrowheads="1"/>
          </p:cNvSpPr>
          <p:nvPr/>
        </p:nvSpPr>
        <p:spPr bwMode="auto">
          <a:xfrm>
            <a:off x="2187575" y="1341438"/>
            <a:ext cx="73025" cy="714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1" name="Oval 50"/>
          <p:cNvSpPr>
            <a:spLocks noChangeArrowheads="1"/>
          </p:cNvSpPr>
          <p:nvPr/>
        </p:nvSpPr>
        <p:spPr bwMode="auto">
          <a:xfrm>
            <a:off x="2895600" y="1341438"/>
            <a:ext cx="73025" cy="714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2" name="Oval 51"/>
          <p:cNvSpPr>
            <a:spLocks noChangeArrowheads="1"/>
          </p:cNvSpPr>
          <p:nvPr/>
        </p:nvSpPr>
        <p:spPr bwMode="auto">
          <a:xfrm>
            <a:off x="3378200" y="1412875"/>
            <a:ext cx="71438"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3" name="Oval 52"/>
          <p:cNvSpPr>
            <a:spLocks noChangeArrowheads="1"/>
          </p:cNvSpPr>
          <p:nvPr/>
        </p:nvSpPr>
        <p:spPr bwMode="auto">
          <a:xfrm>
            <a:off x="3667125" y="1474788"/>
            <a:ext cx="71438" cy="7143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4" name="Oval 53"/>
          <p:cNvSpPr>
            <a:spLocks noChangeArrowheads="1"/>
          </p:cNvSpPr>
          <p:nvPr/>
        </p:nvSpPr>
        <p:spPr bwMode="auto">
          <a:xfrm>
            <a:off x="3490913" y="1484313"/>
            <a:ext cx="71437" cy="730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5" name="Oval 54"/>
          <p:cNvSpPr>
            <a:spLocks noChangeArrowheads="1"/>
          </p:cNvSpPr>
          <p:nvPr/>
        </p:nvSpPr>
        <p:spPr bwMode="auto">
          <a:xfrm>
            <a:off x="3532188" y="1628775"/>
            <a:ext cx="73025" cy="7143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26" name="TextBox 9"/>
          <p:cNvSpPr txBox="1">
            <a:spLocks noChangeArrowheads="1"/>
          </p:cNvSpPr>
          <p:nvPr/>
        </p:nvSpPr>
        <p:spPr bwMode="auto">
          <a:xfrm>
            <a:off x="683568" y="4149080"/>
            <a:ext cx="17287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dirty="0">
                <a:solidFill>
                  <a:schemeClr val="bg1"/>
                </a:solidFill>
              </a:rPr>
              <a:t>GCS 3-2 </a:t>
            </a:r>
          </a:p>
          <a:p>
            <a:pPr algn="ctr"/>
            <a:r>
              <a:rPr lang="en-US" sz="1400" dirty="0">
                <a:solidFill>
                  <a:schemeClr val="bg1"/>
                </a:solidFill>
              </a:rPr>
              <a:t>Geballe et al. (2011)</a:t>
            </a:r>
          </a:p>
        </p:txBody>
      </p:sp>
      <p:sp>
        <p:nvSpPr>
          <p:cNvPr id="43027" name="TextBox 1"/>
          <p:cNvSpPr txBox="1">
            <a:spLocks noChangeArrowheads="1"/>
          </p:cNvSpPr>
          <p:nvPr/>
        </p:nvSpPr>
        <p:spPr bwMode="auto">
          <a:xfrm>
            <a:off x="684213" y="5732463"/>
            <a:ext cx="1312862"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a:solidFill>
                  <a:schemeClr val="bg1"/>
                </a:solidFill>
              </a:rPr>
              <a:t>Gemini/GNIRS</a:t>
            </a:r>
          </a:p>
          <a:p>
            <a:pPr algn="ctr"/>
            <a:r>
              <a:rPr lang="en-US" sz="1400">
                <a:solidFill>
                  <a:schemeClr val="bg1"/>
                </a:solidFill>
              </a:rPr>
              <a:t>2010</a:t>
            </a:r>
            <a:endParaRPr lang="en-US" sz="1400"/>
          </a:p>
        </p:txBody>
      </p:sp>
      <p:pic>
        <p:nvPicPr>
          <p:cNvPr id="43028" name="Picture 14" descr="coxx.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213100"/>
            <a:ext cx="3600450" cy="352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3029" name="Straight Arrow Connector 20"/>
          <p:cNvCxnSpPr>
            <a:cxnSpLocks noChangeShapeType="1"/>
          </p:cNvCxnSpPr>
          <p:nvPr/>
        </p:nvCxnSpPr>
        <p:spPr bwMode="auto">
          <a:xfrm>
            <a:off x="827088" y="2492375"/>
            <a:ext cx="1223962" cy="2592388"/>
          </a:xfrm>
          <a:prstGeom prst="straightConnector1">
            <a:avLst/>
          </a:prstGeom>
          <a:noFill/>
          <a:ln w="9525">
            <a:solidFill>
              <a:schemeClr val="bg1"/>
            </a:solidFill>
            <a:round/>
            <a:headEnd type="arrow" w="med" len="med"/>
            <a:tailEnd type="arrow" w="med" len="med"/>
          </a:ln>
          <a:extLst>
            <a:ext uri="{909E8E84-426E-40dd-AFC4-6F175D3DCCD1}">
              <a14:hiddenFill xmlns:a14="http://schemas.microsoft.com/office/drawing/2010/main" xmlns="">
                <a:noFill/>
              </a14:hiddenFill>
            </a:ext>
          </a:extLst>
        </p:spPr>
      </p:cxnSp>
      <p:sp>
        <p:nvSpPr>
          <p:cNvPr id="43030" name="TextBox 24"/>
          <p:cNvSpPr txBox="1">
            <a:spLocks noChangeArrowheads="1"/>
          </p:cNvSpPr>
          <p:nvPr/>
        </p:nvSpPr>
        <p:spPr bwMode="auto">
          <a:xfrm>
            <a:off x="611188" y="6021288"/>
            <a:ext cx="28841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dirty="0">
                <a:solidFill>
                  <a:schemeClr val="bg1"/>
                </a:solidFill>
              </a:rPr>
              <a:t>Cox et al. (2014</a:t>
            </a:r>
            <a:r>
              <a:rPr lang="en-US" sz="1400" dirty="0" smtClean="0">
                <a:solidFill>
                  <a:schemeClr val="bg1"/>
                </a:solidFill>
              </a:rPr>
              <a:t>)      X-Shooter / VLT</a:t>
            </a:r>
            <a:endParaRPr lang="en-US" sz="1400" dirty="0">
              <a:solidFill>
                <a:schemeClr val="bg1"/>
              </a:solidFill>
            </a:endParaRPr>
          </a:p>
        </p:txBody>
      </p:sp>
      <p:cxnSp>
        <p:nvCxnSpPr>
          <p:cNvPr id="43031" name="Straight Arrow Connector 11"/>
          <p:cNvCxnSpPr>
            <a:cxnSpLocks noChangeShapeType="1"/>
          </p:cNvCxnSpPr>
          <p:nvPr/>
        </p:nvCxnSpPr>
        <p:spPr bwMode="auto">
          <a:xfrm flipH="1" flipV="1">
            <a:off x="3059832" y="1340768"/>
            <a:ext cx="936104" cy="504056"/>
          </a:xfrm>
          <a:prstGeom prst="straightConnector1">
            <a:avLst/>
          </a:prstGeom>
          <a:noFill/>
          <a:ln w="38100">
            <a:solidFill>
              <a:srgbClr val="3366FF"/>
            </a:solidFill>
            <a:round/>
            <a:headEnd/>
            <a:tailEnd type="arrow" w="med" len="med"/>
          </a:ln>
          <a:extLst>
            <a:ext uri="{909E8E84-426E-40dd-AFC4-6F175D3DCCD1}">
              <a14:hiddenFill xmlns:a14="http://schemas.microsoft.com/office/drawing/2010/main" xmlns="">
                <a:noFill/>
              </a14:hiddenFill>
            </a:ext>
          </a:extLst>
        </p:spPr>
      </p:cxnSp>
      <p:cxnSp>
        <p:nvCxnSpPr>
          <p:cNvPr id="43032" name="Straight Arrow Connector 11"/>
          <p:cNvCxnSpPr>
            <a:cxnSpLocks noChangeShapeType="1"/>
          </p:cNvCxnSpPr>
          <p:nvPr/>
        </p:nvCxnSpPr>
        <p:spPr bwMode="auto">
          <a:xfrm flipH="1">
            <a:off x="2484438" y="3068638"/>
            <a:ext cx="1511300" cy="1296987"/>
          </a:xfrm>
          <a:prstGeom prst="straightConnector1">
            <a:avLst/>
          </a:prstGeom>
          <a:noFill/>
          <a:ln w="38100">
            <a:solidFill>
              <a:srgbClr val="3366FF"/>
            </a:solidFill>
            <a:round/>
            <a:headEnd/>
            <a:tailEnd type="arrow" w="med" len="med"/>
          </a:ln>
          <a:extLst>
            <a:ext uri="{909E8E84-426E-40dd-AFC4-6F175D3DCCD1}">
              <a14:hiddenFill xmlns:a14="http://schemas.microsoft.com/office/drawing/2010/main" xmlns="">
                <a:noFill/>
              </a14:hiddenFill>
            </a:ext>
          </a:extLst>
        </p:spPr>
      </p:cxnSp>
      <p:pic>
        <p:nvPicPr>
          <p:cNvPr id="2" name="Picture 1" descr="DIBS_154_GC_Cyg.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1556792"/>
            <a:ext cx="1135320" cy="1296144"/>
          </a:xfrm>
          <a:prstGeom prst="rect">
            <a:avLst/>
          </a:prstGeom>
        </p:spPr>
      </p:pic>
      <p:cxnSp>
        <p:nvCxnSpPr>
          <p:cNvPr id="27" name="Straight Arrow Connector 11"/>
          <p:cNvCxnSpPr>
            <a:cxnSpLocks noChangeShapeType="1"/>
          </p:cNvCxnSpPr>
          <p:nvPr/>
        </p:nvCxnSpPr>
        <p:spPr bwMode="auto">
          <a:xfrm flipH="1">
            <a:off x="3419872" y="2204864"/>
            <a:ext cx="648072" cy="0"/>
          </a:xfrm>
          <a:prstGeom prst="straightConnector1">
            <a:avLst/>
          </a:prstGeom>
          <a:noFill/>
          <a:ln w="38100">
            <a:solidFill>
              <a:srgbClr val="3366FF"/>
            </a:solidFill>
            <a:round/>
            <a:headEnd/>
            <a:tailEnd type="arrow" w="med" len="med"/>
          </a:ln>
          <a:extLst>
            <a:ext uri="{909E8E84-426E-40dd-AFC4-6F175D3DCCD1}">
              <a14:hiddenFill xmlns:a14="http://schemas.microsoft.com/office/drawing/2010/main" xmlns="">
                <a:noFill/>
              </a14:hiddenFill>
            </a:ext>
          </a:extLst>
        </p:spPr>
      </p:cxnSp>
      <p:sp>
        <p:nvSpPr>
          <p:cNvPr id="6" name="TextBox 5"/>
          <p:cNvSpPr txBox="1"/>
          <p:nvPr/>
        </p:nvSpPr>
        <p:spPr>
          <a:xfrm>
            <a:off x="1691680" y="620688"/>
            <a:ext cx="941409" cy="369332"/>
          </a:xfrm>
          <a:prstGeom prst="rect">
            <a:avLst/>
          </a:prstGeom>
          <a:noFill/>
        </p:spPr>
        <p:txBody>
          <a:bodyPr wrap="none" rtlCol="0">
            <a:spAutoFit/>
          </a:bodyPr>
          <a:lstStyle/>
          <a:p>
            <a:r>
              <a:rPr lang="en-US" dirty="0" smtClean="0">
                <a:solidFill>
                  <a:schemeClr val="bg1"/>
                </a:solidFill>
              </a:rPr>
              <a:t>GCS3-2</a:t>
            </a:r>
            <a:endParaRPr lang="en-US" dirty="0">
              <a:solidFill>
                <a:schemeClr val="bg1"/>
              </a:solidFill>
            </a:endParaRPr>
          </a:p>
        </p:txBody>
      </p:sp>
      <p:cxnSp>
        <p:nvCxnSpPr>
          <p:cNvPr id="34" name="Straight Arrow Connector 11"/>
          <p:cNvCxnSpPr>
            <a:cxnSpLocks noChangeShapeType="1"/>
          </p:cNvCxnSpPr>
          <p:nvPr/>
        </p:nvCxnSpPr>
        <p:spPr bwMode="auto">
          <a:xfrm flipH="1" flipV="1">
            <a:off x="2123728" y="5301208"/>
            <a:ext cx="1872208" cy="936104"/>
          </a:xfrm>
          <a:prstGeom prst="straightConnector1">
            <a:avLst/>
          </a:prstGeom>
          <a:noFill/>
          <a:ln w="38100">
            <a:solidFill>
              <a:srgbClr val="3366FF"/>
            </a:solidFill>
            <a:round/>
            <a:headEnd/>
            <a:tailEnd type="arrow" w="med" len="med"/>
          </a:ln>
          <a:extLst>
            <a:ext uri="{909E8E84-426E-40dd-AFC4-6F175D3DCCD1}">
              <a14:hiddenFill xmlns:a14="http://schemas.microsoft.com/office/drawing/2010/main" xmlns="">
                <a:noFill/>
              </a14:hiddenFill>
            </a:ext>
          </a:extLst>
        </p:spPr>
      </p:cxnSp>
      <p:sp>
        <p:nvSpPr>
          <p:cNvPr id="12" name="TextBox 11"/>
          <p:cNvSpPr txBox="1"/>
          <p:nvPr/>
        </p:nvSpPr>
        <p:spPr>
          <a:xfrm>
            <a:off x="827584" y="2276872"/>
            <a:ext cx="1653568" cy="523220"/>
          </a:xfrm>
          <a:prstGeom prst="rect">
            <a:avLst/>
          </a:prstGeom>
          <a:noFill/>
        </p:spPr>
        <p:txBody>
          <a:bodyPr wrap="none" rtlCol="0">
            <a:spAutoFit/>
          </a:bodyPr>
          <a:lstStyle/>
          <a:p>
            <a:r>
              <a:rPr lang="en-US" sz="1400" dirty="0" smtClean="0">
                <a:solidFill>
                  <a:schemeClr val="bg1"/>
                </a:solidFill>
              </a:rPr>
              <a:t>Geballe et al. (2011)</a:t>
            </a:r>
          </a:p>
          <a:p>
            <a:r>
              <a:rPr lang="en-US" sz="1400" dirty="0" smtClean="0">
                <a:solidFill>
                  <a:schemeClr val="bg1"/>
                </a:solidFill>
              </a:rPr>
              <a:t>Gemini-N / GNIRS</a:t>
            </a:r>
            <a:endParaRPr lang="en-US" sz="1400" dirty="0">
              <a:solidFill>
                <a:schemeClr val="bg1"/>
              </a:solidFill>
            </a:endParaRPr>
          </a:p>
        </p:txBody>
      </p:sp>
      <p:sp>
        <p:nvSpPr>
          <p:cNvPr id="13" name="TextBox 12"/>
          <p:cNvSpPr txBox="1"/>
          <p:nvPr/>
        </p:nvSpPr>
        <p:spPr>
          <a:xfrm>
            <a:off x="-368300" y="1892300"/>
            <a:ext cx="184666"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1"/>
          <p:cNvSpPr txBox="1">
            <a:spLocks noChangeArrowheads="1"/>
          </p:cNvSpPr>
          <p:nvPr/>
        </p:nvSpPr>
        <p:spPr bwMode="auto">
          <a:xfrm>
            <a:off x="0" y="188640"/>
            <a:ext cx="9144000" cy="66479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3600" dirty="0" smtClean="0">
                <a:solidFill>
                  <a:schemeClr val="tx2"/>
                </a:solidFill>
              </a:rPr>
              <a:t>SUMMARY OF CURRENT SITUATION</a:t>
            </a:r>
          </a:p>
          <a:p>
            <a:pPr algn="ctr">
              <a:defRPr/>
            </a:pPr>
            <a:endParaRPr lang="en-US" sz="2800" dirty="0" smtClean="0">
              <a:solidFill>
                <a:schemeClr val="tx2"/>
              </a:solidFill>
            </a:endParaRPr>
          </a:p>
          <a:p>
            <a:pPr algn="ctr">
              <a:defRPr/>
            </a:pPr>
            <a:r>
              <a:rPr lang="en-US" sz="2000" dirty="0" smtClean="0">
                <a:solidFill>
                  <a:schemeClr val="tx2"/>
                </a:solidFill>
              </a:rPr>
              <a:t>Great progress made recently in (1) of understanding DIBs </a:t>
            </a:r>
          </a:p>
          <a:p>
            <a:pPr algn="ctr">
              <a:defRPr/>
            </a:pPr>
            <a:r>
              <a:rPr lang="en-US" sz="2000" dirty="0" smtClean="0">
                <a:solidFill>
                  <a:schemeClr val="tx2"/>
                </a:solidFill>
              </a:rPr>
              <a:t>behavioral patterns, (2) isolating DIBs families, and (3) </a:t>
            </a:r>
            <a:r>
              <a:rPr lang="en-US" sz="2000" dirty="0" err="1" smtClean="0">
                <a:solidFill>
                  <a:schemeClr val="tx2"/>
                </a:solidFill>
              </a:rPr>
              <a:t>esp</a:t>
            </a:r>
            <a:r>
              <a:rPr lang="en-US" sz="2000" dirty="0" smtClean="0">
                <a:solidFill>
                  <a:schemeClr val="tx2"/>
                </a:solidFill>
              </a:rPr>
              <a:t> in </a:t>
            </a:r>
            <a:r>
              <a:rPr lang="en-US" sz="2000" dirty="0" err="1" smtClean="0">
                <a:solidFill>
                  <a:schemeClr val="tx2"/>
                </a:solidFill>
              </a:rPr>
              <a:t>defnitively</a:t>
            </a:r>
            <a:r>
              <a:rPr lang="en-US" sz="2000" dirty="0" smtClean="0">
                <a:solidFill>
                  <a:schemeClr val="tx2"/>
                </a:solidFill>
              </a:rPr>
              <a:t> </a:t>
            </a:r>
          </a:p>
          <a:p>
            <a:pPr algn="ctr">
              <a:defRPr/>
            </a:pPr>
            <a:r>
              <a:rPr lang="en-US" sz="2000" dirty="0">
                <a:solidFill>
                  <a:schemeClr val="tx2"/>
                </a:solidFill>
              </a:rPr>
              <a:t>i</a:t>
            </a:r>
            <a:r>
              <a:rPr lang="en-US" sz="2000" dirty="0" smtClean="0">
                <a:solidFill>
                  <a:schemeClr val="tx2"/>
                </a:solidFill>
              </a:rPr>
              <a:t>dentifying a few as due to the C</a:t>
            </a:r>
            <a:r>
              <a:rPr lang="en-US" sz="2000" baseline="-25000" dirty="0" smtClean="0">
                <a:solidFill>
                  <a:schemeClr val="tx2"/>
                </a:solidFill>
              </a:rPr>
              <a:t>60</a:t>
            </a:r>
            <a:r>
              <a:rPr lang="en-US" sz="2000" dirty="0" smtClean="0">
                <a:solidFill>
                  <a:schemeClr val="tx2"/>
                </a:solidFill>
              </a:rPr>
              <a:t> fullerene. More progress anticipated.</a:t>
            </a:r>
          </a:p>
          <a:p>
            <a:pPr algn="ctr">
              <a:defRPr/>
            </a:pPr>
            <a:endParaRPr lang="en-US" sz="1000" dirty="0" smtClean="0">
              <a:solidFill>
                <a:schemeClr val="tx2"/>
              </a:solidFill>
            </a:endParaRPr>
          </a:p>
          <a:p>
            <a:pPr algn="ctr">
              <a:defRPr/>
            </a:pPr>
            <a:r>
              <a:rPr lang="en-US" sz="2000" dirty="0" smtClean="0">
                <a:solidFill>
                  <a:schemeClr val="tx2"/>
                </a:solidFill>
              </a:rPr>
              <a:t>Hopefully, fullerenes and their analogues, maybe eventually PAHs, maybe other plausible suspects will be shown to be the keys to understanding most of the DIBs.</a:t>
            </a:r>
          </a:p>
          <a:p>
            <a:pPr algn="ctr">
              <a:defRPr/>
            </a:pPr>
            <a:endParaRPr lang="en-US" sz="2000" dirty="0" smtClean="0">
              <a:solidFill>
                <a:schemeClr val="tx2"/>
              </a:solidFill>
            </a:endParaRPr>
          </a:p>
          <a:p>
            <a:pPr algn="ctr">
              <a:defRPr/>
            </a:pPr>
            <a:r>
              <a:rPr lang="en-US" sz="2000" dirty="0" smtClean="0">
                <a:solidFill>
                  <a:schemeClr val="tx2"/>
                </a:solidFill>
              </a:rPr>
              <a:t>But if not …</a:t>
            </a:r>
            <a:endParaRPr lang="en-US" sz="400" dirty="0">
              <a:solidFill>
                <a:schemeClr val="tx2"/>
              </a:solidFill>
            </a:endParaRPr>
          </a:p>
          <a:p>
            <a:pPr algn="ctr">
              <a:defRPr/>
            </a:pPr>
            <a:r>
              <a:rPr lang="en-US" sz="2000" dirty="0" smtClean="0">
                <a:solidFill>
                  <a:schemeClr val="tx2"/>
                </a:solidFill>
              </a:rPr>
              <a:t>A sobering thought:</a:t>
            </a:r>
            <a:endParaRPr lang="en-US" sz="600" dirty="0" smtClean="0">
              <a:solidFill>
                <a:schemeClr val="tx2"/>
              </a:solidFill>
            </a:endParaRPr>
          </a:p>
          <a:p>
            <a:pPr algn="ctr">
              <a:defRPr/>
            </a:pPr>
            <a:r>
              <a:rPr lang="en-US" sz="2000" i="1" dirty="0" smtClean="0">
                <a:solidFill>
                  <a:schemeClr val="tx2"/>
                </a:solidFill>
              </a:rPr>
              <a:t>~10</a:t>
            </a:r>
            <a:r>
              <a:rPr lang="en-US" sz="2000" i="1" baseline="30000" dirty="0" smtClean="0">
                <a:solidFill>
                  <a:schemeClr val="tx2"/>
                </a:solidFill>
              </a:rPr>
              <a:t>7</a:t>
            </a:r>
            <a:r>
              <a:rPr lang="en-US" sz="2000" i="1" dirty="0" smtClean="0">
                <a:solidFill>
                  <a:schemeClr val="tx2"/>
                </a:solidFill>
              </a:rPr>
              <a:t> organic molecules known on earth;</a:t>
            </a:r>
            <a:endParaRPr lang="en-US" sz="200" i="1" dirty="0" smtClean="0">
              <a:solidFill>
                <a:schemeClr val="tx2"/>
              </a:solidFill>
            </a:endParaRPr>
          </a:p>
          <a:p>
            <a:pPr algn="ctr">
              <a:defRPr/>
            </a:pPr>
            <a:r>
              <a:rPr lang="en-US" sz="2000" i="1" dirty="0" smtClean="0">
                <a:solidFill>
                  <a:schemeClr val="tx2"/>
                </a:solidFill>
              </a:rPr>
              <a:t>~10</a:t>
            </a:r>
            <a:r>
              <a:rPr lang="en-US" sz="2000" i="1" baseline="30000" dirty="0" smtClean="0">
                <a:solidFill>
                  <a:schemeClr val="tx2"/>
                </a:solidFill>
              </a:rPr>
              <a:t>200</a:t>
            </a:r>
            <a:r>
              <a:rPr lang="en-US" sz="2000" i="1" dirty="0" smtClean="0">
                <a:solidFill>
                  <a:schemeClr val="tx2"/>
                </a:solidFill>
              </a:rPr>
              <a:t> stable molecules of atomic mass &lt; 750 containing only C, H, O, N, and S </a:t>
            </a:r>
          </a:p>
          <a:p>
            <a:pPr marL="342900" indent="-342900" algn="ctr">
              <a:buFontTx/>
              <a:buChar char="-"/>
              <a:defRPr/>
            </a:pPr>
            <a:r>
              <a:rPr lang="en-US" sz="2000" dirty="0" smtClean="0">
                <a:solidFill>
                  <a:schemeClr val="tx2"/>
                </a:solidFill>
              </a:rPr>
              <a:t>Ben McCall</a:t>
            </a:r>
          </a:p>
          <a:p>
            <a:pPr marL="342900" indent="-342900" algn="ctr">
              <a:buFontTx/>
              <a:buChar char="-"/>
              <a:defRPr/>
            </a:pPr>
            <a:endParaRPr lang="en-US" sz="1000" i="1" dirty="0" smtClean="0">
              <a:solidFill>
                <a:schemeClr val="tx2"/>
              </a:solidFill>
            </a:endParaRPr>
          </a:p>
          <a:p>
            <a:pPr algn="ctr">
              <a:defRPr/>
            </a:pPr>
            <a:r>
              <a:rPr lang="en-US" sz="2000" dirty="0" smtClean="0">
                <a:solidFill>
                  <a:schemeClr val="tx2"/>
                </a:solidFill>
              </a:rPr>
              <a:t>Blind suggestions, wavelength coincidences, or laboratory searches unlikely to work.</a:t>
            </a:r>
          </a:p>
          <a:p>
            <a:pPr algn="ctr">
              <a:defRPr/>
            </a:pPr>
            <a:r>
              <a:rPr lang="en-US" sz="2000" dirty="0" smtClean="0">
                <a:solidFill>
                  <a:schemeClr val="tx2"/>
                </a:solidFill>
              </a:rPr>
              <a:t>Need educated guesses followed by lab spectroscopy.</a:t>
            </a:r>
          </a:p>
          <a:p>
            <a:pPr algn="ctr">
              <a:defRPr/>
            </a:pPr>
            <a:r>
              <a:rPr lang="en-US" sz="2000" dirty="0" smtClean="0">
                <a:solidFill>
                  <a:schemeClr val="tx2"/>
                </a:solidFill>
              </a:rPr>
              <a:t>…………..</a:t>
            </a:r>
          </a:p>
          <a:p>
            <a:pPr algn="ctr">
              <a:defRPr/>
            </a:pPr>
            <a:endParaRPr lang="en-US" sz="1200" dirty="0" smtClean="0">
              <a:solidFill>
                <a:schemeClr val="tx2"/>
              </a:solidFill>
            </a:endParaRPr>
          </a:p>
          <a:p>
            <a:pPr algn="ctr">
              <a:defRPr/>
            </a:pPr>
            <a:r>
              <a:rPr lang="en-US" i="1" dirty="0" smtClean="0">
                <a:solidFill>
                  <a:schemeClr val="tx2"/>
                </a:solidFill>
              </a:rPr>
              <a:t>Big challenges remain to be overcome in order to solve </a:t>
            </a:r>
          </a:p>
          <a:p>
            <a:pPr algn="ctr">
              <a:defRPr/>
            </a:pPr>
            <a:r>
              <a:rPr lang="en-US" i="1" dirty="0" smtClean="0">
                <a:solidFill>
                  <a:schemeClr val="tx2"/>
                </a:solidFill>
              </a:rPr>
              <a:t>this “great(</a:t>
            </a:r>
            <a:r>
              <a:rPr lang="en-US" i="1" dirty="0" err="1" smtClean="0">
                <a:solidFill>
                  <a:schemeClr val="tx2"/>
                </a:solidFill>
              </a:rPr>
              <a:t>est</a:t>
            </a:r>
            <a:r>
              <a:rPr lang="en-US" i="1" dirty="0" smtClean="0">
                <a:solidFill>
                  <a:schemeClr val="tx2"/>
                </a:solidFill>
              </a:rPr>
              <a:t>) mystery in astronomical spectroscopy.”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136525"/>
            <a:ext cx="7631113" cy="915988"/>
          </a:xfrm>
        </p:spPr>
        <p:txBody>
          <a:bodyPr/>
          <a:lstStyle/>
          <a:p>
            <a:r>
              <a:rPr lang="en-US">
                <a:latin typeface="Times New Roman" charset="0"/>
                <a:ea typeface="ＭＳ Ｐゴシック" charset="0"/>
                <a:cs typeface="ＭＳ Ｐゴシック" charset="0"/>
              </a:rPr>
              <a:t>What are DIBs ?</a:t>
            </a:r>
          </a:p>
        </p:txBody>
      </p:sp>
      <p:sp>
        <p:nvSpPr>
          <p:cNvPr id="18434" name="TextBox 1"/>
          <p:cNvSpPr txBox="1">
            <a:spLocks noChangeArrowheads="1"/>
          </p:cNvSpPr>
          <p:nvPr/>
        </p:nvSpPr>
        <p:spPr bwMode="auto">
          <a:xfrm>
            <a:off x="1189038" y="1484313"/>
            <a:ext cx="6557962"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solidFill>
                  <a:schemeClr val="tx2"/>
                </a:solidFill>
              </a:rPr>
              <a:t>The Diffuse Interstellar Bands (DIBs) are a class of </a:t>
            </a:r>
          </a:p>
          <a:p>
            <a:pPr algn="ctr"/>
            <a:r>
              <a:rPr lang="en-US">
                <a:solidFill>
                  <a:schemeClr val="tx2"/>
                </a:solidFill>
              </a:rPr>
              <a:t>absorption features found in the spectra of objects</a:t>
            </a:r>
          </a:p>
          <a:p>
            <a:pPr algn="ctr"/>
            <a:r>
              <a:rPr lang="en-US">
                <a:solidFill>
                  <a:schemeClr val="tx2"/>
                </a:solidFill>
              </a:rPr>
              <a:t>that are observed through interstellar gas and dust, </a:t>
            </a:r>
          </a:p>
          <a:p>
            <a:pPr algn="ctr"/>
            <a:r>
              <a:rPr lang="en-US">
                <a:solidFill>
                  <a:schemeClr val="tx2"/>
                </a:solidFill>
              </a:rPr>
              <a:t>but are not due to atoms or simple molecules.</a:t>
            </a:r>
          </a:p>
        </p:txBody>
      </p:sp>
      <p:sp>
        <p:nvSpPr>
          <p:cNvPr id="18435" name="TextBox 8"/>
          <p:cNvSpPr txBox="1">
            <a:spLocks noChangeArrowheads="1"/>
          </p:cNvSpPr>
          <p:nvPr/>
        </p:nvSpPr>
        <p:spPr bwMode="auto">
          <a:xfrm>
            <a:off x="530225" y="3789363"/>
            <a:ext cx="798195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solidFill>
                  <a:schemeClr val="tx2"/>
                </a:solidFill>
              </a:rPr>
              <a:t>DIBs are not formed in stellar atmospheres</a:t>
            </a:r>
          </a:p>
          <a:p>
            <a:pPr algn="ctr"/>
            <a:r>
              <a:rPr lang="en-US">
                <a:solidFill>
                  <a:schemeClr val="tx2"/>
                </a:solidFill>
              </a:rPr>
              <a:t>(not demonstrated conclusively until ~15 years after discovery)</a:t>
            </a:r>
          </a:p>
          <a:p>
            <a:pPr algn="ctr"/>
            <a:endParaRPr lang="en-US">
              <a:solidFill>
                <a:schemeClr val="tx2"/>
              </a:solidFill>
            </a:endParaRPr>
          </a:p>
          <a:p>
            <a:pPr algn="ctr"/>
            <a:r>
              <a:rPr lang="en-US">
                <a:solidFill>
                  <a:schemeClr val="tx2"/>
                </a:solidFill>
              </a:rPr>
              <a:t>First ones found at found 96 years ago</a:t>
            </a:r>
          </a:p>
          <a:p>
            <a:pPr algn="ctr"/>
            <a:r>
              <a:rPr lang="en-US">
                <a:solidFill>
                  <a:schemeClr val="tx2"/>
                </a:solidFill>
              </a:rPr>
              <a:t>Most are at optical wavelengths, </a:t>
            </a:r>
          </a:p>
          <a:p>
            <a:pPr algn="ctr"/>
            <a:r>
              <a:rPr lang="en-US">
                <a:solidFill>
                  <a:schemeClr val="tx2"/>
                </a:solidFill>
              </a:rPr>
              <a:t>But many at near-UV, near-IR, and in IR (&gt;1.0 microns)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3789363"/>
            <a:ext cx="6896100" cy="3046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428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771900"/>
            <a:ext cx="2016125" cy="304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484" name="Picture 1" descr="heger_plates.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1631950"/>
            <a:ext cx="9144000" cy="215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485" name="Straight Arrow Connector 3"/>
          <p:cNvCxnSpPr>
            <a:cxnSpLocks noChangeShapeType="1"/>
          </p:cNvCxnSpPr>
          <p:nvPr/>
        </p:nvCxnSpPr>
        <p:spPr bwMode="auto">
          <a:xfrm flipH="1">
            <a:off x="2916238" y="3357563"/>
            <a:ext cx="1368425" cy="358775"/>
          </a:xfrm>
          <a:prstGeom prst="straightConnector1">
            <a:avLst/>
          </a:prstGeom>
          <a:noFill/>
          <a:ln w="38100">
            <a:solidFill>
              <a:srgbClr val="FFFF00"/>
            </a:solidFill>
            <a:round/>
            <a:headEnd/>
            <a:tailEnd type="arrow" w="med" len="med"/>
          </a:ln>
          <a:extLst>
            <a:ext uri="{909E8E84-426E-40dd-AFC4-6F175D3DCCD1}">
              <a14:hiddenFill xmlns:a14="http://schemas.microsoft.com/office/drawing/2010/main" xmlns="">
                <a:noFill/>
              </a14:hiddenFill>
            </a:ext>
          </a:extLst>
        </p:spPr>
      </p:cxnSp>
      <p:cxnSp>
        <p:nvCxnSpPr>
          <p:cNvPr id="20486" name="Straight Arrow Connector 5"/>
          <p:cNvCxnSpPr>
            <a:cxnSpLocks noChangeShapeType="1"/>
          </p:cNvCxnSpPr>
          <p:nvPr/>
        </p:nvCxnSpPr>
        <p:spPr bwMode="auto">
          <a:xfrm>
            <a:off x="5219700" y="3357563"/>
            <a:ext cx="3600450" cy="358775"/>
          </a:xfrm>
          <a:prstGeom prst="straightConnector1">
            <a:avLst/>
          </a:prstGeom>
          <a:noFill/>
          <a:ln w="38100">
            <a:solidFill>
              <a:schemeClr val="tx2"/>
            </a:solidFill>
            <a:round/>
            <a:headEnd/>
            <a:tailEnd type="arrow" w="med" len="med"/>
          </a:ln>
          <a:extLst>
            <a:ext uri="{909E8E84-426E-40dd-AFC4-6F175D3DCCD1}">
              <a14:hiddenFill xmlns:a14="http://schemas.microsoft.com/office/drawing/2010/main" xmlns="">
                <a:noFill/>
              </a14:hiddenFill>
            </a:ext>
          </a:extLst>
        </p:spPr>
      </p:cxnSp>
      <p:pic>
        <p:nvPicPr>
          <p:cNvPr id="20487" name="Picture 13" descr="heger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 y="20638"/>
            <a:ext cx="2197100" cy="1649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8" name="Title 17"/>
          <p:cNvSpPr>
            <a:spLocks noGrp="1"/>
          </p:cNvSpPr>
          <p:nvPr>
            <p:ph type="title"/>
          </p:nvPr>
        </p:nvSpPr>
        <p:spPr>
          <a:xfrm>
            <a:off x="2700338" y="97433"/>
            <a:ext cx="5832102" cy="1603375"/>
          </a:xfrm>
        </p:spPr>
        <p:txBody>
          <a:bodyPr/>
          <a:lstStyle/>
          <a:p>
            <a:r>
              <a:rPr lang="en-US" sz="2800" dirty="0">
                <a:latin typeface="Times New Roman" charset="0"/>
                <a:ea typeface="ＭＳ Ｐゴシック" charset="0"/>
                <a:cs typeface="ＭＳ Ｐゴシック" charset="0"/>
              </a:rPr>
              <a:t>Discovery of DIBs</a:t>
            </a:r>
            <a:br>
              <a:rPr lang="en-US" sz="2800" dirty="0">
                <a:latin typeface="Times New Roman" charset="0"/>
                <a:ea typeface="ＭＳ Ｐゴシック" charset="0"/>
                <a:cs typeface="ＭＳ Ｐゴシック" charset="0"/>
              </a:rPr>
            </a:br>
            <a:r>
              <a:rPr lang="en-US" sz="800" dirty="0">
                <a:latin typeface="Times New Roman" charset="0"/>
                <a:ea typeface="ＭＳ Ｐゴシック" charset="0"/>
                <a:cs typeface="ＭＳ Ｐゴシック" charset="0"/>
              </a:rPr>
              <a:t/>
            </a:r>
            <a:br>
              <a:rPr lang="en-US" sz="800" dirty="0">
                <a:latin typeface="Times New Roman" charset="0"/>
                <a:ea typeface="ＭＳ Ｐゴシック" charset="0"/>
                <a:cs typeface="ＭＳ Ｐゴシック" charset="0"/>
              </a:rPr>
            </a:br>
            <a:r>
              <a:rPr lang="en-US" sz="2000" dirty="0">
                <a:latin typeface="Times New Roman" charset="0"/>
                <a:ea typeface="ＭＳ Ｐゴシック" charset="0"/>
                <a:cs typeface="ＭＳ Ｐゴシック" charset="0"/>
              </a:rPr>
              <a:t>Mary Lea </a:t>
            </a:r>
            <a:r>
              <a:rPr lang="en-US" sz="2000" dirty="0" err="1">
                <a:latin typeface="Times New Roman" charset="0"/>
                <a:ea typeface="ＭＳ Ｐゴシック" charset="0"/>
                <a:cs typeface="ＭＳ Ｐゴシック" charset="0"/>
              </a:rPr>
              <a:t>Heger</a:t>
            </a:r>
            <a:r>
              <a:rPr lang="en-US" sz="2000" dirty="0">
                <a:latin typeface="Times New Roman" charset="0"/>
                <a:ea typeface="ＭＳ Ｐゴシック" charset="0"/>
                <a:cs typeface="ＭＳ Ｐゴシック" charset="0"/>
              </a:rPr>
              <a:t> Shane (1897-1983)</a:t>
            </a:r>
            <a:r>
              <a:rPr lang="en-US" sz="2400" dirty="0">
                <a:latin typeface="Times New Roman" charset="0"/>
                <a:ea typeface="ＭＳ Ｐゴシック" charset="0"/>
                <a:cs typeface="ＭＳ Ｐゴシック" charset="0"/>
              </a:rPr>
              <a:t/>
            </a:r>
            <a:br>
              <a:rPr lang="en-US" sz="2400" dirty="0">
                <a:latin typeface="Times New Roman" charset="0"/>
                <a:ea typeface="ＭＳ Ｐゴシック" charset="0"/>
                <a:cs typeface="ＭＳ Ｐゴシック" charset="0"/>
              </a:rPr>
            </a:br>
            <a:r>
              <a:rPr lang="en-US" sz="1200" dirty="0" smtClean="0">
                <a:latin typeface="Times New Roman" charset="0"/>
                <a:ea typeface="ＭＳ Ｐゴシック" charset="0"/>
                <a:cs typeface="ＭＳ Ｐゴシック" charset="0"/>
              </a:rPr>
              <a:t> (</a:t>
            </a:r>
            <a:r>
              <a:rPr lang="en-US" sz="1600" dirty="0">
                <a:latin typeface="Times New Roman" charset="0"/>
                <a:ea typeface="ＭＳ Ｐゴシック" charset="0"/>
                <a:cs typeface="ＭＳ Ｐゴシック" charset="0"/>
              </a:rPr>
              <a:t>while examining her </a:t>
            </a:r>
            <a:r>
              <a:rPr lang="en-US" sz="1600" dirty="0" smtClean="0">
                <a:latin typeface="Times New Roman" charset="0"/>
                <a:ea typeface="ＭＳ Ｐゴシック" charset="0"/>
                <a:cs typeface="ＭＳ Ｐゴシック" charset="0"/>
              </a:rPr>
              <a:t>spectra </a:t>
            </a:r>
            <a:r>
              <a:rPr lang="en-US" sz="1600" dirty="0">
                <a:latin typeface="Times New Roman" charset="0"/>
                <a:ea typeface="ＭＳ Ｐゴシック" charset="0"/>
                <a:cs typeface="ＭＳ Ｐゴシック" charset="0"/>
              </a:rPr>
              <a:t>for “</a:t>
            </a:r>
            <a:r>
              <a:rPr lang="en-US" altLang="ja-JP" sz="1600" dirty="0">
                <a:latin typeface="Times New Roman" charset="0"/>
                <a:ea typeface="ＭＳ Ｐゴシック" charset="0"/>
                <a:cs typeface="ＭＳ Ｐゴシック" charset="0"/>
              </a:rPr>
              <a:t>stationary</a:t>
            </a:r>
            <a:r>
              <a:rPr lang="en-US" sz="1600" dirty="0">
                <a:latin typeface="Times New Roman" charset="0"/>
                <a:ea typeface="ＭＳ Ｐゴシック" charset="0"/>
                <a:cs typeface="ＭＳ Ｐゴシック" charset="0"/>
              </a:rPr>
              <a:t>”</a:t>
            </a:r>
            <a:r>
              <a:rPr lang="en-US" altLang="ja-JP" sz="1600" dirty="0">
                <a:latin typeface="Times New Roman" charset="0"/>
                <a:ea typeface="ＭＳ Ｐゴシック" charset="0"/>
                <a:cs typeface="ＭＳ Ｐゴシック" charset="0"/>
              </a:rPr>
              <a:t> Na D lines</a:t>
            </a:r>
            <a:br>
              <a:rPr lang="en-US" altLang="ja-JP" sz="1600" dirty="0">
                <a:latin typeface="Times New Roman" charset="0"/>
                <a:ea typeface="ＭＳ Ｐゴシック" charset="0"/>
                <a:cs typeface="ＭＳ Ｐゴシック" charset="0"/>
              </a:rPr>
            </a:br>
            <a:r>
              <a:rPr lang="en-US" altLang="ja-JP" sz="1600" dirty="0">
                <a:latin typeface="Times New Roman" charset="0"/>
                <a:ea typeface="ＭＳ Ｐゴシック" charset="0"/>
                <a:cs typeface="ＭＳ Ｐゴシック" charset="0"/>
              </a:rPr>
              <a:t>a la </a:t>
            </a:r>
            <a:r>
              <a:rPr lang="en-US" altLang="ja-JP" sz="1600" dirty="0" err="1">
                <a:latin typeface="Times New Roman" charset="0"/>
                <a:ea typeface="ＭＳ Ｐゴシック" charset="0"/>
                <a:cs typeface="ＭＳ Ｐゴシック" charset="0"/>
              </a:rPr>
              <a:t>Ca</a:t>
            </a:r>
            <a:r>
              <a:rPr lang="en-US" altLang="ja-JP" sz="1600" dirty="0">
                <a:latin typeface="Times New Roman" charset="0"/>
                <a:ea typeface="ＭＳ Ｐゴシック" charset="0"/>
                <a:cs typeface="ＭＳ Ｐゴシック" charset="0"/>
              </a:rPr>
              <a:t> II – Hartman 1904</a:t>
            </a:r>
            <a:r>
              <a:rPr lang="en-US" altLang="ja-JP" sz="1600" dirty="0" smtClean="0">
                <a:latin typeface="Times New Roman" charset="0"/>
                <a:ea typeface="ＭＳ Ｐゴシック" charset="0"/>
                <a:cs typeface="ＭＳ Ｐゴシック" charset="0"/>
              </a:rPr>
              <a:t>)</a:t>
            </a:r>
            <a:br>
              <a:rPr lang="en-US" altLang="ja-JP" sz="1600" dirty="0" smtClean="0">
                <a:latin typeface="Times New Roman" charset="0"/>
                <a:ea typeface="ＭＳ Ｐゴシック" charset="0"/>
                <a:cs typeface="ＭＳ Ｐゴシック" charset="0"/>
              </a:rPr>
            </a:br>
            <a:r>
              <a:rPr lang="en-US" altLang="ja-JP" sz="1600" dirty="0" smtClean="0">
                <a:latin typeface="Times New Roman" charset="0"/>
                <a:ea typeface="ＭＳ Ｐゴシック" charset="0"/>
                <a:cs typeface="ＭＳ Ｐゴシック" charset="0"/>
              </a:rPr>
              <a:t>Lick </a:t>
            </a:r>
            <a:r>
              <a:rPr lang="en-US" altLang="ja-JP" sz="1600" dirty="0" err="1" smtClean="0">
                <a:latin typeface="Times New Roman" charset="0"/>
                <a:ea typeface="ＭＳ Ｐゴシック" charset="0"/>
                <a:cs typeface="ＭＳ Ｐゴシック" charset="0"/>
              </a:rPr>
              <a:t>Obervatory</a:t>
            </a:r>
            <a:r>
              <a:rPr lang="en-US" altLang="ja-JP" sz="1600" dirty="0" smtClean="0">
                <a:latin typeface="Times New Roman" charset="0"/>
                <a:ea typeface="ＭＳ Ｐゴシック" charset="0"/>
                <a:cs typeface="ＭＳ Ｐゴシック" charset="0"/>
              </a:rPr>
              <a:t> </a:t>
            </a:r>
            <a:r>
              <a:rPr lang="en-US" sz="1600" dirty="0" smtClean="0">
                <a:latin typeface="Times New Roman" charset="0"/>
                <a:ea typeface="ＭＳ Ｐゴシック" charset="0"/>
                <a:cs typeface="ＭＳ Ｐゴシック" charset="0"/>
              </a:rPr>
              <a:t>36</a:t>
            </a:r>
            <a:r>
              <a:rPr lang="en-US" sz="1600" dirty="0">
                <a:latin typeface="Times New Roman" charset="0"/>
                <a:ea typeface="ＭＳ Ｐゴシック" charset="0"/>
                <a:cs typeface="ＭＳ Ｐゴシック" charset="0"/>
              </a:rPr>
              <a:t>” Refractor + prism spectrograph</a:t>
            </a:r>
            <a:r>
              <a:rPr lang="en-US" sz="1100" dirty="0">
                <a:latin typeface="Times New Roman" charset="0"/>
                <a:ea typeface="ＭＳ Ｐゴシック" charset="0"/>
                <a:cs typeface="ＭＳ Ｐゴシック" charset="0"/>
              </a:rPr>
              <a:t/>
            </a:r>
            <a:br>
              <a:rPr lang="en-US" sz="1100" dirty="0">
                <a:latin typeface="Times New Roman" charset="0"/>
                <a:ea typeface="ＭＳ Ｐゴシック" charset="0"/>
                <a:cs typeface="ＭＳ Ｐゴシック" charset="0"/>
              </a:rPr>
            </a:br>
            <a:endParaRPr lang="en-US" sz="1600" dirty="0">
              <a:latin typeface="Times New Roman" charset="0"/>
              <a:ea typeface="ＭＳ Ｐゴシック" charset="0"/>
              <a:cs typeface="ＭＳ Ｐゴシック" charset="0"/>
            </a:endParaRPr>
          </a:p>
        </p:txBody>
      </p:sp>
      <p:sp>
        <p:nvSpPr>
          <p:cNvPr id="20489" name="TextBox 18"/>
          <p:cNvSpPr txBox="1">
            <a:spLocks noChangeArrowheads="1"/>
          </p:cNvSpPr>
          <p:nvPr/>
        </p:nvSpPr>
        <p:spPr bwMode="auto">
          <a:xfrm>
            <a:off x="5219700" y="2589213"/>
            <a:ext cx="2016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Na D</a:t>
            </a:r>
          </a:p>
        </p:txBody>
      </p:sp>
      <p:sp>
        <p:nvSpPr>
          <p:cNvPr id="20490" name="Up Arrow 19"/>
          <p:cNvSpPr>
            <a:spLocks noChangeArrowheads="1"/>
          </p:cNvSpPr>
          <p:nvPr/>
        </p:nvSpPr>
        <p:spPr bwMode="auto">
          <a:xfrm>
            <a:off x="5292725" y="2420938"/>
            <a:ext cx="142875" cy="261937"/>
          </a:xfrm>
          <a:prstGeom prst="upArrow">
            <a:avLst>
              <a:gd name="adj1" fmla="val 50000"/>
              <a:gd name="adj2" fmla="val 50535"/>
            </a:avLst>
          </a:prstGeom>
          <a:solidFill>
            <a:schemeClr val="accent1"/>
          </a:solidFill>
          <a:ln w="9525">
            <a:solidFill>
              <a:schemeClr val="tx1"/>
            </a:solidFill>
            <a:round/>
            <a:headEnd/>
            <a:tailEnd/>
          </a:ln>
        </p:spPr>
        <p:txBody>
          <a:bodyPr wrap="none" anchor="ctr"/>
          <a:lstStyle/>
          <a:p>
            <a:endParaRPr lang="en-US"/>
          </a:p>
        </p:txBody>
      </p:sp>
      <p:sp>
        <p:nvSpPr>
          <p:cNvPr id="20491" name="Down Arrow 20"/>
          <p:cNvSpPr>
            <a:spLocks noChangeArrowheads="1"/>
          </p:cNvSpPr>
          <p:nvPr/>
        </p:nvSpPr>
        <p:spPr bwMode="auto">
          <a:xfrm>
            <a:off x="5292725" y="2971800"/>
            <a:ext cx="142875" cy="241300"/>
          </a:xfrm>
          <a:prstGeom prst="downArrow">
            <a:avLst>
              <a:gd name="adj1" fmla="val 50000"/>
              <a:gd name="adj2" fmla="val 50573"/>
            </a:avLst>
          </a:prstGeom>
          <a:solidFill>
            <a:schemeClr val="accent1"/>
          </a:solidFill>
          <a:ln w="9525">
            <a:solidFill>
              <a:schemeClr val="tx1"/>
            </a:solidFill>
            <a:round/>
            <a:headEnd/>
            <a:tailEnd/>
          </a:ln>
        </p:spPr>
        <p:txBody>
          <a:bodyPr wrap="none" anchor="ctr"/>
          <a:lstStyle/>
          <a:p>
            <a:endParaRPr lang="en-US"/>
          </a:p>
        </p:txBody>
      </p:sp>
      <p:sp>
        <p:nvSpPr>
          <p:cNvPr id="20492" name="TextBox 21"/>
          <p:cNvSpPr txBox="1">
            <a:spLocks noChangeArrowheads="1"/>
          </p:cNvSpPr>
          <p:nvPr/>
        </p:nvSpPr>
        <p:spPr bwMode="auto">
          <a:xfrm>
            <a:off x="4572000" y="2614613"/>
            <a:ext cx="6715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DIBs</a:t>
            </a:r>
          </a:p>
        </p:txBody>
      </p:sp>
      <p:sp>
        <p:nvSpPr>
          <p:cNvPr id="20493" name="Down Arrow 28"/>
          <p:cNvSpPr>
            <a:spLocks noChangeArrowheads="1"/>
          </p:cNvSpPr>
          <p:nvPr/>
        </p:nvSpPr>
        <p:spPr bwMode="auto">
          <a:xfrm>
            <a:off x="4787900" y="2959100"/>
            <a:ext cx="144463" cy="254000"/>
          </a:xfrm>
          <a:prstGeom prst="downArrow">
            <a:avLst>
              <a:gd name="adj1" fmla="val 50000"/>
              <a:gd name="adj2" fmla="val 49727"/>
            </a:avLst>
          </a:prstGeom>
          <a:solidFill>
            <a:schemeClr val="accent1"/>
          </a:solidFill>
          <a:ln w="9525">
            <a:solidFill>
              <a:schemeClr val="tx1"/>
            </a:solidFill>
            <a:round/>
            <a:headEnd/>
            <a:tailEnd/>
          </a:ln>
        </p:spPr>
        <p:txBody>
          <a:bodyPr wrap="none" anchor="ctr"/>
          <a:lstStyle/>
          <a:p>
            <a:endParaRPr lang="en-US"/>
          </a:p>
        </p:txBody>
      </p:sp>
      <p:sp>
        <p:nvSpPr>
          <p:cNvPr id="20494" name="Up Arrow 29"/>
          <p:cNvSpPr>
            <a:spLocks noChangeArrowheads="1"/>
          </p:cNvSpPr>
          <p:nvPr/>
        </p:nvSpPr>
        <p:spPr bwMode="auto">
          <a:xfrm>
            <a:off x="4787900" y="2420938"/>
            <a:ext cx="144463" cy="274637"/>
          </a:xfrm>
          <a:prstGeom prst="upArrow">
            <a:avLst>
              <a:gd name="adj1" fmla="val 50000"/>
              <a:gd name="adj2" fmla="val 49692"/>
            </a:avLst>
          </a:prstGeom>
          <a:solidFill>
            <a:schemeClr val="accent1"/>
          </a:solidFill>
          <a:ln w="9525">
            <a:solidFill>
              <a:schemeClr val="tx1"/>
            </a:solidFill>
            <a:round/>
            <a:headEnd/>
            <a:tailEnd/>
          </a:ln>
        </p:spPr>
        <p:txBody>
          <a:bodyPr wrap="none" anchor="ctr"/>
          <a:lstStyle/>
          <a:p>
            <a:endParaRPr lang="en-US"/>
          </a:p>
        </p:txBody>
      </p:sp>
      <p:sp>
        <p:nvSpPr>
          <p:cNvPr id="20495" name="TextBox 32"/>
          <p:cNvSpPr txBox="1">
            <a:spLocks noChangeArrowheads="1"/>
          </p:cNvSpPr>
          <p:nvPr/>
        </p:nvSpPr>
        <p:spPr bwMode="auto">
          <a:xfrm>
            <a:off x="5818188" y="4500563"/>
            <a:ext cx="6731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chemeClr val="bg1"/>
                </a:solidFill>
              </a:rPr>
              <a:t>DIBs</a:t>
            </a:r>
          </a:p>
        </p:txBody>
      </p:sp>
      <p:sp>
        <p:nvSpPr>
          <p:cNvPr id="20496" name="TextBox 24"/>
          <p:cNvSpPr txBox="1">
            <a:spLocks noChangeArrowheads="1"/>
          </p:cNvSpPr>
          <p:nvPr/>
        </p:nvSpPr>
        <p:spPr bwMode="auto">
          <a:xfrm>
            <a:off x="2700338" y="1628775"/>
            <a:ext cx="45767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t> Two of Heger’s photographic plates from 1919</a:t>
            </a:r>
          </a:p>
        </p:txBody>
      </p:sp>
      <p:sp>
        <p:nvSpPr>
          <p:cNvPr id="20497" name="TextBox 25"/>
          <p:cNvSpPr txBox="1">
            <a:spLocks noChangeArrowheads="1"/>
          </p:cNvSpPr>
          <p:nvPr/>
        </p:nvSpPr>
        <p:spPr bwMode="auto">
          <a:xfrm>
            <a:off x="179388" y="3716338"/>
            <a:ext cx="18129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800"/>
              <a:t>Lick Observatory</a:t>
            </a:r>
          </a:p>
          <a:p>
            <a:pPr algn="ctr"/>
            <a:r>
              <a:rPr lang="en-US" sz="1800"/>
              <a:t>36”refractor</a:t>
            </a:r>
          </a:p>
        </p:txBody>
      </p:sp>
      <p:cxnSp>
        <p:nvCxnSpPr>
          <p:cNvPr id="20498" name="Straight Arrow Connector 2"/>
          <p:cNvCxnSpPr>
            <a:cxnSpLocks noChangeShapeType="1"/>
          </p:cNvCxnSpPr>
          <p:nvPr/>
        </p:nvCxnSpPr>
        <p:spPr bwMode="auto">
          <a:xfrm>
            <a:off x="5724525" y="1989138"/>
            <a:ext cx="576263" cy="36036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0499" name="Straight Arrow Connector 20"/>
          <p:cNvCxnSpPr>
            <a:cxnSpLocks noChangeShapeType="1"/>
          </p:cNvCxnSpPr>
          <p:nvPr/>
        </p:nvCxnSpPr>
        <p:spPr bwMode="auto">
          <a:xfrm>
            <a:off x="5651500" y="1989138"/>
            <a:ext cx="936625"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0500" name="TextBox 1"/>
          <p:cNvSpPr txBox="1">
            <a:spLocks noChangeArrowheads="1"/>
          </p:cNvSpPr>
          <p:nvPr/>
        </p:nvSpPr>
        <p:spPr bwMode="auto">
          <a:xfrm>
            <a:off x="4139952" y="3717032"/>
            <a:ext cx="30963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dirty="0" smtClean="0">
                <a:solidFill>
                  <a:schemeClr val="bg1"/>
                </a:solidFill>
              </a:rPr>
              <a:t>Plate scanned </a:t>
            </a:r>
            <a:r>
              <a:rPr lang="en-US" sz="1200" dirty="0">
                <a:solidFill>
                  <a:schemeClr val="bg1"/>
                </a:solidFill>
              </a:rPr>
              <a:t>by </a:t>
            </a:r>
            <a:r>
              <a:rPr lang="en-US" sz="1200" dirty="0" smtClean="0">
                <a:solidFill>
                  <a:schemeClr val="bg1"/>
                </a:solidFill>
              </a:rPr>
              <a:t>McCall </a:t>
            </a:r>
            <a:r>
              <a:rPr lang="en-US" sz="1200" dirty="0">
                <a:solidFill>
                  <a:schemeClr val="bg1"/>
                </a:solidFill>
              </a:rPr>
              <a:t>&amp; </a:t>
            </a:r>
            <a:r>
              <a:rPr lang="en-US" sz="1200" dirty="0" smtClean="0">
                <a:solidFill>
                  <a:schemeClr val="bg1"/>
                </a:solidFill>
              </a:rPr>
              <a:t>Griffin (2013)</a:t>
            </a:r>
            <a:endParaRPr lang="en-US" sz="1200" dirty="0">
              <a:solidFill>
                <a:schemeClr val="bg1"/>
              </a:solidFill>
            </a:endParaRPr>
          </a:p>
        </p:txBody>
      </p:sp>
      <p:sp>
        <p:nvSpPr>
          <p:cNvPr id="20501" name="TextBox 2"/>
          <p:cNvSpPr txBox="1">
            <a:spLocks noChangeArrowheads="1"/>
          </p:cNvSpPr>
          <p:nvPr/>
        </p:nvSpPr>
        <p:spPr bwMode="auto">
          <a:xfrm>
            <a:off x="3563888" y="5427663"/>
            <a:ext cx="487689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dirty="0">
                <a:solidFill>
                  <a:schemeClr val="bg1"/>
                </a:solidFill>
              </a:rPr>
              <a:t>“Do sodium clouds similar to the hypothetical </a:t>
            </a:r>
          </a:p>
          <a:p>
            <a:r>
              <a:rPr lang="en-US" sz="1400" dirty="0">
                <a:solidFill>
                  <a:schemeClr val="bg1"/>
                </a:solidFill>
              </a:rPr>
              <a:t>calcium clouds exist in space?... Finally, are there </a:t>
            </a:r>
          </a:p>
          <a:p>
            <a:r>
              <a:rPr lang="en-US" sz="1400" dirty="0">
                <a:solidFill>
                  <a:schemeClr val="bg1"/>
                </a:solidFill>
              </a:rPr>
              <a:t>any </a:t>
            </a:r>
            <a:r>
              <a:rPr lang="en-US" sz="1400" dirty="0" smtClean="0">
                <a:solidFill>
                  <a:schemeClr val="bg1"/>
                </a:solidFill>
              </a:rPr>
              <a:t>other </a:t>
            </a:r>
            <a:r>
              <a:rPr lang="en-US" sz="1400" dirty="0">
                <a:solidFill>
                  <a:schemeClr val="bg1"/>
                </a:solidFill>
              </a:rPr>
              <a:t>[such] star lines?” - </a:t>
            </a:r>
            <a:r>
              <a:rPr lang="en-US" sz="1400" dirty="0" err="1">
                <a:solidFill>
                  <a:schemeClr val="bg1"/>
                </a:solidFill>
              </a:rPr>
              <a:t>Heger</a:t>
            </a:r>
            <a:r>
              <a:rPr lang="en-US" sz="1400" dirty="0">
                <a:solidFill>
                  <a:schemeClr val="bg1"/>
                </a:solidFill>
              </a:rPr>
              <a:t> in 1919.</a:t>
            </a:r>
          </a:p>
          <a:p>
            <a:r>
              <a:rPr lang="en-US" sz="1400" dirty="0">
                <a:solidFill>
                  <a:schemeClr val="bg1"/>
                </a:solidFill>
              </a:rPr>
              <a:t>5780 and 5797 published </a:t>
            </a:r>
            <a:r>
              <a:rPr lang="en-US" sz="1400" dirty="0" smtClean="0">
                <a:solidFill>
                  <a:schemeClr val="bg1"/>
                </a:solidFill>
              </a:rPr>
              <a:t>by her as </a:t>
            </a:r>
            <a:r>
              <a:rPr lang="en-US" sz="1400" dirty="0">
                <a:solidFill>
                  <a:schemeClr val="bg1"/>
                </a:solidFill>
              </a:rPr>
              <a:t>“possibly stationary” in </a:t>
            </a:r>
            <a:r>
              <a:rPr lang="en-US" sz="1400" dirty="0" smtClean="0">
                <a:solidFill>
                  <a:schemeClr val="bg1"/>
                </a:solidFill>
              </a:rPr>
              <a:t>1922. </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4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10000"/>
          </a:schemeClr>
        </a:solidFill>
        <a:effectLst/>
      </p:bgPr>
    </p:bg>
    <p:spTree>
      <p:nvGrpSpPr>
        <p:cNvPr id="1" name=""/>
        <p:cNvGrpSpPr/>
        <p:nvPr/>
      </p:nvGrpSpPr>
      <p:grpSpPr>
        <a:xfrm>
          <a:off x="0" y="0"/>
          <a:ext cx="0" cy="0"/>
          <a:chOff x="0" y="0"/>
          <a:chExt cx="0" cy="0"/>
        </a:xfrm>
      </p:grpSpPr>
      <p:pic>
        <p:nvPicPr>
          <p:cNvPr id="22530" name="Picture 3" descr="4430.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1963" y="1103313"/>
            <a:ext cx="6142037"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Box 4"/>
          <p:cNvSpPr txBox="1">
            <a:spLocks noChangeArrowheads="1"/>
          </p:cNvSpPr>
          <p:nvPr/>
        </p:nvSpPr>
        <p:spPr bwMode="auto">
          <a:xfrm>
            <a:off x="7799388" y="5876925"/>
            <a:ext cx="13446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chemeClr val="bg1"/>
                </a:solidFill>
              </a:rPr>
              <a:t>Herbig 1995</a:t>
            </a:r>
          </a:p>
        </p:txBody>
      </p:sp>
      <p:sp>
        <p:nvSpPr>
          <p:cNvPr id="22532" name="TextBox 5"/>
          <p:cNvSpPr txBox="1">
            <a:spLocks noChangeArrowheads="1"/>
          </p:cNvSpPr>
          <p:nvPr/>
        </p:nvSpPr>
        <p:spPr bwMode="auto">
          <a:xfrm rot="-5400000">
            <a:off x="2939257" y="3413918"/>
            <a:ext cx="4464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solidFill>
                  <a:schemeClr val="bg2"/>
                </a:solidFill>
              </a:rPr>
              <a:t>4430Å Diffuse Interstellar Band</a:t>
            </a:r>
          </a:p>
        </p:txBody>
      </p:sp>
      <p:sp>
        <p:nvSpPr>
          <p:cNvPr id="22533" name="TextBox 6"/>
          <p:cNvSpPr txBox="1">
            <a:spLocks noChangeArrowheads="1"/>
          </p:cNvSpPr>
          <p:nvPr/>
        </p:nvSpPr>
        <p:spPr bwMode="auto">
          <a:xfrm>
            <a:off x="250825" y="188913"/>
            <a:ext cx="8912225" cy="584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a:solidFill>
                  <a:schemeClr val="tx2"/>
                </a:solidFill>
              </a:rPr>
              <a:t>WHY “</a:t>
            </a:r>
            <a:r>
              <a:rPr lang="en-US" altLang="ja-JP" sz="3200" b="1">
                <a:solidFill>
                  <a:schemeClr val="tx2"/>
                </a:solidFill>
              </a:rPr>
              <a:t>DIFFUSE</a:t>
            </a:r>
            <a:r>
              <a:rPr lang="en-US" sz="3200" b="1">
                <a:solidFill>
                  <a:schemeClr val="tx2"/>
                </a:solidFill>
              </a:rPr>
              <a:t>”</a:t>
            </a:r>
            <a:r>
              <a:rPr lang="en-US" altLang="ja-JP" sz="3200">
                <a:solidFill>
                  <a:schemeClr val="tx2"/>
                </a:solidFill>
              </a:rPr>
              <a:t>?   WHY </a:t>
            </a:r>
            <a:r>
              <a:rPr lang="en-US" sz="3200">
                <a:solidFill>
                  <a:schemeClr val="tx2"/>
                </a:solidFill>
              </a:rPr>
              <a:t>“</a:t>
            </a:r>
            <a:r>
              <a:rPr lang="en-US" altLang="ja-JP" sz="3200" b="1">
                <a:solidFill>
                  <a:schemeClr val="tx2"/>
                </a:solidFill>
              </a:rPr>
              <a:t>INTERSTELLAR</a:t>
            </a:r>
            <a:r>
              <a:rPr lang="en-US" sz="3200" b="1">
                <a:solidFill>
                  <a:schemeClr val="tx2"/>
                </a:solidFill>
              </a:rPr>
              <a:t>”</a:t>
            </a:r>
            <a:r>
              <a:rPr lang="en-US" altLang="ja-JP" sz="3200">
                <a:solidFill>
                  <a:schemeClr val="tx2"/>
                </a:solidFill>
              </a:rPr>
              <a:t>?</a:t>
            </a:r>
            <a:endParaRPr lang="en-US" sz="3200">
              <a:solidFill>
                <a:schemeClr val="tx2"/>
              </a:solidFill>
            </a:endParaRPr>
          </a:p>
        </p:txBody>
      </p:sp>
      <p:sp>
        <p:nvSpPr>
          <p:cNvPr id="22534" name="TextBox 7"/>
          <p:cNvSpPr txBox="1">
            <a:spLocks noChangeArrowheads="1"/>
          </p:cNvSpPr>
          <p:nvPr/>
        </p:nvSpPr>
        <p:spPr bwMode="auto">
          <a:xfrm>
            <a:off x="107950" y="2079625"/>
            <a:ext cx="2998788"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chemeClr val="tx2"/>
                </a:solidFill>
              </a:rPr>
              <a:t>“Diffuse”: the most prominent </a:t>
            </a:r>
          </a:p>
          <a:p>
            <a:r>
              <a:rPr lang="en-US" sz="1800">
                <a:solidFill>
                  <a:schemeClr val="tx2"/>
                </a:solidFill>
              </a:rPr>
              <a:t>of the DIBs are broader than </a:t>
            </a:r>
          </a:p>
          <a:p>
            <a:r>
              <a:rPr lang="en-US" sz="1800">
                <a:solidFill>
                  <a:schemeClr val="tx2"/>
                </a:solidFill>
              </a:rPr>
              <a:t>interstellar atomic lines. </a:t>
            </a:r>
          </a:p>
          <a:p>
            <a:r>
              <a:rPr lang="en-US" sz="1800">
                <a:solidFill>
                  <a:schemeClr val="tx2"/>
                </a:solidFill>
              </a:rPr>
              <a:t>Typical  widths 1-20Å</a:t>
            </a:r>
          </a:p>
          <a:p>
            <a:endParaRPr lang="en-US" sz="1800">
              <a:solidFill>
                <a:schemeClr val="tx2"/>
              </a:solidFill>
            </a:endParaRPr>
          </a:p>
          <a:p>
            <a:endParaRPr lang="en-US" sz="1800">
              <a:solidFill>
                <a:schemeClr val="tx2"/>
              </a:solidFill>
            </a:endParaRPr>
          </a:p>
          <a:p>
            <a:r>
              <a:rPr lang="en-US" sz="1800">
                <a:solidFill>
                  <a:schemeClr val="tx2"/>
                </a:solidFill>
              </a:rPr>
              <a:t>“Interstellar:” strengths tend </a:t>
            </a:r>
          </a:p>
          <a:p>
            <a:r>
              <a:rPr lang="en-US" sz="1800">
                <a:solidFill>
                  <a:schemeClr val="tx2"/>
                </a:solidFill>
              </a:rPr>
              <a:t>to increase with increased </a:t>
            </a:r>
          </a:p>
          <a:p>
            <a:r>
              <a:rPr lang="en-US" sz="1800">
                <a:solidFill>
                  <a:schemeClr val="tx2"/>
                </a:solidFill>
              </a:rPr>
              <a:t>reddening (extinction).</a:t>
            </a:r>
          </a:p>
          <a:p>
            <a:r>
              <a:rPr lang="en-US" sz="1800">
                <a:solidFill>
                  <a:schemeClr val="tx2"/>
                </a:solidFill>
              </a:rPr>
              <a:t>(Paul Merrill’s series of </a:t>
            </a:r>
          </a:p>
          <a:p>
            <a:r>
              <a:rPr lang="en-US" sz="1800">
                <a:solidFill>
                  <a:schemeClr val="tx2"/>
                </a:solidFill>
              </a:rPr>
              <a:t>papers in the 1930s)</a:t>
            </a:r>
          </a:p>
        </p:txBody>
      </p:sp>
      <p:sp>
        <p:nvSpPr>
          <p:cNvPr id="22535" name="TextBox 8"/>
          <p:cNvSpPr txBox="1">
            <a:spLocks noChangeArrowheads="1"/>
          </p:cNvSpPr>
          <p:nvPr/>
        </p:nvSpPr>
        <p:spPr bwMode="auto">
          <a:xfrm>
            <a:off x="7967663" y="5373688"/>
            <a:ext cx="7334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b="1">
                <a:solidFill>
                  <a:schemeClr val="bg1"/>
                </a:solidFill>
              </a:rPr>
              <a:t>E(B-V)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10" name="Picture 18" descr="numdib_ex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941389"/>
            <a:ext cx="8940800" cy="507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4" name="Rectangle 2"/>
          <p:cNvSpPr>
            <a:spLocks noGrp="1" noChangeArrowheads="1"/>
          </p:cNvSpPr>
          <p:nvPr>
            <p:ph type="title"/>
          </p:nvPr>
        </p:nvSpPr>
        <p:spPr>
          <a:xfrm>
            <a:off x="250825" y="-26988"/>
            <a:ext cx="8712200" cy="1143001"/>
          </a:xfrm>
        </p:spPr>
        <p:txBody>
          <a:bodyPr/>
          <a:lstStyle/>
          <a:p>
            <a:r>
              <a:rPr lang="en-US" sz="3600" dirty="0">
                <a:latin typeface="Times New Roman" charset="0"/>
                <a:ea typeface="ＭＳ Ｐゴシック" charset="0"/>
                <a:cs typeface="ＭＳ Ｐゴシック" charset="0"/>
              </a:rPr>
              <a:t>DIBs: a growing problem: </a:t>
            </a:r>
            <a:br>
              <a:rPr lang="en-US" sz="3600" dirty="0">
                <a:latin typeface="Times New Roman" charset="0"/>
                <a:ea typeface="ＭＳ Ｐゴシック" charset="0"/>
                <a:cs typeface="ＭＳ Ｐゴシック" charset="0"/>
              </a:rPr>
            </a:br>
            <a:r>
              <a:rPr lang="en-US" sz="3200" dirty="0">
                <a:latin typeface="Times New Roman" charset="0"/>
                <a:ea typeface="ＭＳ Ｐゴシック" charset="0"/>
                <a:cs typeface="ＭＳ Ｐゴシック" charset="0"/>
              </a:rPr>
              <a:t>none had been identified as of early 2015</a:t>
            </a:r>
          </a:p>
        </p:txBody>
      </p:sp>
      <p:sp>
        <p:nvSpPr>
          <p:cNvPr id="23555" name="Text Box 5"/>
          <p:cNvSpPr txBox="1">
            <a:spLocks noChangeArrowheads="1"/>
          </p:cNvSpPr>
          <p:nvPr/>
        </p:nvSpPr>
        <p:spPr bwMode="auto">
          <a:xfrm rot="-5400000">
            <a:off x="1050131" y="4151660"/>
            <a:ext cx="1614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err="1"/>
              <a:t>Heger</a:t>
            </a:r>
            <a:r>
              <a:rPr lang="en-US" sz="1800" dirty="0"/>
              <a:t> 1919</a:t>
            </a:r>
          </a:p>
        </p:txBody>
      </p:sp>
      <p:sp>
        <p:nvSpPr>
          <p:cNvPr id="23556" name="Text Box 6"/>
          <p:cNvSpPr txBox="1">
            <a:spLocks noChangeArrowheads="1"/>
          </p:cNvSpPr>
          <p:nvPr/>
        </p:nvSpPr>
        <p:spPr bwMode="auto">
          <a:xfrm rot="-5400000">
            <a:off x="1770062" y="3476452"/>
            <a:ext cx="30003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t>Merrill &amp; Wilson 1938</a:t>
            </a:r>
          </a:p>
        </p:txBody>
      </p:sp>
      <p:sp>
        <p:nvSpPr>
          <p:cNvPr id="23557" name="Text Box 7"/>
          <p:cNvSpPr txBox="1">
            <a:spLocks noChangeArrowheads="1"/>
          </p:cNvSpPr>
          <p:nvPr/>
        </p:nvSpPr>
        <p:spPr bwMode="auto">
          <a:xfrm rot="-5400000">
            <a:off x="3363912" y="3332436"/>
            <a:ext cx="30003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t>Merrill &amp; Wilson 1960</a:t>
            </a:r>
          </a:p>
        </p:txBody>
      </p:sp>
      <p:sp>
        <p:nvSpPr>
          <p:cNvPr id="23558" name="Text Box 8"/>
          <p:cNvSpPr txBox="1">
            <a:spLocks noChangeArrowheads="1"/>
          </p:cNvSpPr>
          <p:nvPr/>
        </p:nvSpPr>
        <p:spPr bwMode="auto">
          <a:xfrm rot="-5400000">
            <a:off x="4461669" y="3842420"/>
            <a:ext cx="1716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err="1"/>
              <a:t>Herbig</a:t>
            </a:r>
            <a:r>
              <a:rPr lang="en-US" sz="1800" dirty="0"/>
              <a:t> 1966</a:t>
            </a:r>
          </a:p>
        </p:txBody>
      </p:sp>
      <p:sp>
        <p:nvSpPr>
          <p:cNvPr id="23559" name="Text Box 9"/>
          <p:cNvSpPr txBox="1">
            <a:spLocks noChangeArrowheads="1"/>
          </p:cNvSpPr>
          <p:nvPr/>
        </p:nvSpPr>
        <p:spPr bwMode="auto">
          <a:xfrm rot="-5400000">
            <a:off x="5128419" y="3770412"/>
            <a:ext cx="1716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err="1"/>
              <a:t>Herbig</a:t>
            </a:r>
            <a:r>
              <a:rPr lang="en-US" sz="1800" dirty="0"/>
              <a:t> 1975</a:t>
            </a:r>
          </a:p>
        </p:txBody>
      </p:sp>
      <p:sp>
        <p:nvSpPr>
          <p:cNvPr id="23560" name="Text Box 10"/>
          <p:cNvSpPr txBox="1">
            <a:spLocks noChangeArrowheads="1"/>
          </p:cNvSpPr>
          <p:nvPr/>
        </p:nvSpPr>
        <p:spPr bwMode="auto">
          <a:xfrm rot="-5400000">
            <a:off x="6080919" y="3338364"/>
            <a:ext cx="1716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err="1"/>
              <a:t>Herbig</a:t>
            </a:r>
            <a:r>
              <a:rPr lang="en-US" sz="1800" dirty="0"/>
              <a:t> 1988</a:t>
            </a:r>
          </a:p>
        </p:txBody>
      </p:sp>
      <p:sp>
        <p:nvSpPr>
          <p:cNvPr id="85003" name="Text Box 11"/>
          <p:cNvSpPr txBox="1">
            <a:spLocks noChangeArrowheads="1"/>
          </p:cNvSpPr>
          <p:nvPr/>
        </p:nvSpPr>
        <p:spPr bwMode="auto">
          <a:xfrm rot="-5400000">
            <a:off x="5973853" y="3801166"/>
            <a:ext cx="27747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err="1"/>
              <a:t>Jenniskens</a:t>
            </a:r>
            <a:r>
              <a:rPr lang="en-US" sz="1800" dirty="0"/>
              <a:t> </a:t>
            </a:r>
            <a:r>
              <a:rPr lang="en-US" sz="1800" dirty="0" smtClean="0"/>
              <a:t>   &amp; </a:t>
            </a:r>
            <a:r>
              <a:rPr lang="en-US" sz="1800" dirty="0"/>
              <a:t>Desert 1994</a:t>
            </a:r>
          </a:p>
        </p:txBody>
      </p:sp>
      <p:sp>
        <p:nvSpPr>
          <p:cNvPr id="85004" name="Text Box 12"/>
          <p:cNvSpPr txBox="1">
            <a:spLocks noChangeArrowheads="1"/>
          </p:cNvSpPr>
          <p:nvPr/>
        </p:nvSpPr>
        <p:spPr bwMode="auto">
          <a:xfrm rot="-5400000">
            <a:off x="6530181" y="2027685"/>
            <a:ext cx="25511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err="1"/>
              <a:t>Tuairisg</a:t>
            </a:r>
            <a:r>
              <a:rPr lang="en-US" sz="1800" dirty="0"/>
              <a:t> et al. 2000</a:t>
            </a:r>
          </a:p>
        </p:txBody>
      </p:sp>
      <p:sp>
        <p:nvSpPr>
          <p:cNvPr id="85005" name="Text Box 13"/>
          <p:cNvSpPr txBox="1">
            <a:spLocks noChangeArrowheads="1"/>
          </p:cNvSpPr>
          <p:nvPr/>
        </p:nvSpPr>
        <p:spPr bwMode="auto">
          <a:xfrm rot="-5400000">
            <a:off x="7353051" y="3071069"/>
            <a:ext cx="2333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t>Hobbs et al. 2008</a:t>
            </a:r>
          </a:p>
        </p:txBody>
      </p:sp>
      <p:sp>
        <p:nvSpPr>
          <p:cNvPr id="85006" name="Text Box 14"/>
          <p:cNvSpPr txBox="1">
            <a:spLocks noChangeArrowheads="1"/>
          </p:cNvSpPr>
          <p:nvPr/>
        </p:nvSpPr>
        <p:spPr bwMode="auto">
          <a:xfrm rot="-5400000">
            <a:off x="7570787" y="2567013"/>
            <a:ext cx="2333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dirty="0"/>
              <a:t>Hobbs et al. 2009</a:t>
            </a:r>
          </a:p>
        </p:txBody>
      </p:sp>
      <p:sp>
        <p:nvSpPr>
          <p:cNvPr id="2" name="TextBox 1"/>
          <p:cNvSpPr txBox="1"/>
          <p:nvPr/>
        </p:nvSpPr>
        <p:spPr>
          <a:xfrm>
            <a:off x="1405154" y="1340768"/>
            <a:ext cx="6318294" cy="769441"/>
          </a:xfrm>
          <a:prstGeom prst="rect">
            <a:avLst/>
          </a:prstGeom>
          <a:noFill/>
        </p:spPr>
        <p:txBody>
          <a:bodyPr wrap="none" rtlCol="0">
            <a:spAutoFit/>
          </a:bodyPr>
          <a:lstStyle/>
          <a:p>
            <a:pPr algn="ctr"/>
            <a:r>
              <a:rPr lang="en-US" dirty="0">
                <a:solidFill>
                  <a:schemeClr val="tx2"/>
                </a:solidFill>
              </a:rPr>
              <a:t>“</a:t>
            </a:r>
            <a:r>
              <a:rPr lang="en-US" sz="2000" dirty="0">
                <a:solidFill>
                  <a:schemeClr val="tx2"/>
                </a:solidFill>
              </a:rPr>
              <a:t>Greatest unsolved mystery in astronomical spectroscopy”</a:t>
            </a:r>
          </a:p>
          <a:p>
            <a:pPr algn="ctr"/>
            <a:endParaRPr lang="en-US" sz="600" dirty="0">
              <a:solidFill>
                <a:schemeClr val="tx2"/>
              </a:solidFill>
            </a:endParaRPr>
          </a:p>
          <a:p>
            <a:pPr algn="ctr"/>
            <a:r>
              <a:rPr lang="en-US" dirty="0">
                <a:solidFill>
                  <a:schemeClr val="tx2"/>
                </a:solidFill>
              </a:rPr>
              <a:t>(Still true? What about </a:t>
            </a:r>
            <a:r>
              <a:rPr lang="en-US" dirty="0" smtClean="0">
                <a:solidFill>
                  <a:schemeClr val="tx2"/>
                </a:solidFill>
              </a:rPr>
              <a:t>IRC</a:t>
            </a:r>
            <a:r>
              <a:rPr lang="en-US" dirty="0">
                <a:solidFill>
                  <a:schemeClr val="tx2"/>
                </a:solidFill>
              </a:rPr>
              <a:t>+10216?, </a:t>
            </a:r>
            <a:r>
              <a:rPr lang="en-US" dirty="0" smtClean="0">
                <a:solidFill>
                  <a:schemeClr val="tx2"/>
                </a:solidFill>
              </a:rPr>
              <a:t>massive SFRs?, …)</a:t>
            </a:r>
          </a:p>
        </p:txBody>
      </p:sp>
      <p:sp>
        <p:nvSpPr>
          <p:cNvPr id="3" name="TextBox 2"/>
          <p:cNvSpPr txBox="1"/>
          <p:nvPr/>
        </p:nvSpPr>
        <p:spPr>
          <a:xfrm>
            <a:off x="1852104" y="5982379"/>
            <a:ext cx="6021300" cy="830997"/>
          </a:xfrm>
          <a:prstGeom prst="rect">
            <a:avLst/>
          </a:prstGeom>
          <a:noFill/>
        </p:spPr>
        <p:txBody>
          <a:bodyPr wrap="none" rtlCol="0">
            <a:spAutoFit/>
          </a:bodyPr>
          <a:lstStyle/>
          <a:p>
            <a:pPr algn="ctr"/>
            <a:r>
              <a:rPr lang="en-US" sz="2400" i="1" dirty="0">
                <a:solidFill>
                  <a:schemeClr val="tx2"/>
                </a:solidFill>
              </a:rPr>
              <a:t>What can </a:t>
            </a:r>
            <a:r>
              <a:rPr lang="en-US" sz="2400" i="1" dirty="0" smtClean="0">
                <a:solidFill>
                  <a:schemeClr val="tx2"/>
                </a:solidFill>
              </a:rPr>
              <a:t>be learned </a:t>
            </a:r>
            <a:r>
              <a:rPr lang="en-US" sz="2400" i="1" dirty="0">
                <a:solidFill>
                  <a:schemeClr val="tx2"/>
                </a:solidFill>
              </a:rPr>
              <a:t>about the DIBs carriers</a:t>
            </a:r>
          </a:p>
          <a:p>
            <a:pPr algn="ctr"/>
            <a:r>
              <a:rPr lang="en-US" sz="2400" i="1" dirty="0">
                <a:solidFill>
                  <a:schemeClr val="tx2"/>
                </a:solidFill>
              </a:rPr>
              <a:t>(even if </a:t>
            </a:r>
            <a:r>
              <a:rPr lang="en-US" sz="2400" i="1" dirty="0" smtClean="0">
                <a:solidFill>
                  <a:schemeClr val="tx2"/>
                </a:solidFill>
              </a:rPr>
              <a:t>it is not known </a:t>
            </a:r>
            <a:r>
              <a:rPr lang="en-US" sz="2400" i="1" dirty="0">
                <a:solidFill>
                  <a:schemeClr val="tx2"/>
                </a:solidFill>
              </a:rPr>
              <a:t>what they are</a:t>
            </a:r>
            <a:r>
              <a:rPr lang="en-US" sz="2400" i="1" dirty="0" smtClean="0">
                <a:solidFill>
                  <a:schemeClr val="tx2"/>
                </a:solidFill>
              </a:rPr>
              <a:t>)</a:t>
            </a:r>
            <a:r>
              <a:rPr lang="en-US" sz="2400" i="1" dirty="0">
                <a:solidFill>
                  <a:schemeClr val="tx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0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0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0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3" grpId="0"/>
      <p:bldP spid="85004" grpId="0"/>
      <p:bldP spid="85005" grpId="0"/>
      <p:bldP spid="850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lan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63638"/>
            <a:ext cx="9144000" cy="2913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TextBox 4"/>
          <p:cNvSpPr txBox="1">
            <a:spLocks noChangeArrowheads="1"/>
          </p:cNvSpPr>
          <p:nvPr/>
        </p:nvSpPr>
        <p:spPr bwMode="auto">
          <a:xfrm>
            <a:off x="576263" y="4614863"/>
            <a:ext cx="76803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a:solidFill>
                  <a:schemeClr val="tx2"/>
                </a:solidFill>
                <a:sym typeface="Wingdings" charset="0"/>
              </a:rPr>
              <a:t>About 1/3 of the optical spectrum contains DIBs (Herbig 1995 ARAA)</a:t>
            </a:r>
          </a:p>
          <a:p>
            <a:pPr algn="ctr"/>
            <a:r>
              <a:rPr lang="en-US" sz="2000">
                <a:solidFill>
                  <a:schemeClr val="tx2"/>
                </a:solidFill>
                <a:sym typeface="Wingdings" charset="0"/>
              </a:rPr>
              <a:t>But only 200 DIBs then; now 500+ (although many new ones are in NIR)</a:t>
            </a:r>
          </a:p>
        </p:txBody>
      </p:sp>
      <p:sp>
        <p:nvSpPr>
          <p:cNvPr id="25603" name="TextBox 1"/>
          <p:cNvSpPr txBox="1">
            <a:spLocks noChangeArrowheads="1"/>
          </p:cNvSpPr>
          <p:nvPr/>
        </p:nvSpPr>
        <p:spPr bwMode="auto">
          <a:xfrm>
            <a:off x="2700338" y="260350"/>
            <a:ext cx="3800475"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800">
                <a:solidFill>
                  <a:schemeClr val="tx2"/>
                </a:solidFill>
              </a:rPr>
              <a:t>PURE DIB SPECTRUM</a:t>
            </a:r>
          </a:p>
          <a:p>
            <a:pPr algn="ctr"/>
            <a:r>
              <a:rPr lang="en-US" sz="1800">
                <a:solidFill>
                  <a:schemeClr val="tx2"/>
                </a:solidFill>
              </a:rPr>
              <a:t>Jenniskens &amp; Desert (1994)</a:t>
            </a:r>
          </a:p>
        </p:txBody>
      </p:sp>
      <p:sp>
        <p:nvSpPr>
          <p:cNvPr id="25604" name="TextBox 1"/>
          <p:cNvSpPr txBox="1">
            <a:spLocks noChangeArrowheads="1"/>
          </p:cNvSpPr>
          <p:nvPr/>
        </p:nvSpPr>
        <p:spPr bwMode="auto">
          <a:xfrm>
            <a:off x="1838325" y="2636838"/>
            <a:ext cx="6680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800">
                <a:solidFill>
                  <a:schemeClr val="bg1"/>
                </a:solidFill>
              </a:rPr>
              <a:t>Average of spectra of reddened stars with photospheric lines removed,</a:t>
            </a:r>
          </a:p>
          <a:p>
            <a:pPr algn="ctr"/>
            <a:r>
              <a:rPr lang="en-US" sz="1800">
                <a:solidFill>
                  <a:schemeClr val="bg1"/>
                </a:solidFill>
              </a:rPr>
              <a:t>scaled to A</a:t>
            </a:r>
            <a:r>
              <a:rPr lang="en-US" sz="1800" baseline="-25000">
                <a:solidFill>
                  <a:schemeClr val="bg1"/>
                </a:solidFill>
              </a:rPr>
              <a:t>V</a:t>
            </a:r>
            <a:r>
              <a:rPr lang="en-US" sz="1800">
                <a:solidFill>
                  <a:schemeClr val="bg1"/>
                </a:solidFill>
              </a:rPr>
              <a:t>~0.3 mag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zetaper.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8175" y="1268413"/>
            <a:ext cx="3390900"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 name="TextBox 1"/>
          <p:cNvSpPr txBox="1">
            <a:spLocks noChangeArrowheads="1"/>
          </p:cNvSpPr>
          <p:nvPr/>
        </p:nvSpPr>
        <p:spPr bwMode="auto">
          <a:xfrm>
            <a:off x="323850" y="188913"/>
            <a:ext cx="86264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solidFill>
                  <a:schemeClr val="tx2"/>
                </a:solidFill>
              </a:rPr>
              <a:t>IN WHAT COMPONENT OF THE ISM ARE DIBS FORMED?</a:t>
            </a:r>
          </a:p>
        </p:txBody>
      </p:sp>
      <p:sp>
        <p:nvSpPr>
          <p:cNvPr id="26627" name="TextBox 4"/>
          <p:cNvSpPr txBox="1">
            <a:spLocks noChangeArrowheads="1"/>
          </p:cNvSpPr>
          <p:nvPr/>
        </p:nvSpPr>
        <p:spPr bwMode="auto">
          <a:xfrm>
            <a:off x="179388" y="1124744"/>
            <a:ext cx="5904780" cy="5663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dirty="0">
                <a:solidFill>
                  <a:schemeClr val="tx2"/>
                </a:solidFill>
              </a:rPr>
              <a:t>Diffuse clouds </a:t>
            </a:r>
            <a:r>
              <a:rPr lang="en-US" sz="2000" dirty="0">
                <a:solidFill>
                  <a:schemeClr val="tx2"/>
                </a:solidFill>
              </a:rPr>
              <a:t>(typical A</a:t>
            </a:r>
            <a:r>
              <a:rPr lang="en-US" sz="2000" baseline="-25000" dirty="0">
                <a:solidFill>
                  <a:schemeClr val="tx2"/>
                </a:solidFill>
              </a:rPr>
              <a:t>V</a:t>
            </a:r>
            <a:r>
              <a:rPr lang="en-US" sz="2000" dirty="0">
                <a:solidFill>
                  <a:schemeClr val="tx2"/>
                </a:solidFill>
              </a:rPr>
              <a:t> &lt; a few mag)</a:t>
            </a:r>
            <a:r>
              <a:rPr lang="en-US" sz="2000" b="1" dirty="0">
                <a:solidFill>
                  <a:schemeClr val="tx2"/>
                </a:solidFill>
              </a:rPr>
              <a:t>:</a:t>
            </a:r>
          </a:p>
          <a:p>
            <a:pPr>
              <a:buFont typeface="Arial" charset="0"/>
              <a:buChar char="•"/>
            </a:pPr>
            <a:r>
              <a:rPr lang="en-US" sz="2000" i="1" dirty="0">
                <a:solidFill>
                  <a:schemeClr val="tx2"/>
                </a:solidFill>
              </a:rPr>
              <a:t> n</a:t>
            </a:r>
            <a:r>
              <a:rPr lang="en-US" sz="2000" dirty="0">
                <a:solidFill>
                  <a:schemeClr val="tx2"/>
                </a:solidFill>
              </a:rPr>
              <a:t> &lt; 300 cm</a:t>
            </a:r>
            <a:r>
              <a:rPr lang="en-US" sz="2000" baseline="30000" dirty="0">
                <a:solidFill>
                  <a:schemeClr val="tx2"/>
                </a:solidFill>
              </a:rPr>
              <a:t>-3</a:t>
            </a:r>
            <a:r>
              <a:rPr lang="en-US" sz="2000" dirty="0">
                <a:solidFill>
                  <a:schemeClr val="tx2"/>
                </a:solidFill>
              </a:rPr>
              <a:t>  1-10 pc</a:t>
            </a:r>
            <a:endParaRPr lang="en-US" sz="2000" baseline="-25000" dirty="0">
              <a:solidFill>
                <a:schemeClr val="tx2"/>
              </a:solidFill>
            </a:endParaRPr>
          </a:p>
          <a:p>
            <a:pPr>
              <a:buFont typeface="Arial" charset="0"/>
              <a:buChar char="•"/>
            </a:pPr>
            <a:r>
              <a:rPr lang="en-US" sz="2000" dirty="0">
                <a:solidFill>
                  <a:schemeClr val="tx2"/>
                </a:solidFill>
              </a:rPr>
              <a:t> </a:t>
            </a:r>
            <a:r>
              <a:rPr lang="en-US" sz="2000" dirty="0" err="1">
                <a:solidFill>
                  <a:schemeClr val="tx2"/>
                </a:solidFill>
              </a:rPr>
              <a:t>λ</a:t>
            </a:r>
            <a:r>
              <a:rPr lang="en-US" sz="2000" dirty="0">
                <a:solidFill>
                  <a:schemeClr val="tx2"/>
                </a:solidFill>
              </a:rPr>
              <a:t>&lt; 912 </a:t>
            </a:r>
            <a:r>
              <a:rPr lang="en-US" sz="2000" dirty="0" err="1">
                <a:solidFill>
                  <a:schemeClr val="tx2"/>
                </a:solidFill>
              </a:rPr>
              <a:t>Å</a:t>
            </a:r>
            <a:r>
              <a:rPr lang="en-US" sz="2000" dirty="0">
                <a:solidFill>
                  <a:schemeClr val="tx2"/>
                </a:solidFill>
              </a:rPr>
              <a:t>  (&gt;13.6eV) is </a:t>
            </a:r>
            <a:r>
              <a:rPr lang="en-US" sz="2000" dirty="0" smtClean="0">
                <a:solidFill>
                  <a:schemeClr val="tx2"/>
                </a:solidFill>
              </a:rPr>
              <a:t>absorbed </a:t>
            </a:r>
            <a:r>
              <a:rPr lang="en-US" sz="2000" dirty="0">
                <a:solidFill>
                  <a:schemeClr val="tx2"/>
                </a:solidFill>
              </a:rPr>
              <a:t>at </a:t>
            </a:r>
            <a:r>
              <a:rPr lang="en-US" sz="2000" dirty="0" smtClean="0">
                <a:solidFill>
                  <a:schemeClr val="tx2"/>
                </a:solidFill>
              </a:rPr>
              <a:t>surface,</a:t>
            </a:r>
            <a:endParaRPr lang="en-US" sz="2000" dirty="0">
              <a:solidFill>
                <a:schemeClr val="tx2"/>
              </a:solidFill>
            </a:endParaRPr>
          </a:p>
          <a:p>
            <a:r>
              <a:rPr lang="en-US" sz="2000" dirty="0">
                <a:solidFill>
                  <a:schemeClr val="tx2"/>
                </a:solidFill>
              </a:rPr>
              <a:t>   but longer wavelength UV </a:t>
            </a:r>
            <a:r>
              <a:rPr lang="en-US" sz="2000" dirty="0" smtClean="0">
                <a:solidFill>
                  <a:schemeClr val="tx2"/>
                </a:solidFill>
              </a:rPr>
              <a:t>(&lt;13.6eV</a:t>
            </a:r>
            <a:r>
              <a:rPr lang="en-US" sz="2000" dirty="0">
                <a:solidFill>
                  <a:schemeClr val="tx2"/>
                </a:solidFill>
              </a:rPr>
              <a:t>)  penetrates</a:t>
            </a:r>
          </a:p>
          <a:p>
            <a:pPr>
              <a:buFont typeface="Arial" charset="0"/>
              <a:buChar char="•"/>
            </a:pPr>
            <a:r>
              <a:rPr lang="en-US" sz="2000" dirty="0">
                <a:solidFill>
                  <a:schemeClr val="tx2"/>
                </a:solidFill>
              </a:rPr>
              <a:t> some hydrogen is in H</a:t>
            </a:r>
            <a:r>
              <a:rPr lang="en-US" sz="2000" baseline="-25000" dirty="0">
                <a:solidFill>
                  <a:schemeClr val="tx2"/>
                </a:solidFill>
              </a:rPr>
              <a:t>2</a:t>
            </a:r>
            <a:r>
              <a:rPr lang="en-US" sz="2000" dirty="0">
                <a:solidFill>
                  <a:schemeClr val="tx2"/>
                </a:solidFill>
              </a:rPr>
              <a:t>, </a:t>
            </a:r>
            <a:r>
              <a:rPr lang="en-US" sz="2000" dirty="0" smtClean="0">
                <a:solidFill>
                  <a:schemeClr val="tx2"/>
                </a:solidFill>
              </a:rPr>
              <a:t>some (most) </a:t>
            </a:r>
            <a:r>
              <a:rPr lang="en-US" sz="2000" dirty="0">
                <a:solidFill>
                  <a:schemeClr val="tx2"/>
                </a:solidFill>
              </a:rPr>
              <a:t>is in H</a:t>
            </a:r>
          </a:p>
          <a:p>
            <a:pPr>
              <a:buFont typeface="Arial" charset="0"/>
              <a:buChar char="•"/>
            </a:pPr>
            <a:r>
              <a:rPr lang="en-US" sz="2000" dirty="0">
                <a:solidFill>
                  <a:schemeClr val="tx2"/>
                </a:solidFill>
              </a:rPr>
              <a:t> 99% of C is ionized, only 1% of C in CO</a:t>
            </a:r>
            <a:endParaRPr lang="en-US" sz="2000" b="1" dirty="0">
              <a:solidFill>
                <a:schemeClr val="tx2"/>
              </a:solidFill>
            </a:endParaRPr>
          </a:p>
          <a:p>
            <a:endParaRPr lang="en-US" sz="1400" dirty="0">
              <a:solidFill>
                <a:schemeClr val="tx2"/>
              </a:solidFill>
            </a:endParaRPr>
          </a:p>
          <a:p>
            <a:r>
              <a:rPr lang="en-US" sz="2000" b="1" dirty="0">
                <a:solidFill>
                  <a:schemeClr val="tx2"/>
                </a:solidFill>
              </a:rPr>
              <a:t>Translucent clouds  (A</a:t>
            </a:r>
            <a:r>
              <a:rPr lang="en-US" sz="2000" b="1" baseline="-25000" dirty="0">
                <a:solidFill>
                  <a:schemeClr val="tx2"/>
                </a:solidFill>
              </a:rPr>
              <a:t>V</a:t>
            </a:r>
            <a:r>
              <a:rPr lang="en-US" sz="2000" b="1" dirty="0">
                <a:solidFill>
                  <a:schemeClr val="tx2"/>
                </a:solidFill>
              </a:rPr>
              <a:t> ~ a few - several mag)</a:t>
            </a:r>
            <a:endParaRPr lang="en-US" sz="2000" dirty="0">
              <a:solidFill>
                <a:schemeClr val="tx2"/>
              </a:solidFill>
            </a:endParaRPr>
          </a:p>
          <a:p>
            <a:endParaRPr lang="en-US" sz="2000" dirty="0">
              <a:solidFill>
                <a:schemeClr val="tx2"/>
              </a:solidFill>
            </a:endParaRPr>
          </a:p>
          <a:p>
            <a:pPr>
              <a:buFont typeface="Arial" charset="0"/>
              <a:buChar char="•"/>
            </a:pPr>
            <a:r>
              <a:rPr lang="en-US" sz="2000" b="1" dirty="0">
                <a:solidFill>
                  <a:schemeClr val="tx2"/>
                </a:solidFill>
              </a:rPr>
              <a:t> </a:t>
            </a:r>
            <a:r>
              <a:rPr lang="en-US" sz="2000" b="1" dirty="0" smtClean="0">
                <a:solidFill>
                  <a:schemeClr val="tx2"/>
                </a:solidFill>
              </a:rPr>
              <a:t>Molecular </a:t>
            </a:r>
            <a:r>
              <a:rPr lang="en-US" sz="2000" b="1" dirty="0">
                <a:solidFill>
                  <a:schemeClr val="tx2"/>
                </a:solidFill>
              </a:rPr>
              <a:t>clouds </a:t>
            </a:r>
            <a:r>
              <a:rPr lang="en-US" sz="2000" dirty="0">
                <a:solidFill>
                  <a:schemeClr val="tx2"/>
                </a:solidFill>
              </a:rPr>
              <a:t>(typical A</a:t>
            </a:r>
            <a:r>
              <a:rPr lang="en-US" sz="2000" baseline="-25000" dirty="0">
                <a:solidFill>
                  <a:schemeClr val="tx2"/>
                </a:solidFill>
              </a:rPr>
              <a:t>V</a:t>
            </a:r>
            <a:r>
              <a:rPr lang="en-US" sz="2000" dirty="0">
                <a:solidFill>
                  <a:schemeClr val="tx2"/>
                </a:solidFill>
              </a:rPr>
              <a:t> &gt; several mag):</a:t>
            </a:r>
          </a:p>
          <a:p>
            <a:pPr>
              <a:buFont typeface="Arial" charset="0"/>
              <a:buChar char="•"/>
            </a:pPr>
            <a:r>
              <a:rPr lang="en-US" sz="2000" dirty="0">
                <a:solidFill>
                  <a:schemeClr val="tx2"/>
                </a:solidFill>
              </a:rPr>
              <a:t> 300 cm</a:t>
            </a:r>
            <a:r>
              <a:rPr lang="en-US" sz="2000" baseline="30000" dirty="0">
                <a:solidFill>
                  <a:schemeClr val="tx2"/>
                </a:solidFill>
              </a:rPr>
              <a:t>-3</a:t>
            </a:r>
            <a:r>
              <a:rPr lang="en-US" sz="2000" dirty="0">
                <a:solidFill>
                  <a:schemeClr val="tx2"/>
                </a:solidFill>
              </a:rPr>
              <a:t> &lt; </a:t>
            </a:r>
            <a:r>
              <a:rPr lang="en-US" sz="2000" i="1" dirty="0">
                <a:solidFill>
                  <a:schemeClr val="tx2"/>
                </a:solidFill>
              </a:rPr>
              <a:t>n</a:t>
            </a:r>
            <a:r>
              <a:rPr lang="en-US" sz="2000" dirty="0">
                <a:solidFill>
                  <a:schemeClr val="tx2"/>
                </a:solidFill>
              </a:rPr>
              <a:t> &lt; 100,000 cm</a:t>
            </a:r>
            <a:r>
              <a:rPr lang="en-US" sz="2000" baseline="30000" dirty="0">
                <a:solidFill>
                  <a:schemeClr val="tx2"/>
                </a:solidFill>
              </a:rPr>
              <a:t>-3</a:t>
            </a:r>
            <a:r>
              <a:rPr lang="en-US" sz="2000" dirty="0">
                <a:solidFill>
                  <a:schemeClr val="tx2"/>
                </a:solidFill>
              </a:rPr>
              <a:t>  0.1-1 pc</a:t>
            </a:r>
          </a:p>
          <a:p>
            <a:pPr>
              <a:buFont typeface="Arial" charset="0"/>
              <a:buChar char="•"/>
            </a:pPr>
            <a:r>
              <a:rPr lang="en-US" sz="2000" dirty="0">
                <a:solidFill>
                  <a:schemeClr val="tx2"/>
                </a:solidFill>
              </a:rPr>
              <a:t> no UV </a:t>
            </a:r>
            <a:r>
              <a:rPr lang="en-US" sz="2000" dirty="0" smtClean="0">
                <a:solidFill>
                  <a:schemeClr val="tx2"/>
                </a:solidFill>
              </a:rPr>
              <a:t>at all penetrates </a:t>
            </a:r>
            <a:r>
              <a:rPr lang="en-US" sz="2000" dirty="0">
                <a:solidFill>
                  <a:schemeClr val="tx2"/>
                </a:solidFill>
              </a:rPr>
              <a:t>beyond a thin surface layer</a:t>
            </a:r>
          </a:p>
          <a:p>
            <a:pPr>
              <a:buFont typeface="Arial" charset="0"/>
              <a:buChar char="•"/>
            </a:pPr>
            <a:r>
              <a:rPr lang="en-US" sz="2000" dirty="0">
                <a:solidFill>
                  <a:schemeClr val="tx2"/>
                </a:solidFill>
              </a:rPr>
              <a:t> interior hydrogen is all in H</a:t>
            </a:r>
            <a:r>
              <a:rPr lang="en-US" sz="2000" baseline="-25000" dirty="0">
                <a:solidFill>
                  <a:schemeClr val="tx2"/>
                </a:solidFill>
              </a:rPr>
              <a:t>2</a:t>
            </a:r>
            <a:r>
              <a:rPr lang="en-US" sz="2000" dirty="0">
                <a:solidFill>
                  <a:schemeClr val="tx2"/>
                </a:solidFill>
              </a:rPr>
              <a:t>, all C in CO.</a:t>
            </a:r>
          </a:p>
          <a:p>
            <a:pPr>
              <a:buFont typeface="Arial" charset="0"/>
              <a:buChar char="•"/>
            </a:pPr>
            <a:r>
              <a:rPr lang="en-US" sz="2000" dirty="0">
                <a:solidFill>
                  <a:schemeClr val="tx2"/>
                </a:solidFill>
              </a:rPr>
              <a:t> neutral, except tiny fraction (~10</a:t>
            </a:r>
            <a:r>
              <a:rPr lang="en-US" sz="2000" baseline="30000" dirty="0">
                <a:solidFill>
                  <a:schemeClr val="tx2"/>
                </a:solidFill>
              </a:rPr>
              <a:t>-9</a:t>
            </a:r>
            <a:r>
              <a:rPr lang="en-US" sz="2000" dirty="0">
                <a:solidFill>
                  <a:schemeClr val="tx2"/>
                </a:solidFill>
              </a:rPr>
              <a:t>) ionized by CRs</a:t>
            </a:r>
          </a:p>
          <a:p>
            <a:pPr algn="ctr"/>
            <a:r>
              <a:rPr lang="en-US" sz="2000" dirty="0" smtClean="0">
                <a:solidFill>
                  <a:schemeClr val="tx2"/>
                </a:solidFill>
              </a:rPr>
              <a:t>………</a:t>
            </a:r>
          </a:p>
          <a:p>
            <a:r>
              <a:rPr lang="en-US" sz="2000" dirty="0">
                <a:solidFill>
                  <a:schemeClr val="tx2"/>
                </a:solidFill>
              </a:rPr>
              <a:t>S</a:t>
            </a:r>
            <a:r>
              <a:rPr lang="en-US" sz="2000" dirty="0" smtClean="0">
                <a:solidFill>
                  <a:schemeClr val="tx2"/>
                </a:solidFill>
              </a:rPr>
              <a:t>ightlines can be complex – contain more than one type</a:t>
            </a:r>
          </a:p>
          <a:p>
            <a:endParaRPr lang="en-US" sz="800" dirty="0">
              <a:solidFill>
                <a:schemeClr val="tx2"/>
              </a:solidFill>
            </a:endParaRPr>
          </a:p>
          <a:p>
            <a:r>
              <a:rPr lang="en-US" sz="2000" dirty="0">
                <a:solidFill>
                  <a:schemeClr val="tx2"/>
                </a:solidFill>
              </a:rPr>
              <a:t>A</a:t>
            </a:r>
            <a:r>
              <a:rPr lang="en-US" sz="2000" dirty="0" smtClean="0">
                <a:solidFill>
                  <a:schemeClr val="tx2"/>
                </a:solidFill>
              </a:rPr>
              <a:t> </a:t>
            </a:r>
            <a:r>
              <a:rPr lang="en-US" sz="2000" dirty="0">
                <a:solidFill>
                  <a:schemeClr val="tx2"/>
                </a:solidFill>
              </a:rPr>
              <a:t>sufficiently large “diffuse cloud”  can have a </a:t>
            </a:r>
            <a:r>
              <a:rPr lang="en-US" sz="2000" dirty="0" smtClean="0">
                <a:solidFill>
                  <a:schemeClr val="tx2"/>
                </a:solidFill>
              </a:rPr>
              <a:t>shielded core </a:t>
            </a:r>
            <a:r>
              <a:rPr lang="en-US" sz="2000" dirty="0">
                <a:solidFill>
                  <a:schemeClr val="tx2"/>
                </a:solidFill>
              </a:rPr>
              <a:t>with some of the properties of a </a:t>
            </a:r>
            <a:r>
              <a:rPr lang="en-US" sz="2000" dirty="0" smtClean="0">
                <a:solidFill>
                  <a:schemeClr val="tx2"/>
                </a:solidFill>
              </a:rPr>
              <a:t>molecular </a:t>
            </a:r>
            <a:r>
              <a:rPr lang="en-US" sz="2000" dirty="0">
                <a:solidFill>
                  <a:schemeClr val="tx2"/>
                </a:solidFill>
              </a:rPr>
              <a:t>cloud</a:t>
            </a:r>
            <a:r>
              <a:rPr lang="en-US" sz="2000" dirty="0" smtClean="0">
                <a:solidFill>
                  <a:schemeClr val="tx2"/>
                </a:solidFill>
              </a:rPr>
              <a:t>.</a:t>
            </a:r>
            <a:endParaRPr lang="en-US" sz="2000" dirty="0">
              <a:solidFill>
                <a:schemeClr val="tx2"/>
              </a:solidFill>
            </a:endParaRPr>
          </a:p>
        </p:txBody>
      </p:sp>
      <p:pic>
        <p:nvPicPr>
          <p:cNvPr id="26628" name="Picture 5" descr="barnard68_vlt_bi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797300"/>
            <a:ext cx="2795588" cy="303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extBox 5"/>
          <p:cNvSpPr txBox="1">
            <a:spLocks noChangeArrowheads="1"/>
          </p:cNvSpPr>
          <p:nvPr/>
        </p:nvSpPr>
        <p:spPr bwMode="auto">
          <a:xfrm>
            <a:off x="6313488" y="6324600"/>
            <a:ext cx="1841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1200">
              <a:solidFill>
                <a:schemeClr val="bg1"/>
              </a:solidFill>
            </a:endParaRPr>
          </a:p>
        </p:txBody>
      </p:sp>
      <p:sp>
        <p:nvSpPr>
          <p:cNvPr id="26630" name="Picture 8" descr="zetaper.tiff"/>
          <p:cNvSpPr>
            <a:spLocks noChangeAspect="1"/>
          </p:cNvSpPr>
          <p:nvPr/>
        </p:nvSpPr>
        <p:spPr bwMode="auto">
          <a:xfrm>
            <a:off x="5681663" y="4191000"/>
            <a:ext cx="3462337"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32" name="TextBox 8"/>
          <p:cNvSpPr txBox="1">
            <a:spLocks noChangeArrowheads="1"/>
          </p:cNvSpPr>
          <p:nvPr/>
        </p:nvSpPr>
        <p:spPr bwMode="auto">
          <a:xfrm>
            <a:off x="7667625" y="1484313"/>
            <a:ext cx="1290638"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600"/>
              <a:t>Diffuse clou</a:t>
            </a:r>
            <a:r>
              <a:rPr lang="en-US" sz="1400"/>
              <a:t>d</a:t>
            </a:r>
          </a:p>
          <a:p>
            <a:pPr algn="ctr"/>
            <a:r>
              <a:rPr lang="en-US" sz="1400"/>
              <a:t>ζ Per</a:t>
            </a:r>
          </a:p>
        </p:txBody>
      </p:sp>
      <p:sp>
        <p:nvSpPr>
          <p:cNvPr id="26633" name="TextBox 1"/>
          <p:cNvSpPr txBox="1">
            <a:spLocks noChangeArrowheads="1"/>
          </p:cNvSpPr>
          <p:nvPr/>
        </p:nvSpPr>
        <p:spPr bwMode="auto">
          <a:xfrm>
            <a:off x="6948264" y="5949950"/>
            <a:ext cx="2138827"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600" dirty="0" smtClean="0"/>
              <a:t>Molecular (dense)cloud</a:t>
            </a:r>
            <a:endParaRPr lang="en-US" sz="1600" dirty="0"/>
          </a:p>
          <a:p>
            <a:pPr algn="ctr"/>
            <a:r>
              <a:rPr lang="en-US" sz="1600" dirty="0"/>
              <a:t>B68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lan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15888"/>
            <a:ext cx="5924550"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4" name="TextBox 6"/>
          <p:cNvSpPr txBox="1">
            <a:spLocks noChangeArrowheads="1"/>
          </p:cNvSpPr>
          <p:nvPr/>
        </p:nvSpPr>
        <p:spPr bwMode="auto">
          <a:xfrm>
            <a:off x="303213" y="3068638"/>
            <a:ext cx="8635689"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dirty="0">
                <a:solidFill>
                  <a:schemeClr val="tx2"/>
                </a:solidFill>
              </a:rPr>
              <a:t>	      </a:t>
            </a:r>
            <a:r>
              <a:rPr lang="en-US" sz="2000" dirty="0" smtClean="0">
                <a:solidFill>
                  <a:schemeClr val="tx2"/>
                </a:solidFill>
              </a:rPr>
              <a:t>Most DIBs strength </a:t>
            </a:r>
            <a:r>
              <a:rPr lang="en-US" sz="2000" dirty="0" err="1">
                <a:solidFill>
                  <a:schemeClr val="tx2"/>
                </a:solidFill>
              </a:rPr>
              <a:t>vs</a:t>
            </a:r>
            <a:r>
              <a:rPr lang="en-US" sz="2000" dirty="0">
                <a:solidFill>
                  <a:schemeClr val="tx2"/>
                </a:solidFill>
              </a:rPr>
              <a:t> reddening plots look like </a:t>
            </a:r>
            <a:r>
              <a:rPr lang="en-US" sz="2000" dirty="0" smtClean="0">
                <a:solidFill>
                  <a:schemeClr val="tx2"/>
                </a:solidFill>
              </a:rPr>
              <a:t>these</a:t>
            </a:r>
          </a:p>
          <a:p>
            <a:endParaRPr lang="en-US" sz="1200" dirty="0">
              <a:solidFill>
                <a:schemeClr val="tx2"/>
              </a:solidFill>
            </a:endParaRPr>
          </a:p>
          <a:p>
            <a:r>
              <a:rPr lang="en-US" sz="2000" dirty="0" smtClean="0">
                <a:solidFill>
                  <a:schemeClr val="tx2"/>
                </a:solidFill>
              </a:rPr>
              <a:t>Good </a:t>
            </a:r>
            <a:r>
              <a:rPr lang="en-US" sz="2000" dirty="0">
                <a:solidFill>
                  <a:schemeClr val="tx2"/>
                </a:solidFill>
              </a:rPr>
              <a:t>correlation with reddening - E(B-V</a:t>
            </a:r>
            <a:r>
              <a:rPr lang="en-US" sz="2000" dirty="0" smtClean="0">
                <a:solidFill>
                  <a:schemeClr val="tx2"/>
                </a:solidFill>
              </a:rPr>
              <a:t>) </a:t>
            </a:r>
            <a:r>
              <a:rPr lang="en-US" sz="2000" i="1" dirty="0" smtClean="0">
                <a:solidFill>
                  <a:schemeClr val="tx2"/>
                </a:solidFill>
              </a:rPr>
              <a:t>at </a:t>
            </a:r>
            <a:r>
              <a:rPr lang="en-US" sz="2000" i="1" dirty="0">
                <a:solidFill>
                  <a:schemeClr val="tx2"/>
                </a:solidFill>
              </a:rPr>
              <a:t>low </a:t>
            </a:r>
            <a:r>
              <a:rPr lang="en-US" sz="2000" i="1" dirty="0" smtClean="0">
                <a:solidFill>
                  <a:schemeClr val="tx2"/>
                </a:solidFill>
              </a:rPr>
              <a:t>values</a:t>
            </a:r>
            <a:r>
              <a:rPr lang="en-US" sz="2000" dirty="0" smtClean="0">
                <a:solidFill>
                  <a:schemeClr val="tx2"/>
                </a:solidFill>
              </a:rPr>
              <a:t>; </a:t>
            </a:r>
          </a:p>
          <a:p>
            <a:r>
              <a:rPr lang="en-US" sz="2000" dirty="0" smtClean="0">
                <a:solidFill>
                  <a:schemeClr val="tx2"/>
                </a:solidFill>
              </a:rPr>
              <a:t>   flattening at higher values</a:t>
            </a:r>
          </a:p>
          <a:p>
            <a:endParaRPr lang="en-US" sz="800" dirty="0" smtClean="0">
              <a:solidFill>
                <a:schemeClr val="tx2"/>
              </a:solidFill>
            </a:endParaRPr>
          </a:p>
          <a:p>
            <a:endParaRPr lang="en-US" sz="1000" dirty="0">
              <a:solidFill>
                <a:schemeClr val="tx2"/>
              </a:solidFill>
            </a:endParaRPr>
          </a:p>
          <a:p>
            <a:r>
              <a:rPr lang="en-US" sz="2000" dirty="0" smtClean="0">
                <a:solidFill>
                  <a:schemeClr val="tx2"/>
                </a:solidFill>
              </a:rPr>
              <a:t>Low reddening generally </a:t>
            </a:r>
            <a:r>
              <a:rPr lang="en-US" sz="2000" dirty="0">
                <a:solidFill>
                  <a:schemeClr val="tx2"/>
                </a:solidFill>
              </a:rPr>
              <a:t>means the obscuring cloud is </a:t>
            </a:r>
            <a:r>
              <a:rPr lang="en-US" sz="2000" dirty="0" smtClean="0">
                <a:solidFill>
                  <a:schemeClr val="tx2"/>
                </a:solidFill>
              </a:rPr>
              <a:t>diffuse /low density</a:t>
            </a:r>
            <a:endParaRPr lang="en-US" sz="2000" dirty="0">
              <a:solidFill>
                <a:schemeClr val="tx2"/>
              </a:solidFill>
            </a:endParaRPr>
          </a:p>
          <a:p>
            <a:endParaRPr lang="en-US" sz="800" dirty="0" smtClean="0">
              <a:solidFill>
                <a:schemeClr val="tx2"/>
              </a:solidFill>
            </a:endParaRPr>
          </a:p>
          <a:p>
            <a:r>
              <a:rPr lang="en-US" dirty="0" smtClean="0">
                <a:solidFill>
                  <a:schemeClr val="tx2"/>
                </a:solidFill>
                <a:sym typeface="Wingdings" charset="0"/>
              </a:rPr>
              <a:t>    </a:t>
            </a:r>
            <a:r>
              <a:rPr lang="en-US" dirty="0" smtClean="0">
                <a:solidFill>
                  <a:schemeClr val="tx2"/>
                </a:solidFill>
                <a:sym typeface="Wingdings"/>
              </a:rPr>
              <a:t> </a:t>
            </a:r>
            <a:r>
              <a:rPr lang="en-US" dirty="0" smtClean="0">
                <a:solidFill>
                  <a:schemeClr val="tx2"/>
                </a:solidFill>
                <a:sym typeface="Wingdings" charset="0"/>
              </a:rPr>
              <a:t>Most </a:t>
            </a:r>
            <a:r>
              <a:rPr lang="en-US" dirty="0">
                <a:solidFill>
                  <a:schemeClr val="tx2"/>
                </a:solidFill>
                <a:sym typeface="Wingdings" charset="0"/>
              </a:rPr>
              <a:t>DIBs carriers </a:t>
            </a:r>
            <a:r>
              <a:rPr lang="en-US" dirty="0" smtClean="0">
                <a:solidFill>
                  <a:schemeClr val="tx2"/>
                </a:solidFill>
                <a:sym typeface="Wingdings" charset="0"/>
              </a:rPr>
              <a:t>exist </a:t>
            </a:r>
            <a:r>
              <a:rPr lang="en-US" dirty="0">
                <a:solidFill>
                  <a:schemeClr val="tx2"/>
                </a:solidFill>
                <a:sym typeface="Wingdings" charset="0"/>
              </a:rPr>
              <a:t>in the diffuse ISM</a:t>
            </a:r>
            <a:r>
              <a:rPr lang="en-US" dirty="0" smtClean="0">
                <a:solidFill>
                  <a:schemeClr val="tx2"/>
                </a:solidFill>
                <a:sym typeface="Wingdings" charset="0"/>
              </a:rPr>
              <a:t>.</a:t>
            </a:r>
          </a:p>
          <a:p>
            <a:endParaRPr lang="en-US" sz="2000" dirty="0">
              <a:solidFill>
                <a:schemeClr val="tx2"/>
              </a:solidFill>
              <a:sym typeface="Wingdings" charset="0"/>
            </a:endParaRPr>
          </a:p>
          <a:p>
            <a:r>
              <a:rPr lang="en-US" sz="2000" i="1" dirty="0" smtClean="0">
                <a:solidFill>
                  <a:schemeClr val="tx2"/>
                </a:solidFill>
                <a:sym typeface="Wingdings" charset="0"/>
              </a:rPr>
              <a:t>But what is going on at higher reddening / extinction ? </a:t>
            </a:r>
          </a:p>
          <a:p>
            <a:r>
              <a:rPr lang="en-US" sz="2000" i="1" dirty="0" smtClean="0">
                <a:solidFill>
                  <a:schemeClr val="tx2"/>
                </a:solidFill>
                <a:sym typeface="Wingdings" charset="0"/>
              </a:rPr>
              <a:t>Are there molecular cloud components </a:t>
            </a:r>
            <a:r>
              <a:rPr lang="en-US" sz="2000" i="1" dirty="0" err="1" smtClean="0">
                <a:solidFill>
                  <a:schemeClr val="tx2"/>
                </a:solidFill>
                <a:sym typeface="Wingdings" charset="0"/>
              </a:rPr>
              <a:t>present?Can</a:t>
            </a:r>
            <a:r>
              <a:rPr lang="en-US" sz="2000" i="1" dirty="0" smtClean="0">
                <a:solidFill>
                  <a:schemeClr val="tx2"/>
                </a:solidFill>
                <a:sym typeface="Wingdings" charset="0"/>
              </a:rPr>
              <a:t> this component be isolated?</a:t>
            </a:r>
            <a:endParaRPr lang="en-US" sz="2000" i="1" dirty="0">
              <a:solidFill>
                <a:schemeClr val="tx2"/>
              </a:solidFill>
              <a:sym typeface="Wingdings" charset="0"/>
            </a:endParaRPr>
          </a:p>
          <a:p>
            <a:endParaRPr lang="en-US" sz="800" i="1" dirty="0">
              <a:solidFill>
                <a:schemeClr val="tx2"/>
              </a:solidFill>
              <a:sym typeface="Wingdings" charset="0"/>
            </a:endParaRPr>
          </a:p>
          <a:p>
            <a:r>
              <a:rPr lang="en-US" sz="2000" i="1" dirty="0" smtClean="0">
                <a:solidFill>
                  <a:schemeClr val="tx2"/>
                </a:solidFill>
                <a:sym typeface="Wingdings" charset="0"/>
              </a:rPr>
              <a:t>Problem: difficult to test carriers of </a:t>
            </a:r>
            <a:r>
              <a:rPr lang="en-US" sz="2000" b="1" i="1" dirty="0" smtClean="0">
                <a:solidFill>
                  <a:schemeClr val="tx2"/>
                </a:solidFill>
                <a:sym typeface="Wingdings" charset="0"/>
              </a:rPr>
              <a:t>optica</a:t>
            </a:r>
            <a:r>
              <a:rPr lang="en-US" sz="2000" i="1" dirty="0" smtClean="0">
                <a:solidFill>
                  <a:schemeClr val="tx2"/>
                </a:solidFill>
                <a:sym typeface="Wingdings" charset="0"/>
              </a:rPr>
              <a:t>l DIBs in molecular clouds at high A</a:t>
            </a:r>
            <a:r>
              <a:rPr lang="en-US" sz="2000" i="1" baseline="-25000" dirty="0" smtClean="0">
                <a:solidFill>
                  <a:schemeClr val="tx2"/>
                </a:solidFill>
                <a:sym typeface="Wingdings" charset="0"/>
              </a:rPr>
              <a:t>V</a:t>
            </a:r>
            <a:r>
              <a:rPr lang="en-US" sz="2000" i="1" dirty="0" smtClean="0">
                <a:solidFill>
                  <a:schemeClr val="tx2"/>
                </a:solidFill>
                <a:sym typeface="Wingdings" charset="0"/>
              </a:rPr>
              <a:t> .</a:t>
            </a:r>
          </a:p>
        </p:txBody>
      </p:sp>
      <p:sp>
        <p:nvSpPr>
          <p:cNvPr id="28675" name="TextBox 1"/>
          <p:cNvSpPr txBox="1">
            <a:spLocks noChangeArrowheads="1"/>
          </p:cNvSpPr>
          <p:nvPr/>
        </p:nvSpPr>
        <p:spPr bwMode="auto">
          <a:xfrm>
            <a:off x="4862513" y="2711450"/>
            <a:ext cx="31654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800">
                <a:solidFill>
                  <a:schemeClr val="bg1"/>
                </a:solidFill>
              </a:rPr>
              <a:t>Lan et al. 2015</a:t>
            </a:r>
          </a:p>
          <a:p>
            <a:pPr algn="ctr"/>
            <a:r>
              <a:rPr lang="en-US" sz="1800">
                <a:solidFill>
                  <a:schemeClr val="bg1"/>
                </a:solidFill>
              </a:rPr>
              <a:t>(stars, quasars, external galaxies</a:t>
            </a:r>
          </a:p>
        </p:txBody>
      </p:sp>
      <p:pic>
        <p:nvPicPr>
          <p:cNvPr id="28676" name="Picture 3" descr="cox04B.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11250"/>
            <a:ext cx="3203575" cy="217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7" name="TextBox 4"/>
          <p:cNvSpPr txBox="1">
            <a:spLocks noChangeArrowheads="1"/>
          </p:cNvSpPr>
          <p:nvPr/>
        </p:nvSpPr>
        <p:spPr bwMode="auto">
          <a:xfrm>
            <a:off x="1536700" y="1258888"/>
            <a:ext cx="15954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chemeClr val="bg1"/>
                </a:solidFill>
              </a:rPr>
              <a:t>Cox et al. 2004</a:t>
            </a:r>
          </a:p>
        </p:txBody>
      </p:sp>
      <p:sp>
        <p:nvSpPr>
          <p:cNvPr id="28678" name="TextBox 6"/>
          <p:cNvSpPr txBox="1">
            <a:spLocks noChangeArrowheads="1"/>
          </p:cNvSpPr>
          <p:nvPr/>
        </p:nvSpPr>
        <p:spPr bwMode="auto">
          <a:xfrm>
            <a:off x="0" y="115888"/>
            <a:ext cx="32766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tx2"/>
                </a:solidFill>
              </a:rPr>
              <a:t>EVIDENCE FOR DIBs </a:t>
            </a:r>
          </a:p>
          <a:p>
            <a:r>
              <a:rPr lang="en-US" b="1">
                <a:solidFill>
                  <a:schemeClr val="tx2"/>
                </a:solidFill>
              </a:rPr>
              <a:t>IN DIFFUSE CLOUDS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10000"/>
          </a:schemeClr>
        </a:solidFill>
        <a:effectLst/>
      </p:bgPr>
    </p:bg>
    <p:spTree>
      <p:nvGrpSpPr>
        <p:cNvPr id="1" name=""/>
        <p:cNvGrpSpPr/>
        <p:nvPr/>
      </p:nvGrpSpPr>
      <p:grpSpPr>
        <a:xfrm>
          <a:off x="0" y="0"/>
          <a:ext cx="0" cy="0"/>
          <a:chOff x="0" y="0"/>
          <a:chExt cx="0" cy="0"/>
        </a:xfrm>
      </p:grpSpPr>
      <p:pic>
        <p:nvPicPr>
          <p:cNvPr id="29698" name="Picture 1" descr="lan2_detail.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3062288"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TextBox 10"/>
          <p:cNvSpPr txBox="1">
            <a:spLocks noChangeArrowheads="1"/>
          </p:cNvSpPr>
          <p:nvPr/>
        </p:nvSpPr>
        <p:spPr bwMode="auto">
          <a:xfrm>
            <a:off x="3132138" y="616719"/>
            <a:ext cx="6011862"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dirty="0">
                <a:solidFill>
                  <a:schemeClr val="tx2"/>
                </a:solidFill>
              </a:rPr>
              <a:t>Plot W </a:t>
            </a:r>
            <a:r>
              <a:rPr lang="en-US" dirty="0" err="1">
                <a:solidFill>
                  <a:schemeClr val="tx2"/>
                </a:solidFill>
              </a:rPr>
              <a:t>vs</a:t>
            </a:r>
            <a:r>
              <a:rPr lang="en-US" dirty="0">
                <a:solidFill>
                  <a:schemeClr val="tx2"/>
                </a:solidFill>
              </a:rPr>
              <a:t> </a:t>
            </a:r>
            <a:r>
              <a:rPr lang="en-US" i="1" dirty="0">
                <a:solidFill>
                  <a:schemeClr val="tx2"/>
                </a:solidFill>
              </a:rPr>
              <a:t>N</a:t>
            </a:r>
            <a:r>
              <a:rPr lang="en-US" dirty="0">
                <a:solidFill>
                  <a:schemeClr val="tx2"/>
                </a:solidFill>
              </a:rPr>
              <a:t>(H</a:t>
            </a:r>
            <a:r>
              <a:rPr lang="en-US" baseline="-25000" dirty="0">
                <a:solidFill>
                  <a:schemeClr val="tx2"/>
                </a:solidFill>
              </a:rPr>
              <a:t>2</a:t>
            </a:r>
            <a:r>
              <a:rPr lang="en-US" dirty="0">
                <a:solidFill>
                  <a:schemeClr val="tx2"/>
                </a:solidFill>
              </a:rPr>
              <a:t>) for narrow range of reddening</a:t>
            </a:r>
          </a:p>
          <a:p>
            <a:endParaRPr lang="en-US" sz="1200" dirty="0">
              <a:solidFill>
                <a:schemeClr val="tx2"/>
              </a:solidFill>
            </a:endParaRPr>
          </a:p>
          <a:p>
            <a:r>
              <a:rPr lang="en-US" dirty="0">
                <a:solidFill>
                  <a:schemeClr val="tx2"/>
                </a:solidFill>
              </a:rPr>
              <a:t>On average DIBs strengths are either uncorrelated or anti-correlated with </a:t>
            </a:r>
            <a:r>
              <a:rPr lang="en-US" i="1" dirty="0">
                <a:solidFill>
                  <a:schemeClr val="tx2"/>
                </a:solidFill>
              </a:rPr>
              <a:t>N</a:t>
            </a:r>
            <a:r>
              <a:rPr lang="en-US" dirty="0">
                <a:solidFill>
                  <a:schemeClr val="tx2"/>
                </a:solidFill>
              </a:rPr>
              <a:t>(H</a:t>
            </a:r>
            <a:r>
              <a:rPr lang="en-US" baseline="-25000" dirty="0">
                <a:solidFill>
                  <a:schemeClr val="tx2"/>
                </a:solidFill>
              </a:rPr>
              <a:t>2</a:t>
            </a:r>
            <a:r>
              <a:rPr lang="en-US" dirty="0">
                <a:solidFill>
                  <a:schemeClr val="tx2"/>
                </a:solidFill>
              </a:rPr>
              <a:t>).</a:t>
            </a:r>
          </a:p>
          <a:p>
            <a:endParaRPr lang="en-US" sz="800" dirty="0">
              <a:solidFill>
                <a:schemeClr val="tx2"/>
              </a:solidFill>
            </a:endParaRPr>
          </a:p>
          <a:p>
            <a:r>
              <a:rPr lang="en-US" dirty="0">
                <a:solidFill>
                  <a:schemeClr val="tx2"/>
                </a:solidFill>
                <a:sym typeface="Wingdings" charset="0"/>
              </a:rPr>
              <a:t> Most DIBs carriers are not present in </a:t>
            </a:r>
          </a:p>
          <a:p>
            <a:r>
              <a:rPr lang="en-US" dirty="0">
                <a:solidFill>
                  <a:schemeClr val="tx2"/>
                </a:solidFill>
                <a:sym typeface="Wingdings" charset="0"/>
              </a:rPr>
              <a:t>      molecular clouds.</a:t>
            </a:r>
            <a:endParaRPr lang="en-US" sz="1800" dirty="0">
              <a:solidFill>
                <a:schemeClr val="tx2"/>
              </a:solidFill>
              <a:sym typeface="Wingdings" charset="0"/>
            </a:endParaRPr>
          </a:p>
        </p:txBody>
      </p:sp>
      <p:sp>
        <p:nvSpPr>
          <p:cNvPr id="29700" name="TextBox 1"/>
          <p:cNvSpPr txBox="1">
            <a:spLocks noChangeArrowheads="1"/>
          </p:cNvSpPr>
          <p:nvPr/>
        </p:nvSpPr>
        <p:spPr bwMode="auto">
          <a:xfrm>
            <a:off x="4500563" y="6489700"/>
            <a:ext cx="16462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chemeClr val="bg1"/>
                </a:solidFill>
              </a:rPr>
              <a:t>Lan et al. 2015)</a:t>
            </a:r>
          </a:p>
        </p:txBody>
      </p:sp>
      <p:sp>
        <p:nvSpPr>
          <p:cNvPr id="29701" name="TextBox 1"/>
          <p:cNvSpPr txBox="1">
            <a:spLocks noChangeArrowheads="1"/>
          </p:cNvSpPr>
          <p:nvPr/>
        </p:nvSpPr>
        <p:spPr bwMode="auto">
          <a:xfrm>
            <a:off x="3085121" y="25460"/>
            <a:ext cx="616739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u="sng" dirty="0" smtClean="0">
                <a:solidFill>
                  <a:schemeClr val="tx2"/>
                </a:solidFill>
              </a:rPr>
              <a:t>Are DIBs produced in </a:t>
            </a:r>
            <a:r>
              <a:rPr lang="en-US" sz="2800" u="sng" dirty="0">
                <a:solidFill>
                  <a:schemeClr val="tx2"/>
                </a:solidFill>
              </a:rPr>
              <a:t>m</a:t>
            </a:r>
            <a:r>
              <a:rPr lang="en-US" sz="2800" u="sng" dirty="0" smtClean="0">
                <a:solidFill>
                  <a:schemeClr val="tx2"/>
                </a:solidFill>
              </a:rPr>
              <a:t>olecular </a:t>
            </a:r>
            <a:r>
              <a:rPr lang="en-US" sz="2800" u="sng" dirty="0">
                <a:solidFill>
                  <a:schemeClr val="tx2"/>
                </a:solidFill>
              </a:rPr>
              <a:t>clouds ?</a:t>
            </a:r>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2927350"/>
            <a:ext cx="7239000" cy="386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 name="Text Box 6"/>
          <p:cNvSpPr txBox="1">
            <a:spLocks noChangeArrowheads="1"/>
          </p:cNvSpPr>
          <p:nvPr/>
        </p:nvSpPr>
        <p:spPr bwMode="auto">
          <a:xfrm>
            <a:off x="4243388" y="6505575"/>
            <a:ext cx="3352800"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dirty="0" err="1"/>
              <a:t>Thorburn</a:t>
            </a:r>
            <a:r>
              <a:rPr lang="en-US" sz="1400" dirty="0"/>
              <a:t> et al, </a:t>
            </a:r>
            <a:r>
              <a:rPr lang="en-US" sz="1400" dirty="0" err="1"/>
              <a:t>ApJ</a:t>
            </a:r>
            <a:r>
              <a:rPr lang="en-US" sz="1400" dirty="0"/>
              <a:t> 584, 339 (2003)</a:t>
            </a:r>
          </a:p>
        </p:txBody>
      </p:sp>
      <p:sp>
        <p:nvSpPr>
          <p:cNvPr id="29704" name="TextBox 3"/>
          <p:cNvSpPr txBox="1">
            <a:spLocks noChangeArrowheads="1"/>
          </p:cNvSpPr>
          <p:nvPr/>
        </p:nvSpPr>
        <p:spPr bwMode="auto">
          <a:xfrm>
            <a:off x="-36513" y="2565400"/>
            <a:ext cx="12620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a:solidFill>
                  <a:schemeClr val="bg1"/>
                </a:solidFill>
              </a:rPr>
              <a:t>Lan et al. 2015</a:t>
            </a:r>
          </a:p>
        </p:txBody>
      </p:sp>
      <p:sp>
        <p:nvSpPr>
          <p:cNvPr id="29705" name="TextBox 4"/>
          <p:cNvSpPr txBox="1">
            <a:spLocks noChangeArrowheads="1"/>
          </p:cNvSpPr>
          <p:nvPr/>
        </p:nvSpPr>
        <p:spPr bwMode="auto">
          <a:xfrm>
            <a:off x="2411413" y="3933825"/>
            <a:ext cx="35523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b="1" i="1" dirty="0">
                <a:solidFill>
                  <a:schemeClr val="tx2"/>
                </a:solidFill>
                <a:sym typeface="Wingdings" charset="0"/>
              </a:rPr>
              <a:t>Counterexamples: the C</a:t>
            </a:r>
            <a:r>
              <a:rPr lang="en-US" sz="2000" b="1" i="1" baseline="-25000" dirty="0">
                <a:solidFill>
                  <a:schemeClr val="tx2"/>
                </a:solidFill>
                <a:sym typeface="Wingdings" charset="0"/>
              </a:rPr>
              <a:t>2</a:t>
            </a:r>
            <a:r>
              <a:rPr lang="en-US" sz="2000" b="1" i="1" dirty="0">
                <a:solidFill>
                  <a:schemeClr val="tx2"/>
                </a:solidFill>
                <a:sym typeface="Wingdings" charset="0"/>
              </a:rPr>
              <a:t> DIBs</a:t>
            </a:r>
            <a:endParaRPr lang="en-US" sz="2000" b="1" i="1" dirty="0">
              <a:solidFill>
                <a:schemeClr val="tx2"/>
              </a:solidFill>
            </a:endParaRPr>
          </a:p>
        </p:txBody>
      </p:sp>
      <p:sp>
        <p:nvSpPr>
          <p:cNvPr id="29711" name="TextBox 1"/>
          <p:cNvSpPr txBox="1">
            <a:spLocks noChangeArrowheads="1"/>
          </p:cNvSpPr>
          <p:nvPr/>
        </p:nvSpPr>
        <p:spPr bwMode="auto">
          <a:xfrm>
            <a:off x="7092950" y="2813050"/>
            <a:ext cx="2052638"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1800" dirty="0" smtClean="0">
                <a:solidFill>
                  <a:schemeClr val="tx2"/>
                </a:solidFill>
              </a:rPr>
              <a:t>Strengths of a few DIBs roughly scale with </a:t>
            </a:r>
            <a:r>
              <a:rPr lang="en-US" sz="1800" i="1" dirty="0" smtClean="0">
                <a:solidFill>
                  <a:schemeClr val="tx2"/>
                </a:solidFill>
              </a:rPr>
              <a:t>N</a:t>
            </a:r>
            <a:r>
              <a:rPr lang="en-US" sz="1800" dirty="0" smtClean="0">
                <a:solidFill>
                  <a:schemeClr val="tx2"/>
                </a:solidFill>
              </a:rPr>
              <a:t>(C</a:t>
            </a:r>
            <a:r>
              <a:rPr lang="en-US" sz="1800" baseline="-25000" dirty="0" smtClean="0">
                <a:solidFill>
                  <a:schemeClr val="tx2"/>
                </a:solidFill>
              </a:rPr>
              <a:t>2</a:t>
            </a:r>
            <a:r>
              <a:rPr lang="en-US" sz="1800" dirty="0" smtClean="0">
                <a:solidFill>
                  <a:schemeClr val="tx2"/>
                </a:solidFill>
              </a:rPr>
              <a:t>)  </a:t>
            </a:r>
          </a:p>
          <a:p>
            <a:pPr algn="ctr">
              <a:defRPr/>
            </a:pPr>
            <a:endParaRPr lang="en-US" sz="800" dirty="0" smtClean="0">
              <a:solidFill>
                <a:schemeClr val="tx2"/>
              </a:solidFill>
              <a:sym typeface="Wingdings"/>
            </a:endParaRPr>
          </a:p>
          <a:p>
            <a:pPr marL="285750" indent="-285750" algn="ctr">
              <a:buFont typeface="Wingdings" charset="0"/>
              <a:buChar char="è"/>
              <a:defRPr/>
            </a:pPr>
            <a:r>
              <a:rPr lang="en-US" sz="1800" dirty="0" smtClean="0">
                <a:solidFill>
                  <a:schemeClr val="tx2"/>
                </a:solidFill>
                <a:sym typeface="Wingdings"/>
              </a:rPr>
              <a:t>their carriers </a:t>
            </a:r>
            <a:r>
              <a:rPr lang="en-US" sz="1800" dirty="0" smtClean="0">
                <a:solidFill>
                  <a:schemeClr val="tx2"/>
                </a:solidFill>
              </a:rPr>
              <a:t>reside preferentially in regions of clouds</a:t>
            </a:r>
          </a:p>
          <a:p>
            <a:pPr algn="ctr">
              <a:defRPr/>
            </a:pPr>
            <a:r>
              <a:rPr lang="en-US" sz="1800" dirty="0" smtClean="0">
                <a:solidFill>
                  <a:schemeClr val="tx2"/>
                </a:solidFill>
              </a:rPr>
              <a:t> where molecular fraction is high</a:t>
            </a:r>
          </a:p>
          <a:p>
            <a:pPr algn="ctr">
              <a:defRPr/>
            </a:pPr>
            <a:r>
              <a:rPr lang="en-US" sz="1800" dirty="0" smtClean="0">
                <a:solidFill>
                  <a:schemeClr val="tx2"/>
                </a:solidFill>
              </a:rPr>
              <a:t>(e.g., diffuse cloud cores)</a:t>
            </a:r>
          </a:p>
          <a:p>
            <a:pPr algn="ctr">
              <a:defRPr/>
            </a:pPr>
            <a:endParaRPr lang="en-US" sz="800" dirty="0" smtClean="0">
              <a:solidFill>
                <a:schemeClr val="tx2"/>
              </a:solidFill>
            </a:endParaRPr>
          </a:p>
          <a:p>
            <a:pPr algn="ctr">
              <a:defRPr/>
            </a:pPr>
            <a:r>
              <a:rPr lang="en-US" sz="1800" dirty="0" smtClean="0">
                <a:solidFill>
                  <a:schemeClr val="tx2"/>
                </a:solidFill>
              </a:rPr>
              <a:t>Carriers “fragile” – destroyed by UV ?</a:t>
            </a:r>
          </a:p>
          <a:p>
            <a:pPr algn="ctr">
              <a:defRPr/>
            </a:pPr>
            <a:r>
              <a:rPr lang="en-US" sz="1800" dirty="0" smtClean="0">
                <a:solidFill>
                  <a:schemeClr val="tx2"/>
                </a:solidFill>
              </a:rPr>
              <a:t>.</a:t>
            </a:r>
          </a:p>
        </p:txBody>
      </p:sp>
      <p:sp>
        <p:nvSpPr>
          <p:cNvPr id="29707" name="Up Arrow 1"/>
          <p:cNvSpPr>
            <a:spLocks noChangeArrowheads="1"/>
          </p:cNvSpPr>
          <p:nvPr/>
        </p:nvSpPr>
        <p:spPr bwMode="auto">
          <a:xfrm>
            <a:off x="1560513" y="5949950"/>
            <a:ext cx="144462" cy="142875"/>
          </a:xfrm>
          <a:prstGeom prst="upArrow">
            <a:avLst>
              <a:gd name="adj1" fmla="val 50000"/>
              <a:gd name="adj2" fmla="val 50000"/>
            </a:avLst>
          </a:prstGeom>
          <a:solidFill>
            <a:schemeClr val="accent1"/>
          </a:solidFill>
          <a:ln w="9525">
            <a:solidFill>
              <a:schemeClr val="tx1"/>
            </a:solidFill>
            <a:round/>
            <a:headEnd/>
            <a:tailEnd/>
          </a:ln>
        </p:spPr>
        <p:txBody>
          <a:bodyPr wrap="none" anchor="ctr"/>
          <a:lstStyle/>
          <a:p>
            <a:endParaRPr lang="en-US"/>
          </a:p>
        </p:txBody>
      </p:sp>
      <p:sp>
        <p:nvSpPr>
          <p:cNvPr id="29708" name="Up Arrow 16"/>
          <p:cNvSpPr>
            <a:spLocks noChangeArrowheads="1"/>
          </p:cNvSpPr>
          <p:nvPr/>
        </p:nvSpPr>
        <p:spPr bwMode="auto">
          <a:xfrm>
            <a:off x="2606675" y="5949950"/>
            <a:ext cx="144463" cy="142875"/>
          </a:xfrm>
          <a:prstGeom prst="upArrow">
            <a:avLst>
              <a:gd name="adj1" fmla="val 50000"/>
              <a:gd name="adj2" fmla="val 50000"/>
            </a:avLst>
          </a:prstGeom>
          <a:solidFill>
            <a:schemeClr val="accent1"/>
          </a:solidFill>
          <a:ln w="9525">
            <a:solidFill>
              <a:schemeClr val="tx1"/>
            </a:solidFill>
            <a:round/>
            <a:headEnd/>
            <a:tailEnd/>
          </a:ln>
        </p:spPr>
        <p:txBody>
          <a:bodyPr wrap="none" anchor="ctr"/>
          <a:lstStyle/>
          <a:p>
            <a:endParaRPr lang="en-US"/>
          </a:p>
        </p:txBody>
      </p:sp>
      <p:sp>
        <p:nvSpPr>
          <p:cNvPr id="29709" name="Up Arrow 17"/>
          <p:cNvSpPr>
            <a:spLocks noChangeArrowheads="1"/>
          </p:cNvSpPr>
          <p:nvPr/>
        </p:nvSpPr>
        <p:spPr bwMode="auto">
          <a:xfrm>
            <a:off x="3132138" y="6021388"/>
            <a:ext cx="144462" cy="144462"/>
          </a:xfrm>
          <a:prstGeom prst="upArrow">
            <a:avLst>
              <a:gd name="adj1" fmla="val 50000"/>
              <a:gd name="adj2" fmla="val 50000"/>
            </a:avLst>
          </a:prstGeom>
          <a:solidFill>
            <a:schemeClr val="accent1"/>
          </a:solidFill>
          <a:ln w="9525">
            <a:solidFill>
              <a:schemeClr val="tx1"/>
            </a:solidFill>
            <a:round/>
            <a:headEnd/>
            <a:tailEnd/>
          </a:ln>
        </p:spPr>
        <p:txBody>
          <a:bodyPr wrap="none" anchor="ctr"/>
          <a:lstStyle/>
          <a:p>
            <a:endParaRPr lang="en-US"/>
          </a:p>
        </p:txBody>
      </p:sp>
      <p:sp>
        <p:nvSpPr>
          <p:cNvPr id="29710" name="Up Arrow 18"/>
          <p:cNvSpPr>
            <a:spLocks noChangeArrowheads="1"/>
          </p:cNvSpPr>
          <p:nvPr/>
        </p:nvSpPr>
        <p:spPr bwMode="auto">
          <a:xfrm>
            <a:off x="4079875" y="5975350"/>
            <a:ext cx="144463" cy="142875"/>
          </a:xfrm>
          <a:prstGeom prst="upArrow">
            <a:avLst>
              <a:gd name="adj1" fmla="val 50000"/>
              <a:gd name="adj2" fmla="val 50000"/>
            </a:avLst>
          </a:prstGeom>
          <a:solidFill>
            <a:schemeClr val="accent1"/>
          </a:solidFill>
          <a:ln w="9525">
            <a:solidFill>
              <a:schemeClr val="tx1"/>
            </a:solidFill>
            <a:round/>
            <a:headEnd/>
            <a:tailEnd/>
          </a:ln>
        </p:spPr>
        <p:txBody>
          <a:bodyPr wrap="none" anchor="ctr"/>
          <a:lstStyle/>
          <a:p>
            <a:endParaRPr lang="en-US"/>
          </a:p>
        </p:txBody>
      </p:sp>
      <p:sp>
        <p:nvSpPr>
          <p:cNvPr id="2" name="Up Arrow 19"/>
          <p:cNvSpPr>
            <a:spLocks noChangeArrowheads="1"/>
          </p:cNvSpPr>
          <p:nvPr/>
        </p:nvSpPr>
        <p:spPr bwMode="auto">
          <a:xfrm>
            <a:off x="4618038" y="6092825"/>
            <a:ext cx="144462" cy="144463"/>
          </a:xfrm>
          <a:prstGeom prst="upArrow">
            <a:avLst>
              <a:gd name="adj1" fmla="val 50000"/>
              <a:gd name="adj2" fmla="val 50000"/>
            </a:avLst>
          </a:prstGeom>
          <a:solidFill>
            <a:schemeClr val="accent1"/>
          </a:solidFill>
          <a:ln w="9525">
            <a:solidFill>
              <a:schemeClr val="tx1"/>
            </a:solidFill>
            <a:round/>
            <a:headEnd/>
            <a:tailEnd/>
          </a:ln>
        </p:spPr>
        <p:txBody>
          <a:bodyPr wrap="none" anchor="ctr"/>
          <a:lstStyle/>
          <a:p>
            <a:endParaRPr lang="en-US"/>
          </a:p>
        </p:txBody>
      </p:sp>
      <p:sp>
        <p:nvSpPr>
          <p:cNvPr id="29712" name="Up Arrow 20"/>
          <p:cNvSpPr>
            <a:spLocks noChangeArrowheads="1"/>
          </p:cNvSpPr>
          <p:nvPr/>
        </p:nvSpPr>
        <p:spPr bwMode="auto">
          <a:xfrm>
            <a:off x="5745163" y="6021388"/>
            <a:ext cx="144462" cy="144462"/>
          </a:xfrm>
          <a:prstGeom prst="upArrow">
            <a:avLst>
              <a:gd name="adj1" fmla="val 50000"/>
              <a:gd name="adj2" fmla="val 50000"/>
            </a:avLst>
          </a:prstGeom>
          <a:solidFill>
            <a:schemeClr val="accent1"/>
          </a:solidFill>
          <a:ln w="9525">
            <a:solidFill>
              <a:schemeClr val="tx1"/>
            </a:solidFill>
            <a:round/>
            <a:headEnd/>
            <a:tailEnd/>
          </a:ln>
        </p:spPr>
        <p:txBody>
          <a:bodyPr wrap="none" anchor="ctr"/>
          <a:lstStyle/>
          <a:p>
            <a:endParaRPr lang="en-US"/>
          </a:p>
        </p:txBody>
      </p:sp>
      <p:sp>
        <p:nvSpPr>
          <p:cNvPr id="29713" name="Up Arrow 22"/>
          <p:cNvSpPr>
            <a:spLocks noChangeArrowheads="1"/>
          </p:cNvSpPr>
          <p:nvPr/>
        </p:nvSpPr>
        <p:spPr bwMode="auto">
          <a:xfrm>
            <a:off x="6224588" y="6021388"/>
            <a:ext cx="142875" cy="144462"/>
          </a:xfrm>
          <a:prstGeom prst="upArrow">
            <a:avLst>
              <a:gd name="adj1" fmla="val 50000"/>
              <a:gd name="adj2" fmla="val 50555"/>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35365</TotalTime>
  <Words>2202</Words>
  <Application>Microsoft Office PowerPoint</Application>
  <PresentationFormat>On-screen Show (4:3)</PresentationFormat>
  <Paragraphs>392</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Times New Roman</vt:lpstr>
      <vt:lpstr>Wingdings</vt:lpstr>
      <vt:lpstr>Default Design</vt:lpstr>
      <vt:lpstr>PowerPoint Presentation</vt:lpstr>
      <vt:lpstr>What are DIBs ?</vt:lpstr>
      <vt:lpstr>Discovery of DIBs  Mary Lea Heger Shane (1897-1983)  (while examining her spectra for “stationary” Na D lines a la Ca II – Hartman 1904) Lick Obervatory 36” Refractor + prism spectrograph </vt:lpstr>
      <vt:lpstr>PowerPoint Presentation</vt:lpstr>
      <vt:lpstr>DIBs: a growing problem:  none had been identified as of early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Failures point out need for better evaluation of  proposed DIB carriers</vt:lpstr>
      <vt:lpstr>PowerPoint Presentation</vt:lpstr>
      <vt:lpstr>PowerPoint Presentation</vt:lpstr>
      <vt:lpstr>PowerPoint Presentation</vt:lpstr>
      <vt:lpstr>PowerPoint Presentation</vt:lpstr>
    </vt:vector>
  </TitlesOfParts>
  <Company>Gemini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 Titan</dc:title>
  <dc:creator>tgeballe</dc:creator>
  <cp:lastModifiedBy>class-nx041</cp:lastModifiedBy>
  <cp:revision>1286</cp:revision>
  <cp:lastPrinted>2003-04-03T02:40:59Z</cp:lastPrinted>
  <dcterms:created xsi:type="dcterms:W3CDTF">2012-07-11T19:47:56Z</dcterms:created>
  <dcterms:modified xsi:type="dcterms:W3CDTF">2015-12-17T07:46:03Z</dcterms:modified>
</cp:coreProperties>
</file>