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64" r:id="rId3"/>
    <p:sldId id="274" r:id="rId4"/>
    <p:sldId id="277" r:id="rId5"/>
    <p:sldId id="278" r:id="rId6"/>
    <p:sldId id="276" r:id="rId7"/>
    <p:sldId id="280" r:id="rId8"/>
    <p:sldId id="279" r:id="rId9"/>
    <p:sldId id="281" r:id="rId10"/>
    <p:sldId id="315" r:id="rId11"/>
    <p:sldId id="266" r:id="rId12"/>
    <p:sldId id="283" r:id="rId13"/>
    <p:sldId id="290" r:id="rId14"/>
    <p:sldId id="268" r:id="rId15"/>
    <p:sldId id="271" r:id="rId16"/>
    <p:sldId id="269" r:id="rId17"/>
    <p:sldId id="272" r:id="rId18"/>
    <p:sldId id="284" r:id="rId19"/>
    <p:sldId id="265" r:id="rId20"/>
    <p:sldId id="285" r:id="rId21"/>
    <p:sldId id="267" r:id="rId22"/>
    <p:sldId id="260" r:id="rId23"/>
    <p:sldId id="291" r:id="rId24"/>
    <p:sldId id="261" r:id="rId25"/>
    <p:sldId id="275" r:id="rId26"/>
    <p:sldId id="314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311" r:id="rId35"/>
    <p:sldId id="313" r:id="rId36"/>
    <p:sldId id="312" r:id="rId37"/>
    <p:sldId id="310" r:id="rId38"/>
    <p:sldId id="273" r:id="rId39"/>
    <p:sldId id="301" r:id="rId40"/>
    <p:sldId id="302" r:id="rId41"/>
    <p:sldId id="299" r:id="rId42"/>
    <p:sldId id="300" r:id="rId43"/>
    <p:sldId id="287" r:id="rId44"/>
    <p:sldId id="263" r:id="rId45"/>
    <p:sldId id="304" r:id="rId46"/>
    <p:sldId id="305" r:id="rId47"/>
    <p:sldId id="306" r:id="rId48"/>
    <p:sldId id="307" r:id="rId49"/>
    <p:sldId id="308" r:id="rId50"/>
    <p:sldId id="288" r:id="rId51"/>
    <p:sldId id="316" r:id="rId52"/>
    <p:sldId id="309" r:id="rId53"/>
    <p:sldId id="286" r:id="rId54"/>
    <p:sldId id="282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A08"/>
    <a:srgbClr val="8FFFEC"/>
    <a:srgbClr val="80FF6C"/>
    <a:srgbClr val="4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4" autoAdjust="0"/>
    <p:restoredTop sz="99104" autoAdjust="0"/>
  </p:normalViewPr>
  <p:slideViewPr>
    <p:cSldViewPr snapToGrid="0" snapToObjects="1">
      <p:cViewPr>
        <p:scale>
          <a:sx n="90" d="100"/>
          <a:sy n="90" d="100"/>
        </p:scale>
        <p:origin x="-58" y="-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A9D9D-9724-5241-9C1B-DD707066326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AAD0D-238E-8746-A8AA-262F963D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5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2E00E-4EE3-2A46-BB70-2A1B45AACED8}" type="slidenum">
              <a:rPr lang="en-US"/>
              <a:pPr/>
              <a:t>4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405FA55-2793-1840-BCF2-5745FDD98BAF}" type="slidenum">
              <a:rPr lang="en-US" sz="1200" b="0">
                <a:latin typeface="Arial" charset="0"/>
              </a:rPr>
              <a:pPr/>
              <a:t>30</a:t>
            </a:fld>
            <a:endParaRPr lang="en-US" sz="1200" b="0">
              <a:latin typeface="Arial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4E4F848-5FD8-EA49-BABC-1CD171FE8D2C}" type="slidenum">
              <a:rPr lang="en-US" sz="1200" b="0">
                <a:latin typeface="Arial" charset="0"/>
              </a:rPr>
              <a:pPr/>
              <a:t>31</a:t>
            </a:fld>
            <a:endParaRPr lang="en-US" sz="1200" b="0"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75D77D-A649-9344-B82F-D72A18BFFBF4}" type="slidenum">
              <a:rPr lang="en-US"/>
              <a:pPr/>
              <a:t>46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E4ADE3A-25C5-CB4E-A16C-F8B3E4579B3A}" type="slidenum">
              <a:rPr lang="en-US" sz="1200" b="0">
                <a:latin typeface="Arial" charset="0"/>
              </a:rPr>
              <a:pPr/>
              <a:t>47</a:t>
            </a:fld>
            <a:endParaRPr lang="en-US" sz="1200" b="0">
              <a:latin typeface="Arial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1DDAFE5-7F3E-F24F-BB07-DBE8665C2604}" type="slidenum">
              <a:rPr lang="en-US" sz="1200" b="0">
                <a:latin typeface="Arial" charset="0"/>
              </a:rPr>
              <a:pPr/>
              <a:t>48</a:t>
            </a:fld>
            <a:endParaRPr lang="en-US" sz="1200" b="0">
              <a:latin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1DDAFE5-7F3E-F24F-BB07-DBE8665C2604}" type="slidenum">
              <a:rPr lang="en-US" sz="1200" b="0">
                <a:latin typeface="Arial" charset="0"/>
              </a:rPr>
              <a:pPr/>
              <a:t>49</a:t>
            </a:fld>
            <a:endParaRPr lang="en-US" sz="1200" b="0">
              <a:latin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9B44BB-975E-6F4B-B5BC-E620365DE76F}" type="slidenum">
              <a:rPr lang="en-US" sz="1200" b="0">
                <a:latin typeface="Arial" charset="0"/>
              </a:rPr>
              <a:pPr/>
              <a:t>5</a:t>
            </a:fld>
            <a:endParaRPr lang="en-US" sz="1200" b="0">
              <a:latin typeface="Arial" charset="0"/>
            </a:endParaRPr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LBV = luminous blue variable</a:t>
            </a:r>
          </a:p>
          <a:p>
            <a:pPr eaLnBrk="1" hangingPunct="1"/>
            <a:r>
              <a:rPr lang="en-US"/>
              <a:t>BSG = blue supergiant</a:t>
            </a:r>
          </a:p>
          <a:p>
            <a:pPr eaLnBrk="1" hangingPunct="1"/>
            <a:r>
              <a:rPr lang="en-US"/>
              <a:t>RSG = red supergiant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F543D-45AE-174D-949D-CEE719560981}" type="slidenum">
              <a:rPr lang="en-US"/>
              <a:pPr/>
              <a:t>6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9B44BB-975E-6F4B-B5BC-E620365DE76F}" type="slidenum">
              <a:rPr lang="en-US" sz="1200" b="0">
                <a:latin typeface="Arial" charset="0"/>
              </a:rPr>
              <a:pPr/>
              <a:t>7</a:t>
            </a:fld>
            <a:endParaRPr lang="en-US" sz="1200" b="0">
              <a:latin typeface="Arial" charset="0"/>
            </a:endParaRPr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LBV = luminous blue variable</a:t>
            </a:r>
          </a:p>
          <a:p>
            <a:pPr eaLnBrk="1" hangingPunct="1"/>
            <a:r>
              <a:rPr lang="en-US"/>
              <a:t>BSG = blue supergiant</a:t>
            </a:r>
          </a:p>
          <a:p>
            <a:pPr eaLnBrk="1" hangingPunct="1"/>
            <a:r>
              <a:rPr lang="en-US"/>
              <a:t>RSG = red supergiant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F756F-E53F-CF4D-8248-A1CB53F9F782}" type="slidenum">
              <a:rPr lang="en-US"/>
              <a:pPr/>
              <a:t>8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E3FF76-36B5-024B-916E-7C8DEE8B5A76}" type="slidenum">
              <a:rPr lang="en-US" sz="1200" b="0">
                <a:latin typeface="Arial" charset="0"/>
              </a:rPr>
              <a:pPr/>
              <a:t>13</a:t>
            </a:fld>
            <a:endParaRPr lang="en-US" sz="1200" b="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F756F-E53F-CF4D-8248-A1CB53F9F782}" type="slidenum">
              <a:rPr lang="en-US"/>
              <a:pPr/>
              <a:t>26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F89A3AA-048C-064A-B56A-2C41C82C787A}" type="slidenum">
              <a:rPr lang="en-US" sz="1200" b="0">
                <a:latin typeface="Arial" charset="0"/>
              </a:rPr>
              <a:pPr/>
              <a:t>28</a:t>
            </a:fld>
            <a:endParaRPr lang="en-US" sz="1200" b="0"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9133F8-52DC-A440-8214-625C579224E0}" type="slidenum">
              <a:rPr lang="en-US" sz="1200" b="0">
                <a:latin typeface="Arial" charset="0"/>
              </a:rPr>
              <a:pPr/>
              <a:t>29</a:t>
            </a:fld>
            <a:endParaRPr lang="en-US" sz="1200" b="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6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5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8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4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0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0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6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2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3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5B206-6A16-E94B-B9D3-AF19BBD1492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00F39-2968-B34C-B2A0-0A4B497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8" t="-216" r="3058"/>
          <a:stretch/>
        </p:blipFill>
        <p:spPr>
          <a:xfrm>
            <a:off x="-70556" y="-155222"/>
            <a:ext cx="9624921" cy="701322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40554" y="917222"/>
            <a:ext cx="72992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4E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Wolf-</a:t>
            </a:r>
            <a:r>
              <a:rPr lang="en-US" sz="6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4E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Rayet</a:t>
            </a: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4E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 Nebulae</a:t>
            </a:r>
            <a:endParaRPr 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4EFF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447" y="4501444"/>
            <a:ext cx="85678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You-Hua Chu</a:t>
            </a:r>
          </a:p>
          <a:p>
            <a:pPr algn="ctr"/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Institute of Astronomy and Astrophysics, Academia </a:t>
            </a:r>
            <a:r>
              <a:rPr lang="en-US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Sinica</a:t>
            </a:r>
            <a:endParaRPr lang="en-US" sz="28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(ASIAA, Taiwan)</a:t>
            </a:r>
          </a:p>
          <a:p>
            <a:pPr algn="ctr"/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University of Illinois at Urbana-Champaign</a:t>
            </a:r>
            <a:endParaRPr 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29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4 at 9.28.12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802" y="1432368"/>
            <a:ext cx="5354754" cy="4832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000" y="6269336"/>
            <a:ext cx="279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FF6C"/>
                </a:solidFill>
              </a:rPr>
              <a:t>Solf</a:t>
            </a:r>
            <a:r>
              <a:rPr lang="en-US" sz="2400" dirty="0" smtClean="0">
                <a:solidFill>
                  <a:srgbClr val="80FF6C"/>
                </a:solidFill>
              </a:rPr>
              <a:t> &amp; </a:t>
            </a:r>
            <a:r>
              <a:rPr lang="en-US" sz="2400" dirty="0" err="1" smtClean="0">
                <a:solidFill>
                  <a:srgbClr val="80FF6C"/>
                </a:solidFill>
              </a:rPr>
              <a:t>Carsenty</a:t>
            </a:r>
            <a:r>
              <a:rPr lang="en-US" sz="2400" dirty="0" smtClean="0">
                <a:solidFill>
                  <a:srgbClr val="80FF6C"/>
                </a:solidFill>
              </a:rPr>
              <a:t> 1982</a:t>
            </a:r>
            <a:endParaRPr lang="en-US" sz="2400" dirty="0">
              <a:solidFill>
                <a:srgbClr val="80FF6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3780" y="161484"/>
            <a:ext cx="7751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Despite M1-67’s chaotic morphology, its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expansion is remarkably regular!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7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133" y="783636"/>
            <a:ext cx="5698067" cy="56980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06534" y="6448614"/>
            <a:ext cx="19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</a:t>
            </a:r>
            <a:r>
              <a:rPr lang="en-US" sz="2000" dirty="0" err="1" smtClean="0">
                <a:solidFill>
                  <a:srgbClr val="FFFF00"/>
                </a:solidFill>
              </a:rPr>
              <a:t>Astrodon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5605" y="49117"/>
            <a:ext cx="450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Anon  (WR 16; WN8)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7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2 at 9.03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4" y="1151466"/>
            <a:ext cx="8292699" cy="4906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9060" y="6262351"/>
            <a:ext cx="2772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Gruendl</a:t>
            </a:r>
            <a:r>
              <a:rPr lang="en-US" sz="2000" dirty="0" smtClean="0">
                <a:solidFill>
                  <a:srgbClr val="FFFF00"/>
                </a:solidFill>
              </a:rPr>
              <a:t>, Chu, et al. 2000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886" y="99916"/>
            <a:ext cx="5303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RCW 58  (WR 102; WN8)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3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WR_LBV_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76" y="2671189"/>
            <a:ext cx="48768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 descr="RCW58_h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376" y="2382264"/>
            <a:ext cx="34782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7637376" y="2306064"/>
            <a:ext cx="1233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RCW58</a:t>
            </a: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550776" y="5490589"/>
            <a:ext cx="441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                  O </a:t>
            </a:r>
            <a:r>
              <a:rPr lang="en-US" sz="2000" dirty="0">
                <a:solidFill>
                  <a:srgbClr val="FFFF00"/>
                </a:solidFill>
                <a:sym typeface="Symbol" charset="0"/>
              </a:rPr>
              <a:t></a:t>
            </a:r>
            <a:r>
              <a:rPr lang="en-US" sz="2000" dirty="0">
                <a:solidFill>
                  <a:srgbClr val="FFFF00"/>
                </a:solidFill>
              </a:rPr>
              <a:t> RSG </a:t>
            </a:r>
            <a:r>
              <a:rPr lang="en-US" sz="2000" dirty="0">
                <a:solidFill>
                  <a:srgbClr val="FFFF00"/>
                </a:solidFill>
                <a:sym typeface="Symbol" charset="0"/>
              </a:rPr>
              <a:t> WR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</a:rPr>
              <a:t>                             LBV</a:t>
            </a:r>
            <a:endParaRPr lang="en-US" sz="2000" dirty="0">
              <a:solidFill>
                <a:srgbClr val="FFFF00"/>
              </a:solidFill>
              <a:sym typeface="Symbol" charset="0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8FFF73"/>
                </a:solidFill>
                <a:sym typeface="Symbol" charset="0"/>
              </a:rPr>
              <a:t>Garcia-Segura, Langer, Mac Low 1996</a:t>
            </a:r>
            <a:endParaRPr lang="en-US" sz="2000" dirty="0">
              <a:solidFill>
                <a:srgbClr val="FFFF00"/>
              </a:solidFill>
              <a:sym typeface="Symbol" charset="0"/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312776" y="4134864"/>
            <a:ext cx="612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>
                <a:solidFill>
                  <a:srgbClr val="FF3300"/>
                </a:solidFill>
                <a:latin typeface="Times New Roman" charset="0"/>
              </a:rPr>
              <a:t>RSG</a:t>
            </a:r>
          </a:p>
          <a:p>
            <a:pPr eaLnBrk="1" hangingPunct="1">
              <a:defRPr/>
            </a:pPr>
            <a:r>
              <a:rPr lang="en-US" sz="1600">
                <a:solidFill>
                  <a:srgbClr val="FF3300"/>
                </a:solidFill>
                <a:latin typeface="Times New Roman" charset="0"/>
              </a:rPr>
              <a:t>wind</a:t>
            </a: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550776" y="2763264"/>
            <a:ext cx="11652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>
                <a:solidFill>
                  <a:srgbClr val="0033CC"/>
                </a:solidFill>
                <a:latin typeface="Times New Roman" charset="0"/>
              </a:rPr>
              <a:t>Inside an</a:t>
            </a:r>
          </a:p>
          <a:p>
            <a:pPr eaLnBrk="1" hangingPunct="1">
              <a:defRPr/>
            </a:pPr>
            <a:r>
              <a:rPr lang="en-US" sz="1600">
                <a:solidFill>
                  <a:srgbClr val="0033CC"/>
                </a:solidFill>
                <a:latin typeface="Times New Roman" charset="0"/>
              </a:rPr>
              <a:t>Interstellar</a:t>
            </a:r>
          </a:p>
          <a:p>
            <a:pPr eaLnBrk="1" hangingPunct="1">
              <a:defRPr/>
            </a:pPr>
            <a:r>
              <a:rPr lang="en-US" sz="1600">
                <a:solidFill>
                  <a:srgbClr val="0033CC"/>
                </a:solidFill>
                <a:latin typeface="Times New Roman" charset="0"/>
              </a:rPr>
              <a:t>Bubble</a:t>
            </a:r>
            <a:endParaRPr lang="en-US" sz="16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38920" name="Rectangle 13"/>
          <p:cNvSpPr>
            <a:spLocks noChangeArrowheads="1"/>
          </p:cNvSpPr>
          <p:nvPr/>
        </p:nvSpPr>
        <p:spPr bwMode="auto">
          <a:xfrm>
            <a:off x="1152359" y="1148690"/>
            <a:ext cx="704248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Circumstellar</a:t>
            </a:r>
            <a:r>
              <a:rPr lang="en-US" sz="2800" dirty="0">
                <a:solidFill>
                  <a:schemeClr val="bg1"/>
                </a:solidFill>
              </a:rPr>
              <a:t> bubble - instabilities in the dense shell produce clumps.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886" y="99916"/>
            <a:ext cx="5303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RCW 58  (WR 102; WN8)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873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878" y="915145"/>
            <a:ext cx="6501564" cy="55334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25065" y="6431681"/>
            <a:ext cx="19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</a:t>
            </a:r>
            <a:r>
              <a:rPr lang="en-US" sz="2000" dirty="0" err="1" smtClean="0">
                <a:solidFill>
                  <a:srgbClr val="FFFF00"/>
                </a:solidFill>
              </a:rPr>
              <a:t>Astrodon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6827" y="99916"/>
            <a:ext cx="5303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RCW 58  (WR 102; WN8)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27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65" y="871943"/>
            <a:ext cx="7366003" cy="56274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831481" y="82983"/>
            <a:ext cx="5743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NGC 6888  (WR 136; WN6)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1457" y="6431681"/>
            <a:ext cx="2121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Bob </a:t>
            </a:r>
            <a:r>
              <a:rPr lang="en-US" sz="2000" dirty="0" err="1" smtClean="0">
                <a:solidFill>
                  <a:srgbClr val="FFFF00"/>
                </a:solidFill>
              </a:rPr>
              <a:t>Franke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67" y="774560"/>
            <a:ext cx="8568267" cy="56680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59576" y="6397815"/>
            <a:ext cx="199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Eric Africa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1481" y="82983"/>
            <a:ext cx="5743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NGC 6888  (WR 136; WN6)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7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39" y="875452"/>
            <a:ext cx="8793136" cy="53550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Oval 2"/>
          <p:cNvSpPr/>
          <p:nvPr/>
        </p:nvSpPr>
        <p:spPr>
          <a:xfrm>
            <a:off x="4512733" y="4313016"/>
            <a:ext cx="220133" cy="2370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5683" y="82983"/>
            <a:ext cx="4765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Anon  (WR 134; WN6)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9576" y="6380882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T.A. Rector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1587" y="6504448"/>
            <a:ext cx="172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Gruendl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&amp; Chu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13" descr="S308_color.jpg                                                 000000CEBC-C                           B98BF84A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947" y="729314"/>
            <a:ext cx="5770099" cy="57700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29716" y="66050"/>
            <a:ext cx="4270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+mj-lt"/>
              </a:rPr>
              <a:t>S</a:t>
            </a:r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 308  (WR 6; WN5)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47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76314" y="771035"/>
            <a:ext cx="5802333" cy="58081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14344" y="6457890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</a:t>
            </a:r>
            <a:r>
              <a:rPr lang="en-US" sz="2000" dirty="0" err="1">
                <a:solidFill>
                  <a:srgbClr val="FFFF00"/>
                </a:solidFill>
              </a:rPr>
              <a:t>a</a:t>
            </a:r>
            <a:r>
              <a:rPr lang="en-US" sz="2000" dirty="0" err="1" smtClean="0">
                <a:solidFill>
                  <a:srgbClr val="FFFF00"/>
                </a:solidFill>
              </a:rPr>
              <a:t>vandonk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9716" y="66050"/>
            <a:ext cx="4270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+mj-lt"/>
              </a:rPr>
              <a:t>S</a:t>
            </a:r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 308  (WR 6; WN5)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27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063" y="483443"/>
            <a:ext cx="799352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I stumbled upon Wolf-</a:t>
            </a:r>
            <a:r>
              <a:rPr lang="en-US" sz="3200" dirty="0" err="1" smtClean="0">
                <a:solidFill>
                  <a:srgbClr val="FFFFFF"/>
                </a:solidFill>
              </a:rPr>
              <a:t>Rayet</a:t>
            </a:r>
            <a:r>
              <a:rPr lang="en-US" sz="3200" dirty="0" smtClean="0">
                <a:solidFill>
                  <a:srgbClr val="FFFFFF"/>
                </a:solidFill>
              </a:rPr>
              <a:t> nebulae in 1978, when the evolutionary stage of Wolf-</a:t>
            </a:r>
            <a:r>
              <a:rPr lang="en-US" sz="3200" dirty="0" err="1" smtClean="0">
                <a:solidFill>
                  <a:srgbClr val="FFFFFF"/>
                </a:solidFill>
              </a:rPr>
              <a:t>Rayet</a:t>
            </a:r>
            <a:r>
              <a:rPr lang="en-US" sz="3200" dirty="0" smtClean="0">
                <a:solidFill>
                  <a:srgbClr val="FFFFFF"/>
                </a:solidFill>
              </a:rPr>
              <a:t> stars was not very clear and the physical nature of their nebulae was unknown.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S308 is very bright in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[O III]5007.  It would</a:t>
            </a:r>
          </a:p>
          <a:p>
            <a:r>
              <a:rPr lang="en-US" sz="3200" dirty="0">
                <a:solidFill>
                  <a:srgbClr val="FFFFFF"/>
                </a:solidFill>
              </a:rPr>
              <a:t>b</a:t>
            </a:r>
            <a:r>
              <a:rPr lang="en-US" sz="3200" dirty="0" smtClean="0">
                <a:solidFill>
                  <a:srgbClr val="FFFFFF"/>
                </a:solidFill>
              </a:rPr>
              <a:t>e effective to use Hα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and [O III] images to</a:t>
            </a:r>
          </a:p>
          <a:p>
            <a:r>
              <a:rPr lang="en-US" sz="3200" dirty="0">
                <a:solidFill>
                  <a:srgbClr val="FFFFFF"/>
                </a:solidFill>
              </a:rPr>
              <a:t>s</a:t>
            </a:r>
            <a:r>
              <a:rPr lang="en-US" sz="3200" dirty="0" smtClean="0">
                <a:solidFill>
                  <a:srgbClr val="FFFFFF"/>
                </a:solidFill>
              </a:rPr>
              <a:t>earch for WR nebulae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</a:t>
            </a:r>
            <a:r>
              <a:rPr lang="en-US" sz="3200" dirty="0" smtClean="0">
                <a:solidFill>
                  <a:srgbClr val="FFFFFF"/>
                </a:solidFill>
              </a:rPr>
              <a:t>n the Galaxy and the</a:t>
            </a:r>
          </a:p>
          <a:p>
            <a:r>
              <a:rPr lang="en-US" sz="3200" dirty="0" err="1" smtClean="0">
                <a:solidFill>
                  <a:srgbClr val="FFFFFF"/>
                </a:solidFill>
              </a:rPr>
              <a:t>Magellanic</a:t>
            </a:r>
            <a:r>
              <a:rPr lang="en-US" sz="3200" dirty="0" smtClean="0">
                <a:solidFill>
                  <a:srgbClr val="FFFFFF"/>
                </a:solidFill>
              </a:rPr>
              <a:t> Clouds.</a:t>
            </a:r>
          </a:p>
          <a:p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83563" y="2927620"/>
            <a:ext cx="3404875" cy="3406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8470" y="624541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Credit: </a:t>
            </a:r>
            <a:r>
              <a:rPr lang="en-US" dirty="0" err="1">
                <a:solidFill>
                  <a:srgbClr val="FFFF00"/>
                </a:solidFill>
              </a:rPr>
              <a:t>a</a:t>
            </a:r>
            <a:r>
              <a:rPr lang="en-US" dirty="0" err="1" smtClean="0">
                <a:solidFill>
                  <a:srgbClr val="FFFF00"/>
                </a:solidFill>
              </a:rPr>
              <a:t>vandonk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7888" y="6245411"/>
            <a:ext cx="142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[N II] &amp; [O III]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5774" y="2569891"/>
            <a:ext cx="3578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D78"/>
                </a:solidFill>
              </a:rPr>
              <a:t>HD 50896 (WN5)                   S308</a:t>
            </a:r>
            <a:endParaRPr lang="en-US" sz="2000" b="1" dirty="0">
              <a:solidFill>
                <a:srgbClr val="FFFD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2 at 7.50.04 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33" y="1312338"/>
            <a:ext cx="8229600" cy="4632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7462" y="6143820"/>
            <a:ext cx="2772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Gruendl</a:t>
            </a:r>
            <a:r>
              <a:rPr lang="en-US" sz="2000" dirty="0" smtClean="0">
                <a:solidFill>
                  <a:srgbClr val="FFFF00"/>
                </a:solidFill>
              </a:rPr>
              <a:t>, Chu, et al. 2000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1922" y="82983"/>
            <a:ext cx="5303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RCW 104  (WR 75; WN5)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56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894384">
            <a:off x="1351500" y="577223"/>
            <a:ext cx="628842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9304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76533" y="0"/>
            <a:ext cx="21336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942" y="0"/>
            <a:ext cx="8449733" cy="846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808" y="6214527"/>
            <a:ext cx="8449733" cy="634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71922" y="82983"/>
            <a:ext cx="5303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RCW 104  (WR 75; WN5)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8544" y="6228485"/>
            <a:ext cx="19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</a:t>
            </a:r>
            <a:r>
              <a:rPr lang="en-US" sz="2000" dirty="0" err="1" smtClean="0">
                <a:solidFill>
                  <a:srgbClr val="FFFF00"/>
                </a:solidFill>
              </a:rPr>
              <a:t>Astrodon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30400" y="846667"/>
            <a:ext cx="5046133" cy="53818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02798" y="109848"/>
            <a:ext cx="5794481" cy="71712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722344" y="6511172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Credit: CFHT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060248" y="3421234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4EFFFF"/>
                </a:solidFill>
              </a:ln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6433" y="-1682"/>
            <a:ext cx="5223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NGC 2359  (WR 7; WN4)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7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7020" y="6454728"/>
            <a:ext cx="189026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Credit: ESO/VLT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6433" y="-1682"/>
            <a:ext cx="5223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NGC 2359  (WR 7; WN4)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31865" y="880469"/>
            <a:ext cx="5614465" cy="563648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Oval 6"/>
          <p:cNvSpPr/>
          <p:nvPr/>
        </p:nvSpPr>
        <p:spPr>
          <a:xfrm>
            <a:off x="4529485" y="2989582"/>
            <a:ext cx="148169" cy="158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4EFFFF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377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11200" y="738500"/>
            <a:ext cx="7670800" cy="57758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Oval 2"/>
          <p:cNvSpPr/>
          <p:nvPr/>
        </p:nvSpPr>
        <p:spPr>
          <a:xfrm>
            <a:off x="5843626" y="3608788"/>
            <a:ext cx="82550" cy="82550"/>
          </a:xfrm>
          <a:prstGeom prst="ellipse">
            <a:avLst/>
          </a:prstGeom>
          <a:noFill/>
          <a:ln>
            <a:solidFill>
              <a:srgbClr val="4E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4EFFFF"/>
                </a:solidFill>
              </a:ln>
              <a:noFill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874" y="6488668"/>
            <a:ext cx="41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Copyright: </a:t>
            </a:r>
            <a:r>
              <a:rPr lang="en-US" b="1" i="1" dirty="0" err="1">
                <a:solidFill>
                  <a:srgbClr val="FFFF00"/>
                </a:solidFill>
              </a:rPr>
              <a:t>Velimir</a:t>
            </a:r>
            <a:r>
              <a:rPr lang="en-US" b="1" i="1" dirty="0">
                <a:solidFill>
                  <a:srgbClr val="FFFF00"/>
                </a:solidFill>
              </a:rPr>
              <a:t> Popov and Emil </a:t>
            </a:r>
            <a:r>
              <a:rPr lang="en-US" b="1" i="1" dirty="0" err="1">
                <a:solidFill>
                  <a:srgbClr val="FFFF00"/>
                </a:solidFill>
              </a:rPr>
              <a:t>Ivanov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610" y="-1682"/>
            <a:ext cx="5483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NGC 3199  (WR 18; WN4)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0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3 at 4.50.38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873" y="999997"/>
            <a:ext cx="1806223" cy="150717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Screen Shot 2015-12-13 at 4.50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93" y="2856123"/>
            <a:ext cx="1444474" cy="149877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 descr="Screen Shot 2015-12-13 at 4.51.13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73" y="4668530"/>
            <a:ext cx="1903271" cy="173333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Screen Shot 2015-12-13 at 4.51.24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341" y="4360332"/>
            <a:ext cx="2016173" cy="204153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Screen Shot 2015-12-13 at 4.51.44 PM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89264" y="1458524"/>
            <a:ext cx="2817559" cy="187607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Screen Shot 2015-12-13 at 4.52.55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093" y="1552221"/>
            <a:ext cx="1929752" cy="174654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 descr="Screen Shot 2015-12-13 at 4.51.57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187" y="1339499"/>
            <a:ext cx="1969283" cy="208135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 descr="Screen Shot 2015-12-13 at 4.53.06 PM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135" y="4262911"/>
            <a:ext cx="2090710" cy="206601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Picture 9" descr="Screen Shot 2015-12-13 at 4.52.41 PM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421" y="4389909"/>
            <a:ext cx="1733938" cy="196250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4443" y="82984"/>
            <a:ext cx="8303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WN8           WN6          WN5          WN4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7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762000" y="381000"/>
            <a:ext cx="2971800" cy="1219200"/>
          </a:xfrm>
          <a:noFill/>
          <a:ln w="25400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NGC 6164-5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    O6.5f?p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304800" y="6184900"/>
            <a:ext cx="3621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2</a:t>
            </a:r>
            <a:r>
              <a:rPr lang="en-US" sz="2800" dirty="0">
                <a:solidFill>
                  <a:srgbClr val="FFFFFF"/>
                </a:solidFill>
                <a:sym typeface="Symbol" charset="0"/>
              </a:rPr>
              <a:t></a:t>
            </a:r>
            <a:r>
              <a:rPr lang="en-US" sz="2800" dirty="0">
                <a:solidFill>
                  <a:srgbClr val="FFFFFF"/>
                </a:solidFill>
              </a:rPr>
              <a:t>3 pc along major axis</a:t>
            </a: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4495800" y="6184900"/>
            <a:ext cx="40448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10</a:t>
            </a:r>
            <a:r>
              <a:rPr lang="en-US" sz="2800" dirty="0">
                <a:solidFill>
                  <a:schemeClr val="bg1"/>
                </a:solidFill>
                <a:sym typeface="Symbol" charset="0"/>
              </a:rPr>
              <a:t></a:t>
            </a:r>
            <a:r>
              <a:rPr lang="en-US" sz="2800" dirty="0">
                <a:solidFill>
                  <a:schemeClr val="bg1"/>
                </a:solidFill>
              </a:rPr>
              <a:t>15 pc </a:t>
            </a:r>
            <a:r>
              <a:rPr lang="en-US" sz="2800" dirty="0" smtClean="0">
                <a:solidFill>
                  <a:schemeClr val="bg1"/>
                </a:solidFill>
              </a:rPr>
              <a:t>filamentary </a:t>
            </a:r>
            <a:r>
              <a:rPr lang="en-US" sz="2800" dirty="0">
                <a:solidFill>
                  <a:schemeClr val="bg1"/>
                </a:solidFill>
              </a:rPr>
              <a:t>shell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00467" y="1320643"/>
            <a:ext cx="5108222" cy="44424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6833" y="2251380"/>
            <a:ext cx="440982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90999" y="5757334"/>
            <a:ext cx="177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D78"/>
                </a:solidFill>
              </a:rPr>
              <a:t>Credit: </a:t>
            </a:r>
            <a:r>
              <a:rPr lang="en-US" b="1" dirty="0" err="1" smtClean="0">
                <a:solidFill>
                  <a:srgbClr val="FFFD78"/>
                </a:solidFill>
              </a:rPr>
              <a:t>Astrodon</a:t>
            </a:r>
            <a:endParaRPr lang="en-US" b="1" dirty="0">
              <a:solidFill>
                <a:srgbClr val="FFFD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3091" y="2219442"/>
            <a:ext cx="68560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00"/>
                </a:solidFill>
              </a:rPr>
              <a:t>Interstellar Bubbles of</a:t>
            </a:r>
          </a:p>
          <a:p>
            <a:pPr algn="ctr"/>
            <a:r>
              <a:rPr lang="en-US" sz="5400" i="1" dirty="0">
                <a:solidFill>
                  <a:srgbClr val="FFFF00"/>
                </a:solidFill>
              </a:rPr>
              <a:t>t</a:t>
            </a:r>
            <a:r>
              <a:rPr lang="en-US" sz="5400" i="1" dirty="0" smtClean="0">
                <a:solidFill>
                  <a:srgbClr val="FFFF00"/>
                </a:solidFill>
              </a:rPr>
              <a:t>he progenitor O stars?</a:t>
            </a:r>
            <a:endParaRPr lang="en-US" sz="5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8675" name="Picture 4" descr="Bubble_Nebu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953000" y="6418263"/>
            <a:ext cx="3306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0">
                <a:solidFill>
                  <a:schemeClr val="bg1"/>
                </a:solidFill>
                <a:latin typeface="Times New Roman" charset="0"/>
              </a:rPr>
              <a:t>Copyright  ©2002-2005 by Russell Croman</a:t>
            </a:r>
            <a:endParaRPr lang="en-US" b="0">
              <a:latin typeface="Times New Roman" charset="0"/>
            </a:endParaRPr>
          </a:p>
        </p:txBody>
      </p:sp>
      <p:sp>
        <p:nvSpPr>
          <p:cNvPr id="28677" name="Rectangle 6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010400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CFF3F"/>
                </a:solidFill>
                <a:ea typeface="ＭＳ Ｐゴシック" charset="0"/>
                <a:cs typeface="ＭＳ Ｐゴシック" charset="0"/>
              </a:rPr>
              <a:t>The Bubble Nebula</a:t>
            </a:r>
          </a:p>
        </p:txBody>
      </p:sp>
    </p:spTree>
    <p:extLst>
      <p:ext uri="{BB962C8B-B14F-4D97-AF65-F5344CB8AC3E}">
        <p14:creationId xmlns:p14="http://schemas.microsoft.com/office/powerpoint/2010/main" val="83352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145984" y="381000"/>
            <a:ext cx="7071659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CFF3F"/>
                </a:solidFill>
              </a:rPr>
              <a:t>N11B - Young OB Association LH10</a:t>
            </a:r>
            <a:endParaRPr lang="en-US" sz="2800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0724" name="Picture 5" descr="N11B_herit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780388">
            <a:off x="-1588" y="1270000"/>
            <a:ext cx="9144001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08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2 at 4.25.59 AM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7928"/>
            <a:ext cx="9144000" cy="4044614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52824" y="411896"/>
            <a:ext cx="8113058" cy="685800"/>
          </a:xfrm>
          <a:prstGeom prst="rect">
            <a:avLst/>
          </a:prstGeom>
          <a:ln w="2857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00"/>
              </a:buClr>
            </a:pPr>
            <a:r>
              <a:rPr lang="en-US" sz="4000" dirty="0" smtClean="0">
                <a:solidFill>
                  <a:srgbClr val="FFFF00"/>
                </a:solidFill>
              </a:rPr>
              <a:t>Distribution of Massive Stars in HRD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106706" y="2076824"/>
            <a:ext cx="1867647" cy="1120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74353" y="3197412"/>
            <a:ext cx="32721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67878" y="6002374"/>
            <a:ext cx="408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FF6C"/>
                </a:solidFill>
              </a:rPr>
              <a:t>Humphreys and Davidson 1979</a:t>
            </a:r>
            <a:endParaRPr lang="en-US" sz="2400" dirty="0">
              <a:solidFill>
                <a:srgbClr val="80FF6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4353" y="2348758"/>
            <a:ext cx="40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Humphreys and Davidson Limit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01000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sz="4000" dirty="0" err="1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Echellogram</a:t>
            </a:r>
            <a:r>
              <a:rPr lang="en-US" sz="4000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 of  [N II] 6583 Line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2772" name="Picture 5" descr="naz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1219200" y="2714625"/>
            <a:ext cx="6705600" cy="2555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1219200" y="3886200"/>
            <a:ext cx="6705600" cy="2555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1219200" y="5002213"/>
            <a:ext cx="6705600" cy="2555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56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4819" name="Picture 4" descr="naze"/>
          <p:cNvPicPr>
            <a:picLocks noChangeAspect="1" noChangeArrowheads="1"/>
          </p:cNvPicPr>
          <p:nvPr/>
        </p:nvPicPr>
        <p:blipFill>
          <a:blip r:embed="rId3" cstate="email">
            <a:lum bright="-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59"/>
          <a:stretch>
            <a:fillRect/>
          </a:stretch>
        </p:blipFill>
        <p:spPr bwMode="auto">
          <a:xfrm>
            <a:off x="0" y="1638300"/>
            <a:ext cx="4876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873053" y="6193418"/>
            <a:ext cx="35243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56DA38"/>
                </a:solidFill>
              </a:rPr>
              <a:t>Naze</a:t>
            </a:r>
            <a:r>
              <a:rPr lang="en-US" sz="2800" dirty="0">
                <a:solidFill>
                  <a:srgbClr val="56DA38"/>
                </a:solidFill>
              </a:rPr>
              <a:t>, </a:t>
            </a:r>
            <a:r>
              <a:rPr lang="en-US" sz="2800" dirty="0" smtClean="0">
                <a:solidFill>
                  <a:srgbClr val="56DA38"/>
                </a:solidFill>
              </a:rPr>
              <a:t>Chu, et </a:t>
            </a:r>
            <a:r>
              <a:rPr lang="en-US" sz="2800" dirty="0">
                <a:solidFill>
                  <a:srgbClr val="56DA38"/>
                </a:solidFill>
              </a:rPr>
              <a:t>al.  </a:t>
            </a:r>
            <a:r>
              <a:rPr lang="en-US" sz="2800" dirty="0" smtClean="0">
                <a:solidFill>
                  <a:srgbClr val="56DA38"/>
                </a:solidFill>
              </a:rPr>
              <a:t>2001</a:t>
            </a:r>
            <a:endParaRPr lang="en-US" sz="2800" dirty="0">
              <a:solidFill>
                <a:srgbClr val="56DA38"/>
              </a:solidFill>
            </a:endParaRP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685800" y="330200"/>
            <a:ext cx="3711575" cy="10618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Bubble Size  ~  15 pc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 b="0" dirty="0" err="1">
                <a:solidFill>
                  <a:schemeClr val="bg1"/>
                </a:solidFill>
                <a:latin typeface="+mn-lt"/>
              </a:rPr>
              <a:t>Exp</a:t>
            </a:r>
            <a:r>
              <a:rPr lang="en-US" sz="28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+mn-lt"/>
              </a:rPr>
              <a:t>Vel</a:t>
            </a:r>
            <a:r>
              <a:rPr lang="en-US" sz="2800" b="0" dirty="0">
                <a:solidFill>
                  <a:schemeClr val="bg1"/>
                </a:solidFill>
                <a:latin typeface="+mn-lt"/>
              </a:rPr>
              <a:t>  ~ 15-20 km/s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4905021" y="2080158"/>
            <a:ext cx="4083757" cy="3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0" dirty="0">
                <a:solidFill>
                  <a:srgbClr val="FFB6C1"/>
                </a:solidFill>
                <a:latin typeface="+mn-lt"/>
              </a:rPr>
              <a:t>Ionized shell  (H II)</a:t>
            </a:r>
          </a:p>
          <a:p>
            <a:pPr>
              <a:spcBef>
                <a:spcPct val="50000"/>
              </a:spcBef>
            </a:pPr>
            <a:r>
              <a:rPr lang="en-US" sz="3200" b="0" dirty="0">
                <a:solidFill>
                  <a:srgbClr val="FFB6C1"/>
                </a:solidFill>
                <a:latin typeface="+mn-lt"/>
              </a:rPr>
              <a:t> - sound </a:t>
            </a:r>
            <a:r>
              <a:rPr lang="en-US" sz="3200" b="0" dirty="0" err="1">
                <a:solidFill>
                  <a:srgbClr val="FFB6C1"/>
                </a:solidFill>
                <a:latin typeface="+mn-lt"/>
              </a:rPr>
              <a:t>vel</a:t>
            </a:r>
            <a:r>
              <a:rPr lang="en-US" sz="3200" b="0" dirty="0">
                <a:solidFill>
                  <a:srgbClr val="FFB6C1"/>
                </a:solidFill>
                <a:latin typeface="+mn-lt"/>
              </a:rPr>
              <a:t> ~ 10 km/s</a:t>
            </a:r>
          </a:p>
          <a:p>
            <a:pPr>
              <a:spcBef>
                <a:spcPct val="50000"/>
              </a:spcBef>
            </a:pPr>
            <a:r>
              <a:rPr lang="en-US" sz="3200" b="0" dirty="0">
                <a:solidFill>
                  <a:srgbClr val="FFB6C1"/>
                </a:solidFill>
                <a:latin typeface="+mn-lt"/>
              </a:rPr>
              <a:t> - no strong shocks</a:t>
            </a:r>
          </a:p>
          <a:p>
            <a:pPr>
              <a:spcBef>
                <a:spcPct val="50000"/>
              </a:spcBef>
            </a:pPr>
            <a:r>
              <a:rPr lang="en-US" sz="3200" b="0" dirty="0">
                <a:solidFill>
                  <a:srgbClr val="FFB6C1"/>
                </a:solidFill>
                <a:latin typeface="+mn-lt"/>
              </a:rPr>
              <a:t> - no large density jump</a:t>
            </a:r>
          </a:p>
          <a:p>
            <a:pPr>
              <a:spcBef>
                <a:spcPct val="50000"/>
              </a:spcBef>
            </a:pPr>
            <a:r>
              <a:rPr lang="en-US" sz="3200" b="0" dirty="0">
                <a:solidFill>
                  <a:srgbClr val="FFB6C1"/>
                </a:solidFill>
                <a:latin typeface="+mn-lt"/>
              </a:rPr>
              <a:t> - no limb-brightening</a:t>
            </a:r>
          </a:p>
        </p:txBody>
      </p:sp>
    </p:spTree>
    <p:extLst>
      <p:ext uri="{BB962C8B-B14F-4D97-AF65-F5344CB8AC3E}">
        <p14:creationId xmlns:p14="http://schemas.microsoft.com/office/powerpoint/2010/main" val="2635387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331" y="2507778"/>
            <a:ext cx="84971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i="1" dirty="0" smtClean="0">
                <a:solidFill>
                  <a:srgbClr val="FFFF00"/>
                </a:solidFill>
              </a:rPr>
              <a:t>Extragalactic</a:t>
            </a:r>
            <a:r>
              <a:rPr lang="en-US" sz="5400" i="1" dirty="0" smtClean="0">
                <a:solidFill>
                  <a:srgbClr val="FFFF00"/>
                </a:solidFill>
              </a:rPr>
              <a:t> WR Nebulae</a:t>
            </a:r>
            <a:endParaRPr lang="en-US" sz="4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222" y="527309"/>
            <a:ext cx="59731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Chu and </a:t>
            </a:r>
            <a:r>
              <a:rPr lang="en-US" sz="3200" dirty="0" err="1" smtClean="0">
                <a:solidFill>
                  <a:srgbClr val="FFFF00"/>
                </a:solidFill>
              </a:rPr>
              <a:t>Lasker</a:t>
            </a:r>
            <a:r>
              <a:rPr lang="en-US" sz="3200" dirty="0" smtClean="0">
                <a:solidFill>
                  <a:srgbClr val="FFFF00"/>
                </a:solidFill>
              </a:rPr>
              <a:t> 1980    LMC &amp; SMC</a:t>
            </a:r>
          </a:p>
          <a:p>
            <a:r>
              <a:rPr lang="en-US" sz="3200" dirty="0" err="1" smtClean="0">
                <a:solidFill>
                  <a:srgbClr val="FFFF00"/>
                </a:solidFill>
              </a:rPr>
              <a:t>Dopita</a:t>
            </a:r>
            <a:r>
              <a:rPr lang="en-US" sz="3200" dirty="0" smtClean="0">
                <a:solidFill>
                  <a:srgbClr val="FFFF00"/>
                </a:solidFill>
              </a:rPr>
              <a:t> et al. 1994         LMC &amp; SMC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Yeo, </a:t>
            </a:r>
            <a:r>
              <a:rPr lang="en-US" sz="3200" dirty="0" err="1" smtClean="0">
                <a:solidFill>
                  <a:srgbClr val="FFFF00"/>
                </a:solidFill>
              </a:rPr>
              <a:t>Irteza</a:t>
            </a:r>
            <a:r>
              <a:rPr lang="en-US" sz="3200" dirty="0" smtClean="0">
                <a:solidFill>
                  <a:srgbClr val="FFFF00"/>
                </a:solidFill>
              </a:rPr>
              <a:t>, Chu 2016  LMC &amp; SMC</a:t>
            </a:r>
          </a:p>
          <a:p>
            <a:r>
              <a:rPr lang="en-US" sz="3200" dirty="0" err="1" smtClean="0">
                <a:solidFill>
                  <a:srgbClr val="FFFF00"/>
                </a:solidFill>
              </a:rPr>
              <a:t>Drissen</a:t>
            </a:r>
            <a:r>
              <a:rPr lang="en-US" sz="3200" dirty="0" smtClean="0">
                <a:solidFill>
                  <a:srgbClr val="FFFF00"/>
                </a:solidFill>
              </a:rPr>
              <a:t> et al. 1991        M33</a:t>
            </a:r>
          </a:p>
          <a:p>
            <a:r>
              <a:rPr lang="en-US" sz="3200" dirty="0" err="1" smtClean="0">
                <a:solidFill>
                  <a:srgbClr val="FFFF00"/>
                </a:solidFill>
              </a:rPr>
              <a:t>Bransford</a:t>
            </a:r>
            <a:r>
              <a:rPr lang="en-US" sz="3200" dirty="0" smtClean="0">
                <a:solidFill>
                  <a:srgbClr val="FFFF00"/>
                </a:solidFill>
              </a:rPr>
              <a:t> et al. 1999    M31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518" y="3417105"/>
            <a:ext cx="81555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Chu &amp; </a:t>
            </a:r>
            <a:r>
              <a:rPr lang="en-US" sz="3600" dirty="0" err="1" smtClean="0">
                <a:solidFill>
                  <a:srgbClr val="FFFFFF"/>
                </a:solidFill>
              </a:rPr>
              <a:t>Lasker</a:t>
            </a:r>
            <a:r>
              <a:rPr lang="en-US" sz="3600" dirty="0" smtClean="0">
                <a:solidFill>
                  <a:srgbClr val="FFFFFF"/>
                </a:solidFill>
              </a:rPr>
              <a:t> found that the WR bubbles 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in the </a:t>
            </a:r>
            <a:r>
              <a:rPr lang="en-US" sz="3600" dirty="0" err="1" smtClean="0">
                <a:solidFill>
                  <a:srgbClr val="FFFFFF"/>
                </a:solidFill>
              </a:rPr>
              <a:t>Magellanic</a:t>
            </a:r>
            <a:r>
              <a:rPr lang="en-US" sz="3600" dirty="0" smtClean="0">
                <a:solidFill>
                  <a:srgbClr val="FFFFFF"/>
                </a:solidFill>
              </a:rPr>
              <a:t> Clouds were in general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larger than their Galactic counterparts.  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But some of large shells are </a:t>
            </a:r>
            <a:r>
              <a:rPr lang="en-US" sz="3600" dirty="0" err="1" smtClean="0">
                <a:solidFill>
                  <a:srgbClr val="FFFFFF"/>
                </a:solidFill>
              </a:rPr>
              <a:t>superbubbles</a:t>
            </a:r>
            <a:r>
              <a:rPr lang="en-US" sz="3600" dirty="0" smtClean="0">
                <a:solidFill>
                  <a:srgbClr val="FFFFFF"/>
                </a:solidFill>
              </a:rPr>
              <a:t>,</a:t>
            </a:r>
          </a:p>
          <a:p>
            <a:r>
              <a:rPr lang="en-US" sz="3600" dirty="0">
                <a:solidFill>
                  <a:srgbClr val="FFFFFF"/>
                </a:solidFill>
              </a:rPr>
              <a:t>a</a:t>
            </a:r>
            <a:r>
              <a:rPr lang="en-US" sz="3600" dirty="0" smtClean="0">
                <a:solidFill>
                  <a:srgbClr val="FFFFFF"/>
                </a:solidFill>
              </a:rPr>
              <a:t>nd many small shells are later discovered.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5 at 7.39.17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69" y="3737603"/>
            <a:ext cx="2632463" cy="26796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006154" y="4991324"/>
            <a:ext cx="133684" cy="1470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5-12-15 at 8.56.22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821" y="1439334"/>
            <a:ext cx="1829246" cy="1849129"/>
          </a:xfrm>
          <a:prstGeom prst="rect">
            <a:avLst/>
          </a:prstGeom>
        </p:spPr>
      </p:pic>
      <p:pic>
        <p:nvPicPr>
          <p:cNvPr id="7" name="Picture 6" descr="Screen Shot 2015-12-15 at 7.36.11 A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455" y="1481668"/>
            <a:ext cx="4544641" cy="4854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1821" y="1016003"/>
            <a:ext cx="1546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Br13, WN8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0110" y="3358446"/>
            <a:ext cx="2070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Br48, WN4+OB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9444" y="1086557"/>
            <a:ext cx="151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Br10, WC5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35042" y="3995079"/>
            <a:ext cx="133684" cy="1470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52399" y="40118"/>
            <a:ext cx="6910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Small WR Bubbles in the LMC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71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5 at 7.31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482" y="1665911"/>
            <a:ext cx="5375629" cy="4970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36" y="195339"/>
            <a:ext cx="81575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Small WR Bubble in a Large Bubble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70776" y="3614081"/>
            <a:ext cx="133684" cy="1470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57222" y="1063302"/>
            <a:ext cx="2001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Br2; WN2 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5 at 8.5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79" y="1549295"/>
            <a:ext cx="5081411" cy="4659595"/>
          </a:xfrm>
          <a:prstGeom prst="rect">
            <a:avLst/>
          </a:prstGeom>
        </p:spPr>
      </p:pic>
      <p:pic>
        <p:nvPicPr>
          <p:cNvPr id="5" name="Picture 4" descr="Screen Shot 2015-12-15 at 8.52.58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978" y="3626557"/>
            <a:ext cx="3428765" cy="255552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41442" y="4647013"/>
            <a:ext cx="133684" cy="1470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44444" y="2273278"/>
            <a:ext cx="2844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Br100; WN3-4 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958" y="195339"/>
            <a:ext cx="8098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Small WR Bubble in a </a:t>
            </a:r>
            <a:r>
              <a:rPr lang="en-US" sz="4400" dirty="0" err="1" smtClean="0">
                <a:solidFill>
                  <a:srgbClr val="FFFF00"/>
                </a:solidFill>
                <a:latin typeface="+mj-lt"/>
              </a:rPr>
              <a:t>Superbubble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2445" y="6293557"/>
            <a:ext cx="487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CTIO 4m MOSAIC Hα image (MCELS2)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4 at 4.55.38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9" t="5486" r="6849" b="4641"/>
          <a:stretch/>
        </p:blipFill>
        <p:spPr>
          <a:xfrm>
            <a:off x="663220" y="1989667"/>
            <a:ext cx="3752560" cy="3344333"/>
          </a:xfrm>
          <a:prstGeom prst="rect">
            <a:avLst/>
          </a:prstGeom>
        </p:spPr>
      </p:pic>
      <p:pic>
        <p:nvPicPr>
          <p:cNvPr id="5" name="Picture 4" descr="Screen Shot 2015-12-14 at 4.56.3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308" y="1989667"/>
            <a:ext cx="3769975" cy="334433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97288" y="4295414"/>
            <a:ext cx="128016" cy="128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18954" y="4256807"/>
            <a:ext cx="128016" cy="128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7476" y="5353131"/>
            <a:ext cx="176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MCELS  Hα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9983" y="5358483"/>
            <a:ext cx="2147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MCELS  [O III]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5266" y="1189790"/>
            <a:ext cx="470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DEM L45   (Br 12;  WN3)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958" y="40118"/>
            <a:ext cx="8098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Small WR Bubble in a </a:t>
            </a:r>
            <a:r>
              <a:rPr lang="en-US" sz="4400" dirty="0" err="1" smtClean="0">
                <a:solidFill>
                  <a:srgbClr val="FFFF00"/>
                </a:solidFill>
                <a:latin typeface="+mj-lt"/>
              </a:rPr>
              <a:t>Superbubble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4947" y="5948959"/>
            <a:ext cx="260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200 pc  x  180 pc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03" y="882316"/>
            <a:ext cx="6801395" cy="546768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Oval 3"/>
          <p:cNvSpPr/>
          <p:nvPr/>
        </p:nvSpPr>
        <p:spPr>
          <a:xfrm>
            <a:off x="4866958" y="3965498"/>
            <a:ext cx="82550" cy="82550"/>
          </a:xfrm>
          <a:prstGeom prst="ellipse">
            <a:avLst/>
          </a:prstGeom>
          <a:noFill/>
          <a:ln>
            <a:solidFill>
              <a:srgbClr val="4E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4EFFFF"/>
                </a:solidFill>
              </a:ln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610" y="-1682"/>
            <a:ext cx="5483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NGC 6357  (WR 95; WN4)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6440" y="6325780"/>
            <a:ext cx="642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Superbubble</a:t>
            </a:r>
            <a:r>
              <a:rPr lang="en-US" sz="2400" dirty="0" smtClean="0">
                <a:solidFill>
                  <a:srgbClr val="FFFF00"/>
                </a:solidFill>
              </a:rPr>
              <a:t> blown by the open cluster </a:t>
            </a:r>
            <a:r>
              <a:rPr lang="en-US" sz="2400" dirty="0" err="1" smtClean="0">
                <a:solidFill>
                  <a:srgbClr val="FFFF00"/>
                </a:solidFill>
              </a:rPr>
              <a:t>Pismis</a:t>
            </a:r>
            <a:r>
              <a:rPr lang="en-US" sz="2400" dirty="0" smtClean="0">
                <a:solidFill>
                  <a:srgbClr val="FFFF00"/>
                </a:solidFill>
              </a:rPr>
              <a:t> 24.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2-14 at 7.41.14 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919112"/>
            <a:ext cx="8068643" cy="3655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1108" y="5898445"/>
            <a:ext cx="3547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FOV  =  300 pc x 300 pc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6777" y="381000"/>
            <a:ext cx="81703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FCFF3F"/>
                </a:solidFill>
              </a:rPr>
              <a:t>HII Shells around WR Stars in M31</a:t>
            </a:r>
            <a:endParaRPr lang="en-US" sz="44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9222" y="1316337"/>
            <a:ext cx="3234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80FF6C"/>
                </a:solidFill>
              </a:rPr>
              <a:t>Bransford</a:t>
            </a:r>
            <a:r>
              <a:rPr lang="en-US" sz="2800" dirty="0" smtClean="0">
                <a:solidFill>
                  <a:srgbClr val="80FF6C"/>
                </a:solidFill>
              </a:rPr>
              <a:t> et al. 1999</a:t>
            </a:r>
            <a:endParaRPr lang="en-US" sz="2800" dirty="0">
              <a:solidFill>
                <a:srgbClr val="80F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Rectangle 5"/>
          <p:cNvSpPr>
            <a:spLocks noGrp="1" noChangeArrowheads="1"/>
          </p:cNvSpPr>
          <p:nvPr>
            <p:ph type="title"/>
          </p:nvPr>
        </p:nvSpPr>
        <p:spPr>
          <a:xfrm>
            <a:off x="224117" y="381000"/>
            <a:ext cx="8576235" cy="609600"/>
          </a:xfrm>
          <a:noFill/>
          <a:ln w="25400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Evolved Massive stars: 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the Wild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Things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2006598" y="63246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66FF33"/>
                </a:solidFill>
              </a:rPr>
              <a:t>Schuster, Humphreys, &amp; Marengo  (2006)</a:t>
            </a:r>
            <a:endParaRPr lang="en-US" dirty="0">
              <a:solidFill>
                <a:srgbClr val="66FF33"/>
              </a:solidFill>
            </a:endParaRPr>
          </a:p>
        </p:txBody>
      </p:sp>
      <p:pic>
        <p:nvPicPr>
          <p:cNvPr id="5" name="Picture 14" descr="hrd_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97230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08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8134" y="2529890"/>
            <a:ext cx="6245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i="1" dirty="0">
                <a:solidFill>
                  <a:srgbClr val="FFFF00"/>
                </a:solidFill>
              </a:rPr>
              <a:t>He</a:t>
            </a:r>
            <a:r>
              <a:rPr lang="en-US" sz="7200" i="1" baseline="30000" dirty="0">
                <a:solidFill>
                  <a:srgbClr val="FFFF00"/>
                </a:solidFill>
              </a:rPr>
              <a:t>+</a:t>
            </a:r>
            <a:r>
              <a:rPr lang="en-US" sz="7200" i="1" baseline="30000" dirty="0" smtClean="0">
                <a:solidFill>
                  <a:srgbClr val="FFFF00"/>
                </a:solidFill>
              </a:rPr>
              <a:t>2</a:t>
            </a:r>
            <a:r>
              <a:rPr lang="en-US" sz="5400" i="1" baseline="30000" dirty="0" smtClean="0">
                <a:solidFill>
                  <a:srgbClr val="FFFF00"/>
                </a:solidFill>
              </a:rPr>
              <a:t> </a:t>
            </a:r>
            <a:r>
              <a:rPr lang="en-US" sz="5400" i="1" dirty="0" smtClean="0">
                <a:solidFill>
                  <a:srgbClr val="FFFF00"/>
                </a:solidFill>
              </a:rPr>
              <a:t>in WR Nebulae</a:t>
            </a:r>
            <a:endParaRPr lang="en-US" sz="7200" i="1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3 at 11.11.08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778" y="971833"/>
            <a:ext cx="2681112" cy="5420502"/>
          </a:xfrm>
          <a:prstGeom prst="rect">
            <a:avLst/>
          </a:prstGeom>
        </p:spPr>
      </p:pic>
      <p:pic>
        <p:nvPicPr>
          <p:cNvPr id="3" name="Picture 2" descr="Screen Shot 2015-12-13 at 11.17.4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845" y="971833"/>
            <a:ext cx="2705509" cy="5420502"/>
          </a:xfrm>
          <a:prstGeom prst="rect">
            <a:avLst/>
          </a:prstGeom>
        </p:spPr>
      </p:pic>
      <p:cxnSp>
        <p:nvCxnSpPr>
          <p:cNvPr id="5" name="Straight Connector 4"/>
          <p:cNvCxnSpPr>
            <a:stCxn id="2" idx="1"/>
            <a:endCxn id="3" idx="3"/>
          </p:cNvCxnSpPr>
          <p:nvPr/>
        </p:nvCxnSpPr>
        <p:spPr>
          <a:xfrm>
            <a:off x="1622778" y="3682084"/>
            <a:ext cx="58635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19594" y="3653862"/>
            <a:ext cx="3824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 II                                                     He II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4686                                                    4686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5421" y="914095"/>
            <a:ext cx="382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Hα                                                         Hα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223" y="2060222"/>
            <a:ext cx="10244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Br 2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WN2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N79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</a:t>
            </a:r>
            <a:r>
              <a:rPr lang="en-US" sz="2800" dirty="0" smtClean="0">
                <a:solidFill>
                  <a:srgbClr val="FFFF00"/>
                </a:solidFill>
              </a:rPr>
              <a:t>n the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LMC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8692" y="2060222"/>
            <a:ext cx="10244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AB7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WN2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N76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</a:t>
            </a:r>
            <a:r>
              <a:rPr lang="en-US" sz="2800" dirty="0" smtClean="0">
                <a:solidFill>
                  <a:srgbClr val="FFFF00"/>
                </a:solidFill>
              </a:rPr>
              <a:t>n the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</a:t>
            </a:r>
            <a:r>
              <a:rPr lang="en-US" sz="2800" dirty="0" smtClean="0">
                <a:solidFill>
                  <a:srgbClr val="FFFF00"/>
                </a:solidFill>
              </a:rPr>
              <a:t>MC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84108" y="63888"/>
            <a:ext cx="68795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FCFF3F"/>
                </a:solidFill>
              </a:rPr>
              <a:t>He II – Emitting WR Nebulae</a:t>
            </a:r>
            <a:endParaRPr lang="en-US" sz="44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4785" y="6406446"/>
            <a:ext cx="185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0FF6C"/>
                </a:solidFill>
              </a:rPr>
              <a:t>Naze</a:t>
            </a:r>
            <a:r>
              <a:rPr lang="en-US" sz="2000" dirty="0" smtClean="0">
                <a:solidFill>
                  <a:srgbClr val="80FF6C"/>
                </a:solidFill>
              </a:rPr>
              <a:t> et al. 2003 </a:t>
            </a:r>
            <a:endParaRPr lang="en-US" sz="2000" dirty="0">
              <a:solidFill>
                <a:srgbClr val="80F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89" y="1952318"/>
            <a:ext cx="41148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Screen Shot 2015-12-14 at 1.41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00" y="1679218"/>
            <a:ext cx="3175602" cy="4397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9460" y="6045563"/>
            <a:ext cx="2382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Lionel </a:t>
            </a:r>
            <a:r>
              <a:rPr lang="en-US" sz="2000" dirty="0" err="1" smtClean="0">
                <a:solidFill>
                  <a:srgbClr val="FFFF00"/>
                </a:solidFill>
              </a:rPr>
              <a:t>Mulato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6415" y="6048005"/>
            <a:ext cx="2063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0FF6C"/>
                </a:solidFill>
              </a:rPr>
              <a:t>Polcaro</a:t>
            </a:r>
            <a:r>
              <a:rPr lang="en-US" sz="2000" dirty="0" smtClean="0">
                <a:solidFill>
                  <a:srgbClr val="80FF6C"/>
                </a:solidFill>
              </a:rPr>
              <a:t> et al.1995</a:t>
            </a:r>
            <a:endParaRPr lang="en-US" sz="2000" dirty="0">
              <a:solidFill>
                <a:srgbClr val="80FF6C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055556" y="4487330"/>
            <a:ext cx="451555" cy="11994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84108" y="63888"/>
            <a:ext cx="68795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FCFF3F"/>
                </a:solidFill>
              </a:rPr>
              <a:t>He II – Emitting WR Nebulae</a:t>
            </a:r>
            <a:endParaRPr lang="en-US" sz="44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616" y="1288056"/>
            <a:ext cx="41653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G2.4+1.4 (WR 102, WO)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28900" y="3562350"/>
            <a:ext cx="82296" cy="825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487" y="2529890"/>
            <a:ext cx="7699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rgbClr val="FFFF00"/>
                </a:solidFill>
              </a:rPr>
              <a:t>Hot Gas </a:t>
            </a:r>
            <a:r>
              <a:rPr lang="en-US" sz="5400" i="1" dirty="0" smtClean="0">
                <a:solidFill>
                  <a:srgbClr val="FFFF00"/>
                </a:solidFill>
              </a:rPr>
              <a:t>in WR Nebulae</a:t>
            </a:r>
            <a:endParaRPr lang="en-US" sz="7200" i="1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alaetal-1511-00861_f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41" y="800133"/>
            <a:ext cx="8073215" cy="5360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6109" y="6306445"/>
            <a:ext cx="456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FF6C"/>
                </a:solidFill>
              </a:rPr>
              <a:t> </a:t>
            </a:r>
            <a:r>
              <a:rPr lang="en-US" dirty="0">
                <a:solidFill>
                  <a:srgbClr val="80FF6C"/>
                </a:solidFill>
              </a:rPr>
              <a:t>Toalá, </a:t>
            </a:r>
            <a:r>
              <a:rPr lang="en-US" dirty="0" smtClean="0">
                <a:solidFill>
                  <a:srgbClr val="80FF6C"/>
                </a:solidFill>
              </a:rPr>
              <a:t>Guerrero</a:t>
            </a:r>
            <a:r>
              <a:rPr lang="en-US" dirty="0">
                <a:solidFill>
                  <a:srgbClr val="80FF6C"/>
                </a:solidFill>
              </a:rPr>
              <a:t>, </a:t>
            </a:r>
            <a:r>
              <a:rPr lang="en-US" dirty="0" smtClean="0">
                <a:solidFill>
                  <a:srgbClr val="80FF6C"/>
                </a:solidFill>
              </a:rPr>
              <a:t>Chu</a:t>
            </a:r>
            <a:r>
              <a:rPr lang="en-US" dirty="0">
                <a:solidFill>
                  <a:srgbClr val="80FF6C"/>
                </a:solidFill>
              </a:rPr>
              <a:t>, </a:t>
            </a:r>
            <a:r>
              <a:rPr lang="en-US" dirty="0" smtClean="0">
                <a:solidFill>
                  <a:srgbClr val="80FF6C"/>
                </a:solidFill>
              </a:rPr>
              <a:t>Arthur</a:t>
            </a:r>
            <a:r>
              <a:rPr lang="en-US" dirty="0">
                <a:solidFill>
                  <a:srgbClr val="80FF6C"/>
                </a:solidFill>
              </a:rPr>
              <a:t>, </a:t>
            </a:r>
            <a:r>
              <a:rPr lang="en-US" dirty="0" smtClean="0">
                <a:solidFill>
                  <a:srgbClr val="80FF6C"/>
                </a:solidFill>
              </a:rPr>
              <a:t>&amp; </a:t>
            </a:r>
            <a:r>
              <a:rPr lang="en-US" dirty="0" err="1" smtClean="0">
                <a:solidFill>
                  <a:srgbClr val="80FF6C"/>
                </a:solidFill>
              </a:rPr>
              <a:t>Gruendl</a:t>
            </a:r>
            <a:r>
              <a:rPr lang="en-US" dirty="0" smtClean="0">
                <a:solidFill>
                  <a:srgbClr val="80FF6C"/>
                </a:solidFill>
              </a:rPr>
              <a:t>  2015</a:t>
            </a:r>
            <a:endParaRPr lang="en-US" dirty="0">
              <a:solidFill>
                <a:srgbClr val="80FF6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1" y="70558"/>
            <a:ext cx="7006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Diffuse X-rays very soft!   1-2 x 10</a:t>
            </a:r>
            <a:r>
              <a:rPr lang="en-US" sz="3600" baseline="30000" dirty="0" smtClean="0">
                <a:solidFill>
                  <a:srgbClr val="FFFF00"/>
                </a:solidFill>
              </a:rPr>
              <a:t>6</a:t>
            </a:r>
            <a:r>
              <a:rPr lang="en-US" sz="3600" dirty="0" smtClean="0">
                <a:solidFill>
                  <a:srgbClr val="FFFF00"/>
                </a:solidFill>
              </a:rPr>
              <a:t> 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1066800"/>
          </a:xfr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66"/>
                </a:solidFill>
              </a:rPr>
              <a:t>Probes of  the 10</a:t>
            </a:r>
            <a:r>
              <a:rPr lang="en-US" sz="3600" baseline="30000" dirty="0">
                <a:solidFill>
                  <a:srgbClr val="FFFF66"/>
                </a:solidFill>
              </a:rPr>
              <a:t>5</a:t>
            </a:r>
            <a:r>
              <a:rPr lang="en-US" sz="3200" dirty="0">
                <a:solidFill>
                  <a:srgbClr val="FFFF66"/>
                </a:solidFill>
              </a:rPr>
              <a:t> K Gas at </a:t>
            </a:r>
            <a:r>
              <a:rPr lang="en-US" sz="3200" dirty="0" smtClean="0">
                <a:solidFill>
                  <a:srgbClr val="FFFF66"/>
                </a:solidFill>
              </a:rPr>
              <a:t>Interface Layer</a:t>
            </a:r>
            <a:endParaRPr lang="en-US" sz="3600" dirty="0">
              <a:solidFill>
                <a:srgbClr val="FFFF66"/>
              </a:solidFill>
            </a:endParaRPr>
          </a:p>
        </p:txBody>
      </p:sp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685800" y="4572000"/>
            <a:ext cx="7694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800">
              <a:solidFill>
                <a:srgbClr val="66FF33"/>
              </a:solidFill>
            </a:endParaRPr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1584325" y="34194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708025" y="1771650"/>
            <a:ext cx="7748588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bg1"/>
                </a:solidFill>
              </a:rPr>
              <a:t>                 </a:t>
            </a:r>
            <a:r>
              <a:rPr lang="en-US" sz="3200" dirty="0" smtClean="0">
                <a:solidFill>
                  <a:schemeClr val="bg1"/>
                </a:solidFill>
              </a:rPr>
              <a:t>C </a:t>
            </a:r>
            <a:r>
              <a:rPr lang="en-US" sz="2800" dirty="0">
                <a:solidFill>
                  <a:schemeClr val="bg1"/>
                </a:solidFill>
              </a:rPr>
              <a:t>IV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3200" dirty="0" smtClean="0">
                <a:solidFill>
                  <a:schemeClr val="bg1"/>
                </a:solidFill>
              </a:rPr>
              <a:t>(C</a:t>
            </a:r>
            <a:r>
              <a:rPr lang="en-US" sz="3200" baseline="30000" dirty="0" smtClean="0">
                <a:solidFill>
                  <a:schemeClr val="bg1"/>
                </a:solidFill>
              </a:rPr>
              <a:t>+3</a:t>
            </a:r>
            <a:r>
              <a:rPr lang="en-US" sz="3200" dirty="0" smtClean="0">
                <a:solidFill>
                  <a:schemeClr val="bg1"/>
                </a:solidFill>
              </a:rPr>
              <a:t>)      N </a:t>
            </a:r>
            <a:r>
              <a:rPr lang="en-US" sz="2800" dirty="0">
                <a:solidFill>
                  <a:schemeClr val="bg1"/>
                </a:solidFill>
              </a:rPr>
              <a:t>V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(N</a:t>
            </a:r>
            <a:r>
              <a:rPr lang="en-US" sz="3200" baseline="30000" dirty="0" smtClean="0">
                <a:solidFill>
                  <a:schemeClr val="bg1"/>
                </a:solidFill>
              </a:rPr>
              <a:t>+4</a:t>
            </a:r>
            <a:r>
              <a:rPr lang="en-US" sz="3200" dirty="0" smtClean="0">
                <a:solidFill>
                  <a:schemeClr val="bg1"/>
                </a:solidFill>
              </a:rPr>
              <a:t>)        O </a:t>
            </a:r>
            <a:r>
              <a:rPr lang="en-US" sz="2800" dirty="0" smtClean="0">
                <a:solidFill>
                  <a:schemeClr val="bg1"/>
                </a:solidFill>
              </a:rPr>
              <a:t>VI  (O</a:t>
            </a:r>
            <a:r>
              <a:rPr lang="en-US" sz="2800" baseline="30000" dirty="0" smtClean="0">
                <a:solidFill>
                  <a:schemeClr val="bg1"/>
                </a:solidFill>
              </a:rPr>
              <a:t>+5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sz="18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800" dirty="0" err="1">
                <a:solidFill>
                  <a:schemeClr val="bg1"/>
                </a:solidFill>
                <a:latin typeface="Symbol" charset="0"/>
              </a:rPr>
              <a:t>ll</a:t>
            </a:r>
            <a:r>
              <a:rPr lang="en-US" sz="2800" dirty="0">
                <a:solidFill>
                  <a:schemeClr val="bg1"/>
                </a:solidFill>
                <a:latin typeface="Symbol" charset="0"/>
              </a:rPr>
              <a:t>   (</a:t>
            </a:r>
            <a:r>
              <a:rPr lang="en-US" sz="2800" b="0" dirty="0" err="1">
                <a:solidFill>
                  <a:schemeClr val="bg1"/>
                </a:solidFill>
                <a:latin typeface="Tahoma" charset="0"/>
                <a:cs typeface="Tahoma" charset="0"/>
              </a:rPr>
              <a:t>Å</a:t>
            </a:r>
            <a:r>
              <a:rPr lang="en-US" sz="2800" dirty="0">
                <a:solidFill>
                  <a:schemeClr val="bg1"/>
                </a:solidFill>
                <a:cs typeface="Tahoma" charset="0"/>
              </a:rPr>
              <a:t>)</a:t>
            </a:r>
            <a:r>
              <a:rPr lang="en-US" sz="2800" dirty="0">
                <a:solidFill>
                  <a:schemeClr val="bg1"/>
                </a:solidFill>
                <a:latin typeface="Symbol" charset="0"/>
              </a:rPr>
              <a:t>     </a:t>
            </a:r>
            <a:r>
              <a:rPr lang="en-US" sz="2800" dirty="0">
                <a:solidFill>
                  <a:schemeClr val="bg1"/>
                </a:solidFill>
              </a:rPr>
              <a:t>1548, 1550       1238, 1242      1031, 1037</a:t>
            </a:r>
          </a:p>
          <a:p>
            <a:pPr>
              <a:spcBef>
                <a:spcPct val="20000"/>
              </a:spcBef>
            </a:pPr>
            <a:endParaRPr lang="en-US" sz="10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</a:rPr>
              <a:t>Obs.            </a:t>
            </a:r>
            <a:r>
              <a:rPr lang="en-US" sz="2800" i="1" dirty="0">
                <a:solidFill>
                  <a:schemeClr val="bg1"/>
                </a:solidFill>
              </a:rPr>
              <a:t>HST</a:t>
            </a:r>
            <a:r>
              <a:rPr lang="en-US" sz="2800" dirty="0">
                <a:solidFill>
                  <a:schemeClr val="bg1"/>
                </a:solidFill>
              </a:rPr>
              <a:t>/STIS      </a:t>
            </a:r>
            <a:r>
              <a:rPr lang="en-US" sz="2800" dirty="0" smtClean="0">
                <a:solidFill>
                  <a:schemeClr val="bg1"/>
                </a:solidFill>
              </a:rPr>
              <a:t>     </a:t>
            </a:r>
            <a:r>
              <a:rPr lang="en-US" sz="2800" i="1" dirty="0">
                <a:solidFill>
                  <a:schemeClr val="bg1"/>
                </a:solidFill>
              </a:rPr>
              <a:t>HST</a:t>
            </a:r>
            <a:r>
              <a:rPr lang="en-US" sz="2800" dirty="0">
                <a:solidFill>
                  <a:schemeClr val="bg1"/>
                </a:solidFill>
              </a:rPr>
              <a:t>/STIS        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</a:rPr>
              <a:t>FUSE</a:t>
            </a:r>
            <a:endParaRPr lang="en-US" sz="2800" i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</a:rPr>
              <a:t>I.P. (</a:t>
            </a:r>
            <a:r>
              <a:rPr lang="en-US" sz="2800" dirty="0" err="1">
                <a:solidFill>
                  <a:schemeClr val="bg1"/>
                </a:solidFill>
              </a:rPr>
              <a:t>eV</a:t>
            </a:r>
            <a:r>
              <a:rPr lang="en-US" sz="2800" dirty="0">
                <a:solidFill>
                  <a:schemeClr val="bg1"/>
                </a:solidFill>
              </a:rPr>
              <a:t>)         47.9                  77.5                 138.1</a:t>
            </a:r>
          </a:p>
          <a:p>
            <a:pPr>
              <a:spcBef>
                <a:spcPct val="20000"/>
              </a:spcBef>
            </a:pPr>
            <a:endParaRPr lang="en-US" sz="10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800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e</a:t>
            </a:r>
            <a:r>
              <a:rPr lang="en-US" sz="2800" dirty="0" smtClean="0">
                <a:solidFill>
                  <a:schemeClr val="bg1"/>
                </a:solidFill>
              </a:rPr>
              <a:t>     </a:t>
            </a:r>
            <a:r>
              <a:rPr lang="en-US" sz="2800" dirty="0">
                <a:solidFill>
                  <a:schemeClr val="bg1"/>
                </a:solidFill>
              </a:rPr>
              <a:t>(K)        1.0</a:t>
            </a:r>
            <a:r>
              <a:rPr lang="en-US" sz="2800" dirty="0">
                <a:solidFill>
                  <a:schemeClr val="bg1"/>
                </a:solidFill>
                <a:latin typeface="Symbol" charset="0"/>
                <a:sym typeface="Symbol" charset="0"/>
              </a:rPr>
              <a:t></a:t>
            </a:r>
            <a:r>
              <a:rPr lang="en-US" sz="2800" dirty="0">
                <a:solidFill>
                  <a:schemeClr val="bg1"/>
                </a:solidFill>
                <a:sym typeface="Symbol" charset="0"/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  <a:sym typeface="Symbol" charset="0"/>
              </a:rPr>
              <a:t>5</a:t>
            </a:r>
            <a:r>
              <a:rPr lang="en-US" sz="2800" dirty="0">
                <a:solidFill>
                  <a:schemeClr val="bg1"/>
                </a:solidFill>
                <a:sym typeface="Symbol" charset="0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           1.8</a:t>
            </a:r>
            <a:r>
              <a:rPr lang="en-US" sz="2800" dirty="0">
                <a:solidFill>
                  <a:schemeClr val="bg1"/>
                </a:solidFill>
                <a:latin typeface="Symbol" charset="0"/>
                <a:sym typeface="Symbol" charset="0"/>
              </a:rPr>
              <a:t></a:t>
            </a:r>
            <a:r>
              <a:rPr lang="en-US" sz="2800" dirty="0">
                <a:solidFill>
                  <a:schemeClr val="bg1"/>
                </a:solidFill>
                <a:sym typeface="Symbol" charset="0"/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  <a:sym typeface="Symbol" charset="0"/>
              </a:rPr>
              <a:t>5</a:t>
            </a:r>
            <a:r>
              <a:rPr lang="en-US" sz="2800" dirty="0">
                <a:solidFill>
                  <a:schemeClr val="bg1"/>
                </a:solidFill>
                <a:sym typeface="Symbol" charset="0"/>
              </a:rPr>
              <a:t>            3.0</a:t>
            </a:r>
            <a:r>
              <a:rPr lang="en-US" sz="2800" dirty="0">
                <a:solidFill>
                  <a:schemeClr val="bg1"/>
                </a:solidFill>
                <a:latin typeface="Symbol" charset="0"/>
                <a:sym typeface="Symbol" charset="0"/>
              </a:rPr>
              <a:t></a:t>
            </a:r>
            <a:r>
              <a:rPr lang="en-US" sz="2800" dirty="0">
                <a:solidFill>
                  <a:schemeClr val="bg1"/>
                </a:solidFill>
                <a:sym typeface="Symbol" charset="0"/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  <a:sym typeface="Symbol" charset="0"/>
              </a:rPr>
              <a:t>5</a:t>
            </a:r>
            <a:r>
              <a:rPr lang="en-US" sz="2800" dirty="0">
                <a:solidFill>
                  <a:schemeClr val="bg1"/>
                </a:solidFill>
                <a:sym typeface="Symbol" charset="0"/>
              </a:rPr>
              <a:t> </a:t>
            </a:r>
          </a:p>
          <a:p>
            <a:pPr>
              <a:spcBef>
                <a:spcPct val="20000"/>
              </a:spcBef>
            </a:pPr>
            <a:endParaRPr lang="en-US" sz="10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800" dirty="0" err="1">
                <a:solidFill>
                  <a:schemeClr val="bg1"/>
                </a:solidFill>
              </a:rPr>
              <a:t>T</a:t>
            </a:r>
            <a:r>
              <a:rPr lang="en-US" sz="3600" baseline="-25000" dirty="0" err="1">
                <a:solidFill>
                  <a:schemeClr val="bg1"/>
                </a:solidFill>
              </a:rPr>
              <a:t>eff</a:t>
            </a:r>
            <a:r>
              <a:rPr lang="en-US" sz="2800" dirty="0">
                <a:solidFill>
                  <a:schemeClr val="bg1"/>
                </a:solidFill>
              </a:rPr>
              <a:t>  (K)      &lt;35,000            &lt;75,000           &lt;125,000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1334" y="5813777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*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98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3300"/>
              </a:buClr>
              <a:buSzPct val="150000"/>
            </a:pPr>
            <a:endParaRPr lang="en-US"/>
          </a:p>
          <a:p>
            <a:pPr>
              <a:buClr>
                <a:srgbClr val="FF3300"/>
              </a:buClr>
              <a:buSzPct val="150000"/>
            </a:pPr>
            <a:endParaRPr lang="en-US"/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838200" y="228600"/>
            <a:ext cx="7134225" cy="6699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FFFF00"/>
                </a:solidFill>
                <a:latin typeface="Arial"/>
              </a:rPr>
              <a:t>“</a:t>
            </a:r>
            <a:r>
              <a:rPr lang="en-US" sz="3600">
                <a:solidFill>
                  <a:srgbClr val="FFFF00"/>
                </a:solidFill>
              </a:rPr>
              <a:t>Interface</a:t>
            </a:r>
            <a:r>
              <a:rPr lang="ja-JP" altLang="en-US" sz="3600">
                <a:solidFill>
                  <a:srgbClr val="FFFF00"/>
                </a:solidFill>
                <a:latin typeface="Arial"/>
              </a:rPr>
              <a:t>”</a:t>
            </a:r>
            <a:r>
              <a:rPr lang="en-US" sz="3600">
                <a:solidFill>
                  <a:srgbClr val="FFFF00"/>
                </a:solidFill>
              </a:rPr>
              <a:t> of the WR Bubble S308</a:t>
            </a:r>
          </a:p>
        </p:txBody>
      </p:sp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089025"/>
            <a:ext cx="2667000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4" cstate="email">
            <a:lum bright="-54000" contras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3429000" cy="2595563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5" cstate="email">
            <a:lum bright="-72000" contras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2895600" cy="2289175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1837266" y="4253086"/>
            <a:ext cx="6719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710"/>
                </a:solidFill>
              </a:rPr>
              <a:t>C IV</a:t>
            </a:r>
          </a:p>
        </p:txBody>
      </p:sp>
      <p:pic>
        <p:nvPicPr>
          <p:cNvPr id="183305" name="Picture 9"/>
          <p:cNvPicPr>
            <a:picLocks noChangeAspect="1" noChangeArrowheads="1"/>
          </p:cNvPicPr>
          <p:nvPr/>
        </p:nvPicPr>
        <p:blipFill>
          <a:blip r:embed="rId6" cstate="email">
            <a:lum bright="-88000" contrast="9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851275"/>
            <a:ext cx="2895600" cy="2244725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869097" y="6166157"/>
            <a:ext cx="766202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HST GHRS / absorption lines  </a:t>
            </a:r>
            <a:r>
              <a:rPr lang="en-US" sz="2400" dirty="0" smtClean="0">
                <a:solidFill>
                  <a:srgbClr val="4BFF45"/>
                </a:solidFill>
              </a:rPr>
              <a:t>(</a:t>
            </a:r>
            <a:r>
              <a:rPr lang="en-US" sz="2400" dirty="0" err="1" smtClean="0">
                <a:solidFill>
                  <a:srgbClr val="4BFF45"/>
                </a:solidFill>
              </a:rPr>
              <a:t>Boroson</a:t>
            </a:r>
            <a:r>
              <a:rPr lang="en-US" sz="2400" dirty="0" smtClean="0">
                <a:solidFill>
                  <a:srgbClr val="4BFF45"/>
                </a:solidFill>
              </a:rPr>
              <a:t> </a:t>
            </a:r>
            <a:r>
              <a:rPr lang="en-US" sz="2400" dirty="0">
                <a:solidFill>
                  <a:srgbClr val="4BFF45"/>
                </a:solidFill>
              </a:rPr>
              <a:t>et al. </a:t>
            </a:r>
            <a:r>
              <a:rPr lang="en-US" sz="2400" dirty="0" smtClean="0">
                <a:solidFill>
                  <a:srgbClr val="4BFF45"/>
                </a:solidFill>
              </a:rPr>
              <a:t>1997)</a:t>
            </a:r>
            <a:endParaRPr lang="en-US" sz="2400" dirty="0">
              <a:solidFill>
                <a:srgbClr val="78FFE9"/>
              </a:solidFill>
            </a:endParaRPr>
          </a:p>
        </p:txBody>
      </p:sp>
      <p:sp>
        <p:nvSpPr>
          <p:cNvPr id="183310" name="Text Box 14"/>
          <p:cNvSpPr txBox="1">
            <a:spLocks noChangeArrowheads="1"/>
          </p:cNvSpPr>
          <p:nvPr/>
        </p:nvSpPr>
        <p:spPr bwMode="auto">
          <a:xfrm>
            <a:off x="5165725" y="4282947"/>
            <a:ext cx="13959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710"/>
                </a:solidFill>
              </a:rPr>
              <a:t>S II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653676" y="1893242"/>
            <a:ext cx="6335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710"/>
                </a:solidFill>
              </a:rPr>
              <a:t>N V</a:t>
            </a:r>
            <a:endParaRPr lang="en-US" sz="2400" dirty="0">
              <a:solidFill>
                <a:srgbClr val="FF071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1333" y="108902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0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2292" y="369958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0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7008" y="3735388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0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261119" y="2354907"/>
            <a:ext cx="173548" cy="170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02222" y="4714751"/>
            <a:ext cx="605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AFFF2"/>
                </a:solidFill>
              </a:rPr>
              <a:t>No</a:t>
            </a:r>
            <a:endParaRPr lang="en-US" sz="2800" dirty="0">
              <a:solidFill>
                <a:srgbClr val="6AFFF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820" y="4605541"/>
            <a:ext cx="9785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AFFF2"/>
                </a:solidFill>
              </a:rPr>
              <a:t> Not</a:t>
            </a:r>
          </a:p>
          <a:p>
            <a:r>
              <a:rPr lang="en-US" sz="2800" dirty="0" smtClean="0">
                <a:solidFill>
                  <a:srgbClr val="6AFFF2"/>
                </a:solidFill>
              </a:rPr>
              <a:t>Good</a:t>
            </a:r>
            <a:endParaRPr lang="en-US" sz="2800" dirty="0">
              <a:solidFill>
                <a:srgbClr val="6AFFF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817" y="1877853"/>
            <a:ext cx="978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AFFF2"/>
                </a:solidFill>
              </a:rPr>
              <a:t>Good</a:t>
            </a:r>
            <a:endParaRPr lang="en-US" sz="2800" dirty="0">
              <a:solidFill>
                <a:srgbClr val="6AFF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50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1027099" y="413812"/>
            <a:ext cx="71481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</a:rPr>
              <a:t>S 308 - ideal for conduction study</a:t>
            </a:r>
            <a:endParaRPr lang="en-US" sz="40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7828" name="Picture 6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198" y="1752600"/>
            <a:ext cx="3657600" cy="4159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4859864" y="5183719"/>
            <a:ext cx="12128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</a:rPr>
              <a:t> HD 50896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</a:rPr>
              <a:t>     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</a:rPr>
              <a:t>*</a:t>
            </a:r>
            <a:endParaRPr lang="en-US" sz="18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4859861" y="5892804"/>
            <a:ext cx="35189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sz="2400" dirty="0">
                <a:solidFill>
                  <a:srgbClr val="FF94E9"/>
                </a:solidFill>
              </a:rPr>
              <a:t>R: H</a:t>
            </a:r>
            <a:r>
              <a:rPr lang="en-US" sz="2400" dirty="0">
                <a:solidFill>
                  <a:srgbClr val="FF94E9"/>
                </a:solidFill>
                <a:sym typeface="Symbol" charset="0"/>
              </a:rPr>
              <a:t></a:t>
            </a:r>
            <a:r>
              <a:rPr lang="en-US" sz="2400" dirty="0">
                <a:solidFill>
                  <a:schemeClr val="bg1"/>
                </a:solidFill>
                <a:sym typeface="Symbol" charset="0"/>
              </a:rPr>
              <a:t>    </a:t>
            </a:r>
            <a:r>
              <a:rPr lang="en-US" sz="2400" dirty="0">
                <a:solidFill>
                  <a:srgbClr val="92FF67"/>
                </a:solidFill>
                <a:sym typeface="Symbol" charset="0"/>
              </a:rPr>
              <a:t>G: [O III]</a:t>
            </a:r>
            <a:r>
              <a:rPr lang="en-US" sz="2400" dirty="0">
                <a:solidFill>
                  <a:schemeClr val="bg1"/>
                </a:solidFill>
                <a:sym typeface="Symbol" charset="0"/>
              </a:rPr>
              <a:t>    </a:t>
            </a:r>
            <a:r>
              <a:rPr lang="en-US" sz="2400" dirty="0">
                <a:solidFill>
                  <a:srgbClr val="51F4FF"/>
                </a:solidFill>
                <a:sym typeface="Symbol" charset="0"/>
              </a:rPr>
              <a:t>B: X-ray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>
            <a:off x="6968063" y="5181600"/>
            <a:ext cx="12954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7832" name="Rectangle 11"/>
          <p:cNvSpPr>
            <a:spLocks noChangeArrowheads="1"/>
          </p:cNvSpPr>
          <p:nvPr/>
        </p:nvSpPr>
        <p:spPr bwMode="auto">
          <a:xfrm>
            <a:off x="448729" y="1380071"/>
            <a:ext cx="428307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Boroson</a:t>
            </a:r>
            <a:r>
              <a:rPr lang="en-US" sz="2800" dirty="0">
                <a:solidFill>
                  <a:schemeClr val="bg1"/>
                </a:solidFill>
              </a:rPr>
              <a:t> et al. (1997) </a:t>
            </a:r>
            <a:r>
              <a:rPr lang="en-US" sz="2800" dirty="0" smtClean="0">
                <a:solidFill>
                  <a:schemeClr val="bg1"/>
                </a:solidFill>
              </a:rPr>
              <a:t>detected N </a:t>
            </a:r>
            <a:r>
              <a:rPr lang="en-US" sz="2800" dirty="0">
                <a:solidFill>
                  <a:schemeClr val="bg1"/>
                </a:solidFill>
              </a:rPr>
              <a:t>V absorption from the </a:t>
            </a:r>
            <a:r>
              <a:rPr lang="en-US" sz="2800" dirty="0" smtClean="0">
                <a:solidFill>
                  <a:schemeClr val="bg1"/>
                </a:solidFill>
              </a:rPr>
              <a:t>conduction </a:t>
            </a:r>
            <a:r>
              <a:rPr lang="en-US" sz="2800" dirty="0">
                <a:solidFill>
                  <a:schemeClr val="bg1"/>
                </a:solidFill>
              </a:rPr>
              <a:t>layer.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D78"/>
                </a:solidFill>
              </a:rPr>
              <a:t>FUSE </a:t>
            </a:r>
            <a:r>
              <a:rPr lang="en-US" sz="2800" dirty="0" err="1" smtClean="0">
                <a:solidFill>
                  <a:srgbClr val="FFFD78"/>
                </a:solidFill>
              </a:rPr>
              <a:t>obs</a:t>
            </a:r>
            <a:r>
              <a:rPr lang="en-US" sz="2800" dirty="0" smtClean="0">
                <a:solidFill>
                  <a:srgbClr val="FFFD78"/>
                </a:solidFill>
              </a:rPr>
              <a:t> </a:t>
            </a:r>
            <a:r>
              <a:rPr lang="en-US" sz="2800" dirty="0">
                <a:solidFill>
                  <a:srgbClr val="FFFD78"/>
                </a:solidFill>
              </a:rPr>
              <a:t>of O VI </a:t>
            </a:r>
            <a:r>
              <a:rPr lang="en-US" sz="2800" dirty="0" smtClean="0">
                <a:solidFill>
                  <a:srgbClr val="FFFD78"/>
                </a:solidFill>
              </a:rPr>
              <a:t>emission were awarded</a:t>
            </a:r>
            <a:r>
              <a:rPr lang="en-US" sz="2800" dirty="0">
                <a:solidFill>
                  <a:srgbClr val="FFFD78"/>
                </a:solidFill>
              </a:rPr>
              <a:t>, </a:t>
            </a:r>
            <a:r>
              <a:rPr lang="en-US" sz="2800" dirty="0" smtClean="0">
                <a:solidFill>
                  <a:srgbClr val="FFFD78"/>
                </a:solidFill>
              </a:rPr>
              <a:t>but </a:t>
            </a:r>
            <a:r>
              <a:rPr lang="en-US" sz="2800" dirty="0">
                <a:solidFill>
                  <a:srgbClr val="FFFD78"/>
                </a:solidFill>
              </a:rPr>
              <a:t>it died.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HST </a:t>
            </a:r>
            <a:r>
              <a:rPr lang="en-US" sz="2800" dirty="0">
                <a:solidFill>
                  <a:schemeClr val="bg1"/>
                </a:solidFill>
              </a:rPr>
              <a:t>STIS </a:t>
            </a:r>
            <a:r>
              <a:rPr lang="en-US" sz="2800" dirty="0" err="1" smtClean="0">
                <a:solidFill>
                  <a:schemeClr val="bg1"/>
                </a:solidFill>
              </a:rPr>
              <a:t>obs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of  N </a:t>
            </a:r>
            <a:r>
              <a:rPr lang="en-US" sz="2800" dirty="0" smtClean="0">
                <a:solidFill>
                  <a:schemeClr val="bg1"/>
                </a:solidFill>
              </a:rPr>
              <a:t>V &amp; C IV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emission were awarded in Cycle 13, </a:t>
            </a:r>
            <a:r>
              <a:rPr lang="en-US" sz="2800" dirty="0">
                <a:solidFill>
                  <a:schemeClr val="bg1"/>
                </a:solidFill>
              </a:rPr>
              <a:t>but </a:t>
            </a:r>
            <a:r>
              <a:rPr lang="en-US" sz="2800" dirty="0" smtClean="0">
                <a:solidFill>
                  <a:schemeClr val="bg1"/>
                </a:solidFill>
              </a:rPr>
              <a:t>STIS died…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rgbClr val="FFFD78"/>
                </a:solidFill>
              </a:rPr>
              <a:t>STIS </a:t>
            </a:r>
            <a:r>
              <a:rPr lang="en-US" sz="2800" dirty="0" err="1" smtClean="0">
                <a:solidFill>
                  <a:srgbClr val="FFFD78"/>
                </a:solidFill>
              </a:rPr>
              <a:t>obs</a:t>
            </a:r>
            <a:r>
              <a:rPr lang="en-US" sz="2800" dirty="0" smtClean="0">
                <a:solidFill>
                  <a:srgbClr val="FFFD78"/>
                </a:solidFill>
              </a:rPr>
              <a:t> are re-awarded in Cycle 20; we got the data,</a:t>
            </a:r>
          </a:p>
          <a:p>
            <a:r>
              <a:rPr lang="en-US" sz="2800" dirty="0">
                <a:solidFill>
                  <a:srgbClr val="FFFD78"/>
                </a:solidFill>
              </a:rPr>
              <a:t>b</a:t>
            </a:r>
            <a:r>
              <a:rPr lang="en-US" sz="2800" dirty="0" smtClean="0">
                <a:solidFill>
                  <a:srgbClr val="FFFD78"/>
                </a:solidFill>
              </a:rPr>
              <a:t>ut not obvious…</a:t>
            </a:r>
          </a:p>
        </p:txBody>
      </p:sp>
    </p:spTree>
    <p:extLst>
      <p:ext uri="{BB962C8B-B14F-4D97-AF65-F5344CB8AC3E}">
        <p14:creationId xmlns:p14="http://schemas.microsoft.com/office/powerpoint/2010/main" val="694477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30880" y="131604"/>
            <a:ext cx="5160238" cy="1347364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FUSE Observations 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</a:br>
            <a: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of O VI in NGC </a:t>
            </a:r>
            <a:r>
              <a:rPr lang="en-US" sz="4000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6543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143000" y="57150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114800" y="16764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CC3300"/>
              </a:buClr>
              <a:buSzPct val="150000"/>
              <a:buFont typeface="Times" charset="0"/>
              <a:buNone/>
              <a:defRPr/>
            </a:pPr>
            <a:endParaRPr lang="en-US" smtClean="0">
              <a:solidFill>
                <a:srgbClr val="FFCCFF"/>
              </a:solidFill>
              <a:latin typeface="Times New Roman" charset="0"/>
            </a:endParaRPr>
          </a:p>
        </p:txBody>
      </p:sp>
      <p:pic>
        <p:nvPicPr>
          <p:cNvPr id="68613" name="Picture 6" descr="gato_chandra_h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2" r="6541"/>
          <a:stretch>
            <a:fillRect/>
          </a:stretch>
        </p:blipFill>
        <p:spPr bwMode="auto">
          <a:xfrm>
            <a:off x="596450" y="1445472"/>
            <a:ext cx="3569719" cy="43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7" name="Rectangle 7"/>
          <p:cNvSpPr>
            <a:spLocks noChangeArrowheads="1"/>
          </p:cNvSpPr>
          <p:nvPr/>
        </p:nvSpPr>
        <p:spPr bwMode="auto">
          <a:xfrm rot="-1442376">
            <a:off x="631880" y="3140340"/>
            <a:ext cx="2819400" cy="1793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 rot="-1442376">
            <a:off x="460240" y="2759340"/>
            <a:ext cx="2819400" cy="1793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8616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156" y="112360"/>
            <a:ext cx="4209666" cy="55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5" cstate="email">
            <a:lum bright="-60000" contras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360" y="5907174"/>
            <a:ext cx="8617397" cy="8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753379" y="1000676"/>
            <a:ext cx="250125" cy="656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78441" y="2314948"/>
            <a:ext cx="250125" cy="656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9201" y="3615707"/>
            <a:ext cx="250125" cy="656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59201" y="4790149"/>
            <a:ext cx="250125" cy="656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14643" y="365629"/>
            <a:ext cx="996687" cy="44012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Star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Pos</a:t>
            </a:r>
            <a:r>
              <a:rPr lang="en-US" sz="2000" dirty="0" smtClean="0">
                <a:solidFill>
                  <a:srgbClr val="FF0000"/>
                </a:solidFill>
              </a:rPr>
              <a:t> 1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Pos</a:t>
            </a:r>
            <a:r>
              <a:rPr lang="en-US" sz="2000" dirty="0" smtClean="0">
                <a:solidFill>
                  <a:srgbClr val="FF0000"/>
                </a:solidFill>
              </a:rPr>
              <a:t> 2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Outside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3907" y="1912391"/>
            <a:ext cx="9156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Pos</a:t>
            </a:r>
            <a:r>
              <a:rPr lang="en-US" sz="2000" dirty="0" smtClean="0">
                <a:solidFill>
                  <a:srgbClr val="FFFFFF"/>
                </a:solidFill>
              </a:rPr>
              <a:t> 2</a:t>
            </a:r>
          </a:p>
          <a:p>
            <a:endParaRPr lang="en-US" sz="1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   </a:t>
            </a:r>
            <a:r>
              <a:rPr lang="en-US" sz="2000" dirty="0" err="1" smtClean="0">
                <a:solidFill>
                  <a:srgbClr val="FFFFFF"/>
                </a:solidFill>
              </a:rPr>
              <a:t>Pos</a:t>
            </a:r>
            <a:r>
              <a:rPr lang="en-US" sz="2000" dirty="0" smtClean="0">
                <a:solidFill>
                  <a:srgbClr val="FFFFFF"/>
                </a:solidFill>
              </a:rPr>
              <a:t> 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769" y="5407043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9AFF96"/>
                </a:solidFill>
              </a:rPr>
              <a:t>Gruendl</a:t>
            </a:r>
            <a:r>
              <a:rPr lang="en-US" sz="2400" dirty="0">
                <a:solidFill>
                  <a:srgbClr val="9AFF96"/>
                </a:solidFill>
              </a:rPr>
              <a:t> </a:t>
            </a:r>
            <a:r>
              <a:rPr lang="en-US" sz="2400" dirty="0" smtClean="0">
                <a:solidFill>
                  <a:srgbClr val="9AFF96"/>
                </a:solidFill>
              </a:rPr>
              <a:t>et al. 2004 </a:t>
            </a:r>
            <a:endParaRPr lang="en-US" sz="2400" dirty="0">
              <a:solidFill>
                <a:srgbClr val="9AFF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6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39" y="-118568"/>
            <a:ext cx="8844207" cy="1347364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HST STIS </a:t>
            </a:r>
            <a:r>
              <a:rPr lang="en-US" sz="4000" dirty="0" err="1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Obs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 of N V in NGC </a:t>
            </a:r>
            <a:r>
              <a:rPr lang="en-US" sz="4000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6543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143000" y="57150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68613" name="Picture 6" descr="gato_chandra_h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2" r="6541"/>
          <a:stretch>
            <a:fillRect/>
          </a:stretch>
        </p:blipFill>
        <p:spPr bwMode="auto">
          <a:xfrm>
            <a:off x="173170" y="1714884"/>
            <a:ext cx="3569719" cy="43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v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7444" y="4021951"/>
            <a:ext cx="5343603" cy="2600715"/>
          </a:xfrm>
          <a:prstGeom prst="rect">
            <a:avLst/>
          </a:prstGeom>
        </p:spPr>
      </p:pic>
      <p:pic>
        <p:nvPicPr>
          <p:cNvPr id="18" name="Picture 17" descr="nv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88"/>
          <a:stretch/>
        </p:blipFill>
        <p:spPr>
          <a:xfrm>
            <a:off x="3627444" y="1005840"/>
            <a:ext cx="5343603" cy="299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8" y="6100271"/>
            <a:ext cx="3532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AFF96"/>
                </a:solidFill>
              </a:rPr>
              <a:t>Guerrero et al. </a:t>
            </a:r>
            <a:r>
              <a:rPr lang="en-US" sz="2800" dirty="0">
                <a:solidFill>
                  <a:srgbClr val="9AFF96"/>
                </a:solidFill>
              </a:rPr>
              <a:t> </a:t>
            </a:r>
            <a:r>
              <a:rPr lang="en-US" sz="2800" dirty="0" smtClean="0">
                <a:solidFill>
                  <a:srgbClr val="9AFF96"/>
                </a:solidFill>
              </a:rPr>
              <a:t>In prep</a:t>
            </a:r>
            <a:endParaRPr lang="en-US" sz="2800" dirty="0">
              <a:solidFill>
                <a:srgbClr val="9AFF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972" y="1289330"/>
            <a:ext cx="2576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Long-slit spectra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 rot="20157624">
            <a:off x="511174" y="3974590"/>
            <a:ext cx="2819400" cy="1793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4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7772400" cy="685800"/>
          </a:xfrm>
          <a:ln w="19050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Massive Stars in the HR Diagram</a:t>
            </a:r>
          </a:p>
        </p:txBody>
      </p:sp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279525" y="35718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219200" y="36417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30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1009650" y="327660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40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857250" y="28797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60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762000" y="25749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80</a:t>
            </a: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533400" y="2282825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100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1543050" y="4098925"/>
            <a:ext cx="58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20</a:t>
            </a:r>
          </a:p>
          <a:p>
            <a:r>
              <a:rPr lang="en-US" sz="2000">
                <a:solidFill>
                  <a:srgbClr val="99FF66"/>
                </a:solidFill>
              </a:rPr>
              <a:t>M</a:t>
            </a:r>
            <a:r>
              <a:rPr lang="en-US" baseline="-25000">
                <a:solidFill>
                  <a:srgbClr val="99FF66"/>
                </a:solidFill>
                <a:latin typeface="Wingdings" charset="0"/>
                <a:cs typeface="Wingdings" charset="0"/>
              </a:rPr>
              <a:t></a:t>
            </a:r>
            <a:endParaRPr lang="en-US" baseline="-25000">
              <a:solidFill>
                <a:srgbClr val="99FF66"/>
              </a:solidFill>
            </a:endParaRPr>
          </a:p>
        </p:txBody>
      </p:sp>
      <p:sp>
        <p:nvSpPr>
          <p:cNvPr id="31753" name="Freeform 12"/>
          <p:cNvSpPr>
            <a:spLocks/>
          </p:cNvSpPr>
          <p:nvPr/>
        </p:nvSpPr>
        <p:spPr bwMode="auto">
          <a:xfrm>
            <a:off x="1143000" y="2286000"/>
            <a:ext cx="1447800" cy="2743200"/>
          </a:xfrm>
          <a:custGeom>
            <a:avLst/>
            <a:gdLst>
              <a:gd name="T0" fmla="*/ 0 w 912"/>
              <a:gd name="T1" fmla="*/ 0 h 1728"/>
              <a:gd name="T2" fmla="*/ 152400 w 912"/>
              <a:gd name="T3" fmla="*/ 533400 h 1728"/>
              <a:gd name="T4" fmla="*/ 381000 w 912"/>
              <a:gd name="T5" fmla="*/ 1066800 h 1728"/>
              <a:gd name="T6" fmla="*/ 685800 w 912"/>
              <a:gd name="T7" fmla="*/ 1600200 h 1728"/>
              <a:gd name="T8" fmla="*/ 1143000 w 912"/>
              <a:gd name="T9" fmla="*/ 2286000 h 1728"/>
              <a:gd name="T10" fmla="*/ 1447800 w 912"/>
              <a:gd name="T11" fmla="*/ 2743200 h 1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2" h="1728">
                <a:moveTo>
                  <a:pt x="0" y="0"/>
                </a:moveTo>
                <a:cubicBezTo>
                  <a:pt x="28" y="112"/>
                  <a:pt x="56" y="224"/>
                  <a:pt x="96" y="336"/>
                </a:cubicBezTo>
                <a:cubicBezTo>
                  <a:pt x="136" y="448"/>
                  <a:pt x="184" y="560"/>
                  <a:pt x="240" y="672"/>
                </a:cubicBezTo>
                <a:cubicBezTo>
                  <a:pt x="296" y="784"/>
                  <a:pt x="352" y="880"/>
                  <a:pt x="432" y="1008"/>
                </a:cubicBezTo>
                <a:cubicBezTo>
                  <a:pt x="512" y="1136"/>
                  <a:pt x="640" y="1320"/>
                  <a:pt x="720" y="1440"/>
                </a:cubicBezTo>
                <a:cubicBezTo>
                  <a:pt x="800" y="1560"/>
                  <a:pt x="880" y="1680"/>
                  <a:pt x="912" y="1728"/>
                </a:cubicBezTo>
              </a:path>
            </a:pathLst>
          </a:custGeom>
          <a:noFill/>
          <a:ln w="508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Freeform 13"/>
          <p:cNvSpPr>
            <a:spLocks/>
          </p:cNvSpPr>
          <p:nvPr/>
        </p:nvSpPr>
        <p:spPr bwMode="auto">
          <a:xfrm>
            <a:off x="2057400" y="3949700"/>
            <a:ext cx="1219200" cy="241300"/>
          </a:xfrm>
          <a:custGeom>
            <a:avLst/>
            <a:gdLst>
              <a:gd name="T0" fmla="*/ 0 w 768"/>
              <a:gd name="T1" fmla="*/ 241300 h 152"/>
              <a:gd name="T2" fmla="*/ 304800 w 768"/>
              <a:gd name="T3" fmla="*/ 165100 h 152"/>
              <a:gd name="T4" fmla="*/ 533400 w 768"/>
              <a:gd name="T5" fmla="*/ 88900 h 152"/>
              <a:gd name="T6" fmla="*/ 304800 w 768"/>
              <a:gd name="T7" fmla="*/ 12700 h 152"/>
              <a:gd name="T8" fmla="*/ 1219200 w 768"/>
              <a:gd name="T9" fmla="*/ 12700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8" h="152">
                <a:moveTo>
                  <a:pt x="0" y="152"/>
                </a:moveTo>
                <a:cubicBezTo>
                  <a:pt x="68" y="136"/>
                  <a:pt x="136" y="120"/>
                  <a:pt x="192" y="104"/>
                </a:cubicBezTo>
                <a:cubicBezTo>
                  <a:pt x="248" y="88"/>
                  <a:pt x="336" y="72"/>
                  <a:pt x="336" y="56"/>
                </a:cubicBezTo>
                <a:cubicBezTo>
                  <a:pt x="336" y="40"/>
                  <a:pt x="120" y="16"/>
                  <a:pt x="192" y="8"/>
                </a:cubicBezTo>
                <a:cubicBezTo>
                  <a:pt x="264" y="0"/>
                  <a:pt x="672" y="8"/>
                  <a:pt x="76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Freeform 14"/>
          <p:cNvSpPr>
            <a:spLocks/>
          </p:cNvSpPr>
          <p:nvPr/>
        </p:nvSpPr>
        <p:spPr bwMode="auto">
          <a:xfrm>
            <a:off x="1752600" y="3492500"/>
            <a:ext cx="1524000" cy="241300"/>
          </a:xfrm>
          <a:custGeom>
            <a:avLst/>
            <a:gdLst>
              <a:gd name="T0" fmla="*/ 0 w 960"/>
              <a:gd name="T1" fmla="*/ 241300 h 152"/>
              <a:gd name="T2" fmla="*/ 152400 w 960"/>
              <a:gd name="T3" fmla="*/ 165100 h 152"/>
              <a:gd name="T4" fmla="*/ 381000 w 960"/>
              <a:gd name="T5" fmla="*/ 88900 h 152"/>
              <a:gd name="T6" fmla="*/ 685800 w 960"/>
              <a:gd name="T7" fmla="*/ 88900 h 152"/>
              <a:gd name="T8" fmla="*/ 457200 w 960"/>
              <a:gd name="T9" fmla="*/ 12700 h 152"/>
              <a:gd name="T10" fmla="*/ 838200 w 960"/>
              <a:gd name="T11" fmla="*/ 12700 h 152"/>
              <a:gd name="T12" fmla="*/ 1524000 w 960"/>
              <a:gd name="T13" fmla="*/ 12700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60" h="152">
                <a:moveTo>
                  <a:pt x="0" y="152"/>
                </a:moveTo>
                <a:cubicBezTo>
                  <a:pt x="28" y="136"/>
                  <a:pt x="56" y="120"/>
                  <a:pt x="96" y="104"/>
                </a:cubicBezTo>
                <a:cubicBezTo>
                  <a:pt x="136" y="88"/>
                  <a:pt x="184" y="64"/>
                  <a:pt x="240" y="56"/>
                </a:cubicBezTo>
                <a:cubicBezTo>
                  <a:pt x="296" y="48"/>
                  <a:pt x="424" y="64"/>
                  <a:pt x="432" y="56"/>
                </a:cubicBezTo>
                <a:cubicBezTo>
                  <a:pt x="440" y="48"/>
                  <a:pt x="272" y="16"/>
                  <a:pt x="288" y="8"/>
                </a:cubicBezTo>
                <a:cubicBezTo>
                  <a:pt x="304" y="0"/>
                  <a:pt x="416" y="8"/>
                  <a:pt x="528" y="8"/>
                </a:cubicBezTo>
                <a:cubicBezTo>
                  <a:pt x="640" y="8"/>
                  <a:pt x="800" y="8"/>
                  <a:pt x="960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Freeform 15"/>
          <p:cNvSpPr>
            <a:spLocks/>
          </p:cNvSpPr>
          <p:nvPr/>
        </p:nvSpPr>
        <p:spPr bwMode="auto">
          <a:xfrm>
            <a:off x="1219200" y="2349500"/>
            <a:ext cx="1447800" cy="165100"/>
          </a:xfrm>
          <a:custGeom>
            <a:avLst/>
            <a:gdLst>
              <a:gd name="T0" fmla="*/ 0 w 912"/>
              <a:gd name="T1" fmla="*/ 165100 h 104"/>
              <a:gd name="T2" fmla="*/ 609600 w 912"/>
              <a:gd name="T3" fmla="*/ 88900 h 104"/>
              <a:gd name="T4" fmla="*/ 1066800 w 912"/>
              <a:gd name="T5" fmla="*/ 88900 h 104"/>
              <a:gd name="T6" fmla="*/ 685800 w 912"/>
              <a:gd name="T7" fmla="*/ 12700 h 104"/>
              <a:gd name="T8" fmla="*/ 1447800 w 912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2" h="104">
                <a:moveTo>
                  <a:pt x="0" y="104"/>
                </a:moveTo>
                <a:cubicBezTo>
                  <a:pt x="136" y="84"/>
                  <a:pt x="272" y="64"/>
                  <a:pt x="384" y="56"/>
                </a:cubicBezTo>
                <a:cubicBezTo>
                  <a:pt x="496" y="48"/>
                  <a:pt x="664" y="64"/>
                  <a:pt x="672" y="56"/>
                </a:cubicBezTo>
                <a:cubicBezTo>
                  <a:pt x="680" y="48"/>
                  <a:pt x="392" y="16"/>
                  <a:pt x="432" y="8"/>
                </a:cubicBezTo>
                <a:cubicBezTo>
                  <a:pt x="472" y="0"/>
                  <a:pt x="692" y="4"/>
                  <a:pt x="912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Freeform 16"/>
          <p:cNvSpPr>
            <a:spLocks/>
          </p:cNvSpPr>
          <p:nvPr/>
        </p:nvSpPr>
        <p:spPr bwMode="auto">
          <a:xfrm>
            <a:off x="1524000" y="3187700"/>
            <a:ext cx="1600200" cy="241300"/>
          </a:xfrm>
          <a:custGeom>
            <a:avLst/>
            <a:gdLst>
              <a:gd name="T0" fmla="*/ 0 w 1008"/>
              <a:gd name="T1" fmla="*/ 241300 h 152"/>
              <a:gd name="T2" fmla="*/ 457200 w 1008"/>
              <a:gd name="T3" fmla="*/ 88900 h 152"/>
              <a:gd name="T4" fmla="*/ 914400 w 1008"/>
              <a:gd name="T5" fmla="*/ 88900 h 152"/>
              <a:gd name="T6" fmla="*/ 609600 w 1008"/>
              <a:gd name="T7" fmla="*/ 12700 h 152"/>
              <a:gd name="T8" fmla="*/ 1600200 w 1008"/>
              <a:gd name="T9" fmla="*/ 12700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" h="152">
                <a:moveTo>
                  <a:pt x="0" y="152"/>
                </a:moveTo>
                <a:cubicBezTo>
                  <a:pt x="96" y="112"/>
                  <a:pt x="192" y="72"/>
                  <a:pt x="288" y="56"/>
                </a:cubicBezTo>
                <a:cubicBezTo>
                  <a:pt x="384" y="40"/>
                  <a:pt x="560" y="64"/>
                  <a:pt x="576" y="56"/>
                </a:cubicBezTo>
                <a:cubicBezTo>
                  <a:pt x="592" y="48"/>
                  <a:pt x="312" y="16"/>
                  <a:pt x="384" y="8"/>
                </a:cubicBezTo>
                <a:cubicBezTo>
                  <a:pt x="456" y="0"/>
                  <a:pt x="732" y="4"/>
                  <a:pt x="100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Freeform 17"/>
          <p:cNvSpPr>
            <a:spLocks/>
          </p:cNvSpPr>
          <p:nvPr/>
        </p:nvSpPr>
        <p:spPr bwMode="auto">
          <a:xfrm>
            <a:off x="1371600" y="2806700"/>
            <a:ext cx="1524000" cy="165100"/>
          </a:xfrm>
          <a:custGeom>
            <a:avLst/>
            <a:gdLst>
              <a:gd name="T0" fmla="*/ 0 w 960"/>
              <a:gd name="T1" fmla="*/ 165100 h 104"/>
              <a:gd name="T2" fmla="*/ 609600 w 960"/>
              <a:gd name="T3" fmla="*/ 88900 h 104"/>
              <a:gd name="T4" fmla="*/ 1143000 w 960"/>
              <a:gd name="T5" fmla="*/ 88900 h 104"/>
              <a:gd name="T6" fmla="*/ 838200 w 960"/>
              <a:gd name="T7" fmla="*/ 12700 h 104"/>
              <a:gd name="T8" fmla="*/ 1524000 w 960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104">
                <a:moveTo>
                  <a:pt x="0" y="104"/>
                </a:moveTo>
                <a:cubicBezTo>
                  <a:pt x="132" y="84"/>
                  <a:pt x="264" y="64"/>
                  <a:pt x="384" y="56"/>
                </a:cubicBezTo>
                <a:cubicBezTo>
                  <a:pt x="504" y="48"/>
                  <a:pt x="696" y="64"/>
                  <a:pt x="720" y="56"/>
                </a:cubicBezTo>
                <a:cubicBezTo>
                  <a:pt x="744" y="48"/>
                  <a:pt x="488" y="16"/>
                  <a:pt x="528" y="8"/>
                </a:cubicBezTo>
                <a:cubicBezTo>
                  <a:pt x="568" y="0"/>
                  <a:pt x="764" y="4"/>
                  <a:pt x="960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Freeform 18"/>
          <p:cNvSpPr>
            <a:spLocks/>
          </p:cNvSpPr>
          <p:nvPr/>
        </p:nvSpPr>
        <p:spPr bwMode="auto">
          <a:xfrm>
            <a:off x="1295400" y="2578100"/>
            <a:ext cx="1600200" cy="165100"/>
          </a:xfrm>
          <a:custGeom>
            <a:avLst/>
            <a:gdLst>
              <a:gd name="T0" fmla="*/ 0 w 1008"/>
              <a:gd name="T1" fmla="*/ 165100 h 104"/>
              <a:gd name="T2" fmla="*/ 609600 w 1008"/>
              <a:gd name="T3" fmla="*/ 88900 h 104"/>
              <a:gd name="T4" fmla="*/ 1143000 w 1008"/>
              <a:gd name="T5" fmla="*/ 88900 h 104"/>
              <a:gd name="T6" fmla="*/ 914400 w 1008"/>
              <a:gd name="T7" fmla="*/ 12700 h 104"/>
              <a:gd name="T8" fmla="*/ 1600200 w 1008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" h="104">
                <a:moveTo>
                  <a:pt x="0" y="104"/>
                </a:moveTo>
                <a:cubicBezTo>
                  <a:pt x="132" y="84"/>
                  <a:pt x="264" y="64"/>
                  <a:pt x="384" y="56"/>
                </a:cubicBezTo>
                <a:cubicBezTo>
                  <a:pt x="504" y="48"/>
                  <a:pt x="688" y="64"/>
                  <a:pt x="720" y="56"/>
                </a:cubicBezTo>
                <a:cubicBezTo>
                  <a:pt x="752" y="48"/>
                  <a:pt x="528" y="16"/>
                  <a:pt x="576" y="8"/>
                </a:cubicBezTo>
                <a:cubicBezTo>
                  <a:pt x="624" y="0"/>
                  <a:pt x="816" y="4"/>
                  <a:pt x="100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Text Box 19"/>
          <p:cNvSpPr txBox="1">
            <a:spLocks noChangeArrowheads="1"/>
          </p:cNvSpPr>
          <p:nvPr/>
        </p:nvSpPr>
        <p:spPr bwMode="auto">
          <a:xfrm>
            <a:off x="1066800" y="5181600"/>
            <a:ext cx="6100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9933"/>
                </a:solidFill>
              </a:rPr>
              <a:t>O             B                A   F   G   K   M</a:t>
            </a:r>
          </a:p>
        </p:txBody>
      </p:sp>
      <p:sp>
        <p:nvSpPr>
          <p:cNvPr id="31761" name="Freeform 20"/>
          <p:cNvSpPr>
            <a:spLocks/>
          </p:cNvSpPr>
          <p:nvPr/>
        </p:nvSpPr>
        <p:spPr bwMode="auto">
          <a:xfrm>
            <a:off x="1981200" y="1828800"/>
            <a:ext cx="1828800" cy="1066800"/>
          </a:xfrm>
          <a:custGeom>
            <a:avLst/>
            <a:gdLst>
              <a:gd name="T0" fmla="*/ 0 w 1152"/>
              <a:gd name="T1" fmla="*/ 0 h 672"/>
              <a:gd name="T2" fmla="*/ 1828800 w 1152"/>
              <a:gd name="T3" fmla="*/ 1066800 h 67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52" h="672">
                <a:moveTo>
                  <a:pt x="0" y="0"/>
                </a:moveTo>
                <a:cubicBezTo>
                  <a:pt x="0" y="0"/>
                  <a:pt x="576" y="336"/>
                  <a:pt x="1152" y="672"/>
                </a:cubicBezTo>
              </a:path>
            </a:pathLst>
          </a:custGeom>
          <a:noFill/>
          <a:ln w="38100" cap="flat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Freeform 21"/>
          <p:cNvSpPr>
            <a:spLocks/>
          </p:cNvSpPr>
          <p:nvPr/>
        </p:nvSpPr>
        <p:spPr bwMode="auto">
          <a:xfrm>
            <a:off x="3810000" y="2895600"/>
            <a:ext cx="2895600" cy="1588"/>
          </a:xfrm>
          <a:custGeom>
            <a:avLst/>
            <a:gdLst>
              <a:gd name="T0" fmla="*/ 0 w 1824"/>
              <a:gd name="T1" fmla="*/ 0 h 1"/>
              <a:gd name="T2" fmla="*/ 2895600 w 1824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824" h="1">
                <a:moveTo>
                  <a:pt x="0" y="0"/>
                </a:moveTo>
                <a:cubicBezTo>
                  <a:pt x="0" y="0"/>
                  <a:pt x="912" y="0"/>
                  <a:pt x="1824" y="0"/>
                </a:cubicBezTo>
              </a:path>
            </a:pathLst>
          </a:custGeom>
          <a:noFill/>
          <a:ln w="38100" cap="flat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Text Box 26"/>
          <p:cNvSpPr txBox="1">
            <a:spLocks noChangeArrowheads="1"/>
          </p:cNvSpPr>
          <p:nvPr/>
        </p:nvSpPr>
        <p:spPr bwMode="auto">
          <a:xfrm>
            <a:off x="2819400" y="5791200"/>
            <a:ext cx="304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4800">
              <a:solidFill>
                <a:srgbClr val="0000CC"/>
              </a:solidFill>
            </a:endParaRPr>
          </a:p>
        </p:txBody>
      </p:sp>
      <p:sp>
        <p:nvSpPr>
          <p:cNvPr id="31764" name="Text Box 28"/>
          <p:cNvSpPr txBox="1">
            <a:spLocks noChangeArrowheads="1"/>
          </p:cNvSpPr>
          <p:nvPr/>
        </p:nvSpPr>
        <p:spPr bwMode="auto">
          <a:xfrm>
            <a:off x="1657350" y="2727325"/>
            <a:ext cx="1949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WR</a:t>
            </a:r>
          </a:p>
        </p:txBody>
      </p:sp>
      <p:sp>
        <p:nvSpPr>
          <p:cNvPr id="31765" name="Freeform 29"/>
          <p:cNvSpPr>
            <a:spLocks/>
          </p:cNvSpPr>
          <p:nvPr/>
        </p:nvSpPr>
        <p:spPr bwMode="auto">
          <a:xfrm>
            <a:off x="3200400" y="3733800"/>
            <a:ext cx="3784600" cy="254000"/>
          </a:xfrm>
          <a:custGeom>
            <a:avLst/>
            <a:gdLst>
              <a:gd name="T0" fmla="*/ 0 w 2384"/>
              <a:gd name="T1" fmla="*/ 228600 h 160"/>
              <a:gd name="T2" fmla="*/ 3657600 w 2384"/>
              <a:gd name="T3" fmla="*/ 228600 h 160"/>
              <a:gd name="T4" fmla="*/ 762000 w 2384"/>
              <a:gd name="T5" fmla="*/ 76200 h 160"/>
              <a:gd name="T6" fmla="*/ 533400 w 2384"/>
              <a:gd name="T7" fmla="*/ 0 h 1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84" h="160">
                <a:moveTo>
                  <a:pt x="0" y="144"/>
                </a:moveTo>
                <a:cubicBezTo>
                  <a:pt x="1112" y="152"/>
                  <a:pt x="2224" y="160"/>
                  <a:pt x="2304" y="144"/>
                </a:cubicBezTo>
                <a:cubicBezTo>
                  <a:pt x="2384" y="128"/>
                  <a:pt x="808" y="72"/>
                  <a:pt x="480" y="48"/>
                </a:cubicBezTo>
                <a:cubicBezTo>
                  <a:pt x="152" y="24"/>
                  <a:pt x="244" y="12"/>
                  <a:pt x="33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Freeform 30"/>
          <p:cNvSpPr>
            <a:spLocks/>
          </p:cNvSpPr>
          <p:nvPr/>
        </p:nvSpPr>
        <p:spPr bwMode="auto">
          <a:xfrm>
            <a:off x="3200400" y="3352800"/>
            <a:ext cx="3009900" cy="177800"/>
          </a:xfrm>
          <a:custGeom>
            <a:avLst/>
            <a:gdLst>
              <a:gd name="T0" fmla="*/ 0 w 1896"/>
              <a:gd name="T1" fmla="*/ 152400 h 112"/>
              <a:gd name="T2" fmla="*/ 2971800 w 1896"/>
              <a:gd name="T3" fmla="*/ 152400 h 112"/>
              <a:gd name="T4" fmla="*/ 228600 w 1896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96" h="112">
                <a:moveTo>
                  <a:pt x="0" y="96"/>
                </a:moveTo>
                <a:cubicBezTo>
                  <a:pt x="924" y="104"/>
                  <a:pt x="1848" y="112"/>
                  <a:pt x="1872" y="96"/>
                </a:cubicBezTo>
                <a:cubicBezTo>
                  <a:pt x="1896" y="80"/>
                  <a:pt x="432" y="16"/>
                  <a:pt x="144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Freeform 31"/>
          <p:cNvSpPr>
            <a:spLocks/>
          </p:cNvSpPr>
          <p:nvPr/>
        </p:nvSpPr>
        <p:spPr bwMode="auto">
          <a:xfrm>
            <a:off x="3124200" y="3124200"/>
            <a:ext cx="3048000" cy="165100"/>
          </a:xfrm>
          <a:custGeom>
            <a:avLst/>
            <a:gdLst>
              <a:gd name="T0" fmla="*/ 0 w 1920"/>
              <a:gd name="T1" fmla="*/ 76200 h 104"/>
              <a:gd name="T2" fmla="*/ 2971800 w 1920"/>
              <a:gd name="T3" fmla="*/ 152400 h 104"/>
              <a:gd name="T4" fmla="*/ 457200 w 1920"/>
              <a:gd name="T5" fmla="*/ 0 h 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0" h="104">
                <a:moveTo>
                  <a:pt x="0" y="48"/>
                </a:moveTo>
                <a:cubicBezTo>
                  <a:pt x="912" y="76"/>
                  <a:pt x="1824" y="104"/>
                  <a:pt x="1872" y="96"/>
                </a:cubicBezTo>
                <a:cubicBezTo>
                  <a:pt x="1920" y="88"/>
                  <a:pt x="552" y="16"/>
                  <a:pt x="288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Freeform 32"/>
          <p:cNvSpPr>
            <a:spLocks/>
          </p:cNvSpPr>
          <p:nvPr/>
        </p:nvSpPr>
        <p:spPr bwMode="auto">
          <a:xfrm>
            <a:off x="2895600" y="2667000"/>
            <a:ext cx="711200" cy="177800"/>
          </a:xfrm>
          <a:custGeom>
            <a:avLst/>
            <a:gdLst>
              <a:gd name="T0" fmla="*/ 0 w 448"/>
              <a:gd name="T1" fmla="*/ 152400 h 112"/>
              <a:gd name="T2" fmla="*/ 685800 w 448"/>
              <a:gd name="T3" fmla="*/ 152400 h 112"/>
              <a:gd name="T4" fmla="*/ 152400 w 448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8" h="112">
                <a:moveTo>
                  <a:pt x="0" y="96"/>
                </a:moveTo>
                <a:cubicBezTo>
                  <a:pt x="208" y="104"/>
                  <a:pt x="416" y="112"/>
                  <a:pt x="432" y="96"/>
                </a:cubicBezTo>
                <a:cubicBezTo>
                  <a:pt x="448" y="80"/>
                  <a:pt x="272" y="40"/>
                  <a:pt x="9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Freeform 33"/>
          <p:cNvSpPr>
            <a:spLocks/>
          </p:cNvSpPr>
          <p:nvPr/>
        </p:nvSpPr>
        <p:spPr bwMode="auto">
          <a:xfrm>
            <a:off x="2667000" y="2438400"/>
            <a:ext cx="571500" cy="177800"/>
          </a:xfrm>
          <a:custGeom>
            <a:avLst/>
            <a:gdLst>
              <a:gd name="T0" fmla="*/ 228600 w 360"/>
              <a:gd name="T1" fmla="*/ 152400 h 112"/>
              <a:gd name="T2" fmla="*/ 533400 w 360"/>
              <a:gd name="T3" fmla="*/ 152400 h 112"/>
              <a:gd name="T4" fmla="*/ 0 w 360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0" h="112">
                <a:moveTo>
                  <a:pt x="144" y="96"/>
                </a:moveTo>
                <a:cubicBezTo>
                  <a:pt x="252" y="104"/>
                  <a:pt x="360" y="112"/>
                  <a:pt x="336" y="96"/>
                </a:cubicBezTo>
                <a:cubicBezTo>
                  <a:pt x="312" y="80"/>
                  <a:pt x="56" y="16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Text Box 39"/>
          <p:cNvSpPr txBox="1">
            <a:spLocks noChangeArrowheads="1"/>
          </p:cNvSpPr>
          <p:nvPr/>
        </p:nvSpPr>
        <p:spPr bwMode="auto">
          <a:xfrm>
            <a:off x="381000" y="1524000"/>
            <a:ext cx="7924800" cy="3540125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                           </a:t>
            </a:r>
          </a:p>
        </p:txBody>
      </p:sp>
      <p:sp>
        <p:nvSpPr>
          <p:cNvPr id="31771" name="Text Box 40"/>
          <p:cNvSpPr txBox="1">
            <a:spLocks noChangeArrowheads="1"/>
          </p:cNvSpPr>
          <p:nvPr/>
        </p:nvSpPr>
        <p:spPr bwMode="auto">
          <a:xfrm>
            <a:off x="2590800" y="3349625"/>
            <a:ext cx="1603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 BSG</a:t>
            </a:r>
          </a:p>
          <a:p>
            <a:endParaRPr lang="en-US">
              <a:solidFill>
                <a:srgbClr val="FFFF66"/>
              </a:solidFill>
            </a:endParaRPr>
          </a:p>
        </p:txBody>
      </p:sp>
      <p:sp>
        <p:nvSpPr>
          <p:cNvPr id="31772" name="Text Box 41"/>
          <p:cNvSpPr txBox="1">
            <a:spLocks noChangeArrowheads="1"/>
          </p:cNvSpPr>
          <p:nvPr/>
        </p:nvSpPr>
        <p:spPr bwMode="auto">
          <a:xfrm>
            <a:off x="2133600" y="2041525"/>
            <a:ext cx="122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LBV</a:t>
            </a:r>
          </a:p>
        </p:txBody>
      </p:sp>
      <p:sp>
        <p:nvSpPr>
          <p:cNvPr id="31773" name="Text Box 42"/>
          <p:cNvSpPr txBox="1">
            <a:spLocks noChangeArrowheads="1"/>
          </p:cNvSpPr>
          <p:nvPr/>
        </p:nvSpPr>
        <p:spPr bwMode="auto">
          <a:xfrm>
            <a:off x="5205413" y="3197225"/>
            <a:ext cx="26781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RSG</a:t>
            </a:r>
          </a:p>
          <a:p>
            <a:endParaRPr lang="en-US">
              <a:solidFill>
                <a:srgbClr val="FFFF66"/>
              </a:solidFill>
            </a:endParaRPr>
          </a:p>
        </p:txBody>
      </p:sp>
      <p:sp>
        <p:nvSpPr>
          <p:cNvPr id="31774" name="TextBox 34"/>
          <p:cNvSpPr txBox="1">
            <a:spLocks noChangeArrowheads="1"/>
          </p:cNvSpPr>
          <p:nvPr/>
        </p:nvSpPr>
        <p:spPr bwMode="auto">
          <a:xfrm>
            <a:off x="2706688" y="5653088"/>
            <a:ext cx="17891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810D"/>
                </a:solidFill>
              </a:rPr>
              <a:t>Temperature</a:t>
            </a:r>
          </a:p>
          <a:p>
            <a:r>
              <a:rPr lang="en-US">
                <a:solidFill>
                  <a:srgbClr val="FF810D"/>
                </a:solidFill>
              </a:rPr>
              <a:t>      Color</a:t>
            </a:r>
          </a:p>
        </p:txBody>
      </p:sp>
      <p:sp>
        <p:nvSpPr>
          <p:cNvPr id="31775" name="TextBox 35"/>
          <p:cNvSpPr txBox="1">
            <a:spLocks noChangeAspect="1"/>
          </p:cNvSpPr>
          <p:nvPr/>
        </p:nvSpPr>
        <p:spPr bwMode="auto">
          <a:xfrm rot="-5400000">
            <a:off x="7255669" y="3118644"/>
            <a:ext cx="2562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810D"/>
                </a:solidFill>
              </a:rPr>
              <a:t>Intrinsic Brightness</a:t>
            </a:r>
          </a:p>
        </p:txBody>
      </p:sp>
    </p:spTree>
    <p:extLst>
      <p:ext uri="{BB962C8B-B14F-4D97-AF65-F5344CB8AC3E}">
        <p14:creationId xmlns:p14="http://schemas.microsoft.com/office/powerpoint/2010/main" val="14805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982" y="2332336"/>
            <a:ext cx="843854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00"/>
                </a:solidFill>
              </a:rPr>
              <a:t>Stellar Evolution Constrained</a:t>
            </a:r>
          </a:p>
          <a:p>
            <a:pPr algn="ctr"/>
            <a:r>
              <a:rPr lang="en-US" sz="5400" i="1" dirty="0" smtClean="0">
                <a:solidFill>
                  <a:srgbClr val="FFFF00"/>
                </a:solidFill>
              </a:rPr>
              <a:t>By WR Nebulae</a:t>
            </a:r>
            <a:endParaRPr lang="en-US" sz="7200" i="1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4 at 10.11.37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82" y="1036204"/>
            <a:ext cx="4873273" cy="480264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09225" y="-104457"/>
            <a:ext cx="8165624" cy="1140661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Abundance of </a:t>
            </a:r>
            <a:r>
              <a:rPr lang="en-US" sz="4000" dirty="0" err="1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Ejecta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 Nebulae </a:t>
            </a:r>
            <a:endParaRPr lang="en-US" sz="40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6011333"/>
            <a:ext cx="2567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FF6C"/>
                </a:solidFill>
              </a:rPr>
              <a:t>Esteban et al. 1992</a:t>
            </a:r>
            <a:endParaRPr lang="en-US" sz="2400" dirty="0">
              <a:solidFill>
                <a:srgbClr val="80FF6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1" y="1552223"/>
            <a:ext cx="32528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Stellar evolution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Models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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Abundance of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Stellar </a:t>
            </a:r>
            <a:r>
              <a:rPr lang="en-US" sz="3600" dirty="0" err="1" smtClean="0">
                <a:solidFill>
                  <a:schemeClr val="bg1"/>
                </a:solidFill>
              </a:rPr>
              <a:t>Ejecta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4 at 10.0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66" y="2068200"/>
            <a:ext cx="6672102" cy="4310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215" y="6350001"/>
            <a:ext cx="143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Chu  1988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78221"/>
            <a:ext cx="4967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Approaching shell  </a:t>
            </a:r>
            <a:r>
              <a:rPr lang="en-US" sz="2400" dirty="0" smtClean="0">
                <a:solidFill>
                  <a:srgbClr val="FFFF00"/>
                </a:solidFill>
              </a:rPr>
              <a:t>ISM</a:t>
            </a:r>
            <a:r>
              <a:rPr lang="en-US" sz="2400" dirty="0" smtClean="0">
                <a:solidFill>
                  <a:srgbClr val="FFFFFF"/>
                </a:solidFill>
              </a:rPr>
              <a:t>  Receding shell  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33222" y="5757333"/>
            <a:ext cx="592667" cy="6208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78289" y="5909733"/>
            <a:ext cx="1" cy="6208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830690" y="5827889"/>
            <a:ext cx="781754" cy="550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9225" y="-104457"/>
            <a:ext cx="8165624" cy="1140661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Ejecta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 Nebulae + IS Background </a:t>
            </a:r>
            <a:endParaRPr lang="en-US" sz="40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001" y="987094"/>
            <a:ext cx="7441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Esteban &amp; </a:t>
            </a:r>
            <a:r>
              <a:rPr lang="en-US" sz="2800" dirty="0" err="1" smtClean="0">
                <a:solidFill>
                  <a:srgbClr val="FFFFFF"/>
                </a:solidFill>
              </a:rPr>
              <a:t>Vilchez</a:t>
            </a:r>
            <a:r>
              <a:rPr lang="en-US" sz="2800" dirty="0" smtClean="0">
                <a:solidFill>
                  <a:srgbClr val="FFFFFF"/>
                </a:solidFill>
              </a:rPr>
              <a:t> (1992) studies </a:t>
            </a:r>
            <a:r>
              <a:rPr lang="en-US" sz="2800" dirty="0" err="1" smtClean="0">
                <a:solidFill>
                  <a:srgbClr val="FFFFFF"/>
                </a:solidFill>
              </a:rPr>
              <a:t>chemodyanics</a:t>
            </a:r>
            <a:r>
              <a:rPr lang="en-US" sz="2800" dirty="0" smtClean="0">
                <a:solidFill>
                  <a:srgbClr val="FFFFFF"/>
                </a:solidFill>
              </a:rPr>
              <a:t> of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NGC6888 – resolving </a:t>
            </a:r>
            <a:r>
              <a:rPr lang="en-US" sz="2800" dirty="0" err="1" smtClean="0">
                <a:solidFill>
                  <a:srgbClr val="FFFFFF"/>
                </a:solidFill>
              </a:rPr>
              <a:t>ejecta</a:t>
            </a:r>
            <a:r>
              <a:rPr lang="en-US" sz="2800" dirty="0" smtClean="0">
                <a:solidFill>
                  <a:srgbClr val="FFFFFF"/>
                </a:solidFill>
              </a:rPr>
              <a:t> and IS components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6223" y="14112"/>
            <a:ext cx="2364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Summary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446" y="762003"/>
            <a:ext cx="8504915" cy="5940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1.  Amateurs are taking the best images of WR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 nebulae in the Galaxy.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rgbClr val="8FFFEC"/>
                </a:solidFill>
              </a:rPr>
              <a:t>2.  Don’t expect to see a nice ISB outside the</a:t>
            </a:r>
          </a:p>
          <a:p>
            <a:r>
              <a:rPr lang="en-US" sz="3200" dirty="0">
                <a:solidFill>
                  <a:srgbClr val="8FFFEC"/>
                </a:solidFill>
              </a:rPr>
              <a:t> </a:t>
            </a:r>
            <a:r>
              <a:rPr lang="en-US" sz="3200" dirty="0" smtClean="0">
                <a:solidFill>
                  <a:srgbClr val="8FFFEC"/>
                </a:solidFill>
              </a:rPr>
              <a:t>     CSB of a WR nebula.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3.  </a:t>
            </a:r>
            <a:r>
              <a:rPr lang="en-US" sz="3200" dirty="0" err="1" smtClean="0">
                <a:solidFill>
                  <a:schemeClr val="bg1"/>
                </a:solidFill>
              </a:rPr>
              <a:t>HeII</a:t>
            </a:r>
            <a:r>
              <a:rPr lang="en-US" sz="3200" dirty="0" smtClean="0">
                <a:solidFill>
                  <a:schemeClr val="bg1"/>
                </a:solidFill>
              </a:rPr>
              <a:t> emission from nebulae of WN2 and WO.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rgbClr val="8FFFEC"/>
                </a:solidFill>
              </a:rPr>
              <a:t>4.  Hot gas and interfaces are detected in WR </a:t>
            </a:r>
          </a:p>
          <a:p>
            <a:r>
              <a:rPr lang="en-US" sz="3200" dirty="0">
                <a:solidFill>
                  <a:srgbClr val="8FFFEC"/>
                </a:solidFill>
              </a:rPr>
              <a:t> </a:t>
            </a:r>
            <a:r>
              <a:rPr lang="en-US" sz="3200" dirty="0" smtClean="0">
                <a:solidFill>
                  <a:srgbClr val="8FFFEC"/>
                </a:solidFill>
              </a:rPr>
              <a:t>     bubbles.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514350" indent="-514350">
              <a:buAutoNum type="arabicPeriod" startAt="5"/>
            </a:pPr>
            <a:r>
              <a:rPr lang="en-US" sz="3200" dirty="0" smtClean="0">
                <a:solidFill>
                  <a:schemeClr val="bg1"/>
                </a:solidFill>
              </a:rPr>
              <a:t>Extragalactic WR  (super)bubble contaminants.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514350" indent="-514350">
              <a:buAutoNum type="arabicPeriod" startAt="5"/>
            </a:pPr>
            <a:r>
              <a:rPr lang="en-US" sz="3200" i="1" dirty="0" smtClean="0">
                <a:solidFill>
                  <a:srgbClr val="8FFFEC"/>
                </a:solidFill>
              </a:rPr>
              <a:t> Future: high-</a:t>
            </a:r>
            <a:r>
              <a:rPr lang="en-US" sz="3200" i="1" dirty="0" err="1" smtClean="0">
                <a:solidFill>
                  <a:srgbClr val="8FFFEC"/>
                </a:solidFill>
              </a:rPr>
              <a:t>disp</a:t>
            </a:r>
            <a:r>
              <a:rPr lang="en-US" sz="3200" i="1" dirty="0" smtClean="0">
                <a:solidFill>
                  <a:srgbClr val="8FFFEC"/>
                </a:solidFill>
              </a:rPr>
              <a:t> spec </a:t>
            </a:r>
            <a:r>
              <a:rPr lang="en-US" sz="3200" i="1" dirty="0" err="1" smtClean="0">
                <a:solidFill>
                  <a:srgbClr val="8FFFEC"/>
                </a:solidFill>
              </a:rPr>
              <a:t>obs</a:t>
            </a:r>
            <a:r>
              <a:rPr lang="en-US" sz="3200" i="1" dirty="0" smtClean="0">
                <a:solidFill>
                  <a:srgbClr val="8FFFEC"/>
                </a:solidFill>
              </a:rPr>
              <a:t> of WR </a:t>
            </a:r>
            <a:r>
              <a:rPr lang="en-US" sz="3200" i="1" dirty="0" err="1" smtClean="0">
                <a:solidFill>
                  <a:srgbClr val="8FFFEC"/>
                </a:solidFill>
              </a:rPr>
              <a:t>ejecta</a:t>
            </a:r>
            <a:endParaRPr lang="en-US" sz="3200" i="1" dirty="0" smtClean="0">
              <a:solidFill>
                <a:srgbClr val="8FFFEC"/>
              </a:solidFill>
            </a:endParaRPr>
          </a:p>
          <a:p>
            <a:r>
              <a:rPr lang="en-US" sz="3200" i="1" dirty="0">
                <a:solidFill>
                  <a:srgbClr val="8FFFEC"/>
                </a:solidFill>
              </a:rPr>
              <a:t> </a:t>
            </a:r>
            <a:r>
              <a:rPr lang="en-US" sz="3200" i="1" dirty="0" smtClean="0">
                <a:solidFill>
                  <a:srgbClr val="8FFFEC"/>
                </a:solidFill>
              </a:rPr>
              <a:t>     abundances to constrain stellar evolution.</a:t>
            </a:r>
            <a:endParaRPr lang="en-US" sz="3200" i="1" dirty="0">
              <a:solidFill>
                <a:srgbClr val="8FFF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1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3596" y="6431681"/>
            <a:ext cx="2577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Credit: </a:t>
            </a:r>
            <a:r>
              <a:rPr lang="en-US" sz="2000" dirty="0">
                <a:solidFill>
                  <a:srgbClr val="FFFF00"/>
                </a:solidFill>
              </a:rPr>
              <a:t>J-P </a:t>
            </a:r>
            <a:r>
              <a:rPr lang="en-US" sz="2000" dirty="0" err="1">
                <a:solidFill>
                  <a:srgbClr val="FFFF00"/>
                </a:solidFill>
              </a:rPr>
              <a:t>Metsävainio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9"/>
          <a:stretch/>
        </p:blipFill>
        <p:spPr>
          <a:xfrm>
            <a:off x="702734" y="744452"/>
            <a:ext cx="7734557" cy="57291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31481" y="82983"/>
            <a:ext cx="5743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NGC 6888  (WR 136; WN6)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79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2840"/>
            <a:ext cx="8027894" cy="685800"/>
          </a:xfrm>
          <a:ln w="285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buClr>
                <a:srgbClr val="FFFF00"/>
              </a:buClr>
            </a:pPr>
            <a:r>
              <a:rPr lang="en-US" sz="4000" dirty="0">
                <a:solidFill>
                  <a:srgbClr val="FFFF00"/>
                </a:solidFill>
              </a:rPr>
              <a:t>Interstellar &amp; </a:t>
            </a:r>
            <a:r>
              <a:rPr lang="en-US" sz="4000" dirty="0" err="1">
                <a:solidFill>
                  <a:srgbClr val="FFFF00"/>
                </a:solidFill>
              </a:rPr>
              <a:t>Circumstellar</a:t>
            </a:r>
            <a:r>
              <a:rPr lang="en-US" sz="4000" dirty="0">
                <a:solidFill>
                  <a:srgbClr val="FFFF00"/>
                </a:solidFill>
              </a:rPr>
              <a:t> Bubbles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370090"/>
            <a:ext cx="8534400" cy="4191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fast </a:t>
            </a:r>
            <a:r>
              <a:rPr lang="en-US" dirty="0">
                <a:solidFill>
                  <a:schemeClr val="bg1"/>
                </a:solidFill>
              </a:rPr>
              <a:t>wind</a:t>
            </a:r>
            <a:r>
              <a:rPr lang="en-US" dirty="0">
                <a:solidFill>
                  <a:srgbClr val="CCFF99"/>
                </a:solidFill>
              </a:rPr>
              <a:t>        </a:t>
            </a:r>
            <a:r>
              <a:rPr lang="en-US" dirty="0" smtClean="0">
                <a:solidFill>
                  <a:srgbClr val="CCFF99"/>
                </a:solidFill>
              </a:rPr>
              <a:t>    </a:t>
            </a:r>
            <a:r>
              <a:rPr lang="en-US" dirty="0" smtClean="0">
                <a:solidFill>
                  <a:srgbClr val="E287FF"/>
                </a:solidFill>
              </a:rPr>
              <a:t>slow </a:t>
            </a:r>
            <a:r>
              <a:rPr lang="en-US" dirty="0">
                <a:solidFill>
                  <a:srgbClr val="E287FF"/>
                </a:solidFill>
              </a:rPr>
              <a:t>wind</a:t>
            </a:r>
            <a:r>
              <a:rPr lang="en-US" dirty="0">
                <a:solidFill>
                  <a:srgbClr val="99FF33"/>
                </a:solidFill>
              </a:rPr>
              <a:t>        </a:t>
            </a:r>
            <a:r>
              <a:rPr lang="en-US" dirty="0" smtClean="0">
                <a:solidFill>
                  <a:srgbClr val="99FF33"/>
                </a:solidFill>
              </a:rPr>
              <a:t>   </a:t>
            </a:r>
            <a:r>
              <a:rPr lang="en-US" dirty="0">
                <a:solidFill>
                  <a:srgbClr val="74FFFD"/>
                </a:solidFill>
              </a:rPr>
              <a:t>fast wind</a:t>
            </a:r>
          </a:p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1000 - 2000 km/s</a:t>
            </a:r>
            <a:r>
              <a:rPr lang="en-US" sz="2800" dirty="0">
                <a:solidFill>
                  <a:srgbClr val="CCFF99"/>
                </a:solidFill>
              </a:rPr>
              <a:t>   </a:t>
            </a:r>
            <a:r>
              <a:rPr lang="en-US" sz="2800" dirty="0" smtClean="0">
                <a:solidFill>
                  <a:srgbClr val="CCFF99"/>
                </a:solidFill>
              </a:rPr>
              <a:t>   </a:t>
            </a:r>
            <a:r>
              <a:rPr lang="en-US" sz="2800" dirty="0">
                <a:solidFill>
                  <a:srgbClr val="E287FF"/>
                </a:solidFill>
              </a:rPr>
              <a:t>10 - 50 km/s</a:t>
            </a:r>
            <a:r>
              <a:rPr lang="en-US" sz="2800" dirty="0">
                <a:solidFill>
                  <a:srgbClr val="CCFF99"/>
                </a:solidFill>
              </a:rPr>
              <a:t>     </a:t>
            </a:r>
            <a:r>
              <a:rPr lang="en-US" sz="2800" dirty="0" smtClean="0">
                <a:solidFill>
                  <a:srgbClr val="CCFF99"/>
                </a:solidFill>
              </a:rPr>
              <a:t>    </a:t>
            </a:r>
            <a:r>
              <a:rPr lang="en-US" sz="2800" dirty="0">
                <a:solidFill>
                  <a:srgbClr val="74FFFD"/>
                </a:solidFill>
              </a:rPr>
              <a:t>2000 - 3000 km/s</a:t>
            </a:r>
          </a:p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dirty="0">
                <a:solidFill>
                  <a:srgbClr val="74FFFD"/>
                </a:solidFill>
              </a:rPr>
              <a:t> </a:t>
            </a:r>
            <a:r>
              <a:rPr lang="en-US" dirty="0" smtClean="0">
                <a:solidFill>
                  <a:srgbClr val="74FFFD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>
                <a:solidFill>
                  <a:schemeClr val="bg1"/>
                </a:solidFill>
              </a:rPr>
              <a:t>-7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M</a:t>
            </a:r>
            <a:r>
              <a:rPr lang="en-US" sz="2800" baseline="-25000" dirty="0">
                <a:solidFill>
                  <a:schemeClr val="bg1"/>
                </a:solidFill>
                <a:sym typeface="Wingdings 2" charset="0"/>
              </a:rPr>
              <a:t>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r>
              <a:rPr lang="en-US" sz="2800" dirty="0" err="1">
                <a:solidFill>
                  <a:schemeClr val="bg1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           </a:t>
            </a:r>
            <a:r>
              <a:rPr lang="en-US" dirty="0">
                <a:solidFill>
                  <a:srgbClr val="E287FF"/>
                </a:solidFill>
              </a:rPr>
              <a:t>10</a:t>
            </a:r>
            <a:r>
              <a:rPr lang="en-US" baseline="30000" dirty="0">
                <a:solidFill>
                  <a:srgbClr val="E287FF"/>
                </a:solidFill>
              </a:rPr>
              <a:t>-4 </a:t>
            </a:r>
            <a:r>
              <a:rPr lang="en-US" dirty="0">
                <a:solidFill>
                  <a:srgbClr val="E287FF"/>
                </a:solidFill>
              </a:rPr>
              <a:t> </a:t>
            </a:r>
            <a:r>
              <a:rPr lang="en-US" sz="2800" dirty="0">
                <a:solidFill>
                  <a:srgbClr val="E287FF"/>
                </a:solidFill>
              </a:rPr>
              <a:t>M</a:t>
            </a:r>
            <a:r>
              <a:rPr lang="en-US" sz="2800" baseline="-25000" dirty="0">
                <a:solidFill>
                  <a:srgbClr val="E287FF"/>
                </a:solidFill>
                <a:sym typeface="Wingdings 2" charset="0"/>
              </a:rPr>
              <a:t></a:t>
            </a:r>
            <a:r>
              <a:rPr lang="en-US" sz="2800" dirty="0">
                <a:solidFill>
                  <a:srgbClr val="E287FF"/>
                </a:solidFill>
              </a:rPr>
              <a:t>/</a:t>
            </a:r>
            <a:r>
              <a:rPr lang="en-US" sz="2800" dirty="0" err="1">
                <a:solidFill>
                  <a:srgbClr val="E287FF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dirty="0">
                <a:solidFill>
                  <a:srgbClr val="74FFFD"/>
                </a:solidFill>
              </a:rPr>
              <a:t>10</a:t>
            </a:r>
            <a:r>
              <a:rPr lang="en-US" baseline="30000" dirty="0">
                <a:solidFill>
                  <a:srgbClr val="74FFFD"/>
                </a:solidFill>
              </a:rPr>
              <a:t>-5 </a:t>
            </a:r>
            <a:r>
              <a:rPr lang="en-US" dirty="0">
                <a:solidFill>
                  <a:srgbClr val="74FFFD"/>
                </a:solidFill>
              </a:rPr>
              <a:t> </a:t>
            </a:r>
            <a:r>
              <a:rPr lang="en-US" sz="2800" dirty="0">
                <a:solidFill>
                  <a:srgbClr val="74FFFD"/>
                </a:solidFill>
              </a:rPr>
              <a:t>M</a:t>
            </a:r>
            <a:r>
              <a:rPr lang="en-US" sz="2800" baseline="-25000" dirty="0">
                <a:solidFill>
                  <a:srgbClr val="74FFFD"/>
                </a:solidFill>
                <a:sym typeface="Wingdings 2" charset="0"/>
              </a:rPr>
              <a:t></a:t>
            </a:r>
            <a:r>
              <a:rPr lang="en-US" sz="2800" dirty="0">
                <a:solidFill>
                  <a:srgbClr val="74FFFD"/>
                </a:solidFill>
              </a:rPr>
              <a:t>/</a:t>
            </a:r>
            <a:r>
              <a:rPr lang="en-US" sz="2800" dirty="0" err="1">
                <a:solidFill>
                  <a:srgbClr val="74FFFD"/>
                </a:solidFill>
              </a:rPr>
              <a:t>yr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dirty="0">
                <a:solidFill>
                  <a:srgbClr val="CCFF99"/>
                </a:solidFill>
                <a:sym typeface="Symbol" charset="0"/>
              </a:rPr>
              <a:t> 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</a:t>
            </a:r>
            <a:r>
              <a:rPr lang="en-US" dirty="0">
                <a:solidFill>
                  <a:schemeClr val="bg1"/>
                </a:solidFill>
                <a:sym typeface="Symbol" charset="0"/>
              </a:rPr>
              <a:t></a:t>
            </a:r>
            <a:r>
              <a:rPr lang="en-US" dirty="0">
                <a:solidFill>
                  <a:srgbClr val="CCFF99"/>
                </a:solidFill>
                <a:sym typeface="Symbol" charset="0"/>
              </a:rPr>
              <a:t>           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        </a:t>
            </a:r>
            <a:r>
              <a:rPr lang="en-US" dirty="0">
                <a:solidFill>
                  <a:srgbClr val="E287FF"/>
                </a:solidFill>
                <a:sym typeface="Symbol" charset="0"/>
              </a:rPr>
              <a:t> </a:t>
            </a:r>
            <a:r>
              <a:rPr lang="en-US" dirty="0">
                <a:solidFill>
                  <a:srgbClr val="CCFF99"/>
                </a:solidFill>
                <a:sym typeface="Symbol" charset="0"/>
              </a:rPr>
              <a:t>            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     </a:t>
            </a:r>
            <a:r>
              <a:rPr lang="en-US" dirty="0">
                <a:solidFill>
                  <a:srgbClr val="74FFFD"/>
                </a:solidFill>
                <a:sym typeface="Symbol" charset="0"/>
              </a:rPr>
              <a:t></a:t>
            </a:r>
            <a:endParaRPr lang="en-US" dirty="0">
              <a:solidFill>
                <a:srgbClr val="CCFF99"/>
              </a:solidFill>
              <a:sym typeface="Symbol" charset="0"/>
            </a:endParaRPr>
          </a:p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dirty="0" smtClean="0">
                <a:solidFill>
                  <a:schemeClr val="bg1"/>
                </a:solidFill>
                <a:sym typeface="Symbol" charset="0"/>
              </a:rPr>
              <a:t> interstellar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   </a:t>
            </a:r>
            <a:r>
              <a:rPr lang="en-US" dirty="0" err="1">
                <a:solidFill>
                  <a:srgbClr val="E287FF"/>
                </a:solidFill>
                <a:sym typeface="Symbol" charset="0"/>
              </a:rPr>
              <a:t>circumstellar</a:t>
            </a:r>
            <a:r>
              <a:rPr lang="en-US" dirty="0">
                <a:solidFill>
                  <a:srgbClr val="99FF33"/>
                </a:solidFill>
                <a:sym typeface="Symbol" charset="0"/>
              </a:rPr>
              <a:t>   </a:t>
            </a:r>
            <a:r>
              <a:rPr lang="en-US" dirty="0" smtClean="0">
                <a:solidFill>
                  <a:srgbClr val="99FF33"/>
                </a:solidFill>
                <a:sym typeface="Symbol" charset="0"/>
              </a:rPr>
              <a:t>    </a:t>
            </a:r>
            <a:r>
              <a:rPr lang="en-US" dirty="0" err="1" smtClean="0">
                <a:solidFill>
                  <a:srgbClr val="74FFFD"/>
                </a:solidFill>
                <a:sym typeface="Symbol" charset="0"/>
              </a:rPr>
              <a:t>circumstellar</a:t>
            </a:r>
            <a:endParaRPr lang="en-US" dirty="0">
              <a:solidFill>
                <a:srgbClr val="CCFF99"/>
              </a:solidFill>
              <a:sym typeface="Symbol" charset="0"/>
            </a:endParaRPr>
          </a:p>
          <a:p>
            <a:pPr>
              <a:lnSpc>
                <a:spcPct val="70000"/>
              </a:lnSpc>
              <a:buClr>
                <a:srgbClr val="FF3300"/>
              </a:buClr>
              <a:buSzPct val="150000"/>
              <a:buFontTx/>
              <a:buNone/>
            </a:pPr>
            <a:r>
              <a:rPr lang="en-US" dirty="0">
                <a:solidFill>
                  <a:srgbClr val="CCFF99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</a:t>
            </a:r>
            <a:r>
              <a:rPr lang="en-US" dirty="0">
                <a:solidFill>
                  <a:schemeClr val="bg1"/>
                </a:solidFill>
                <a:sym typeface="Symbol" charset="0"/>
              </a:rPr>
              <a:t>bubble</a:t>
            </a:r>
            <a:r>
              <a:rPr lang="en-US" dirty="0">
                <a:solidFill>
                  <a:srgbClr val="66FFFF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CCFF99"/>
                </a:solidFill>
                <a:sym typeface="Symbol" charset="0"/>
              </a:rPr>
              <a:t>         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</a:t>
            </a:r>
            <a:r>
              <a:rPr lang="en-US" dirty="0" smtClean="0">
                <a:solidFill>
                  <a:srgbClr val="FF75E7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E287FF"/>
                </a:solidFill>
                <a:sym typeface="Symbol" charset="0"/>
              </a:rPr>
              <a:t>nebula  </a:t>
            </a:r>
            <a:r>
              <a:rPr lang="en-US" dirty="0">
                <a:solidFill>
                  <a:srgbClr val="99FF33"/>
                </a:solidFill>
                <a:sym typeface="Symbol" charset="0"/>
              </a:rPr>
              <a:t>         </a:t>
            </a:r>
            <a:r>
              <a:rPr lang="en-US" dirty="0" smtClean="0">
                <a:solidFill>
                  <a:srgbClr val="99FF33"/>
                </a:solidFill>
                <a:sym typeface="Symbol" charset="0"/>
              </a:rPr>
              <a:t>       </a:t>
            </a:r>
            <a:r>
              <a:rPr lang="en-US" dirty="0">
                <a:solidFill>
                  <a:srgbClr val="74FFFD"/>
                </a:solidFill>
                <a:sym typeface="Symbol" charset="0"/>
              </a:rPr>
              <a:t>bubble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533400" y="1113955"/>
            <a:ext cx="83820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3300"/>
              </a:buClr>
              <a:buSzPct val="150000"/>
            </a:pPr>
            <a:r>
              <a:rPr lang="en-US" sz="3200" dirty="0">
                <a:solidFill>
                  <a:schemeClr val="bg1"/>
                </a:solidFill>
              </a:rPr>
              <a:t>O star     </a:t>
            </a:r>
            <a:r>
              <a:rPr lang="en-US" sz="3200" dirty="0">
                <a:solidFill>
                  <a:schemeClr val="bg1"/>
                </a:solidFill>
                <a:sym typeface="Symbol" charset="0"/>
              </a:rPr>
              <a:t></a:t>
            </a:r>
            <a:r>
              <a:rPr lang="en-US" sz="3200" dirty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rgbClr val="CB91FF"/>
                </a:solidFill>
              </a:rPr>
              <a:t>    </a:t>
            </a:r>
            <a:r>
              <a:rPr lang="en-US" sz="3200" dirty="0" smtClean="0">
                <a:solidFill>
                  <a:srgbClr val="CB91FF"/>
                </a:solidFill>
              </a:rPr>
              <a:t>    </a:t>
            </a:r>
            <a:r>
              <a:rPr lang="en-US" sz="3200" dirty="0" smtClean="0">
                <a:solidFill>
                  <a:srgbClr val="94A3FF"/>
                </a:solidFill>
              </a:rPr>
              <a:t>LBV</a:t>
            </a:r>
            <a:r>
              <a:rPr lang="en-US" sz="3200" dirty="0" smtClean="0">
                <a:solidFill>
                  <a:srgbClr val="FF0210"/>
                </a:solidFill>
              </a:rPr>
              <a:t>  </a:t>
            </a:r>
            <a:r>
              <a:rPr lang="en-US" sz="3200" dirty="0" smtClean="0">
                <a:solidFill>
                  <a:schemeClr val="bg1"/>
                </a:solidFill>
              </a:rPr>
              <a:t>  </a:t>
            </a:r>
            <a:r>
              <a:rPr lang="en-US" sz="3200" dirty="0">
                <a:solidFill>
                  <a:schemeClr val="bg1"/>
                </a:solidFill>
                <a:sym typeface="Symbol" charset="0"/>
              </a:rPr>
              <a:t></a:t>
            </a:r>
            <a:r>
              <a:rPr lang="en-US" sz="3200" dirty="0">
                <a:solidFill>
                  <a:schemeClr val="bg1"/>
                </a:solidFill>
              </a:rPr>
              <a:t>    </a:t>
            </a:r>
            <a:r>
              <a:rPr lang="en-US" sz="3200" dirty="0" smtClean="0">
                <a:solidFill>
                  <a:schemeClr val="bg1"/>
                </a:solidFill>
              </a:rPr>
              <a:t>        </a:t>
            </a:r>
            <a:r>
              <a:rPr lang="en-US" sz="3200" dirty="0" smtClean="0">
                <a:solidFill>
                  <a:srgbClr val="74FFFD"/>
                </a:solidFill>
              </a:rPr>
              <a:t>WR</a:t>
            </a:r>
            <a:r>
              <a:rPr lang="en-US" sz="3200" dirty="0" smtClean="0">
                <a:solidFill>
                  <a:schemeClr val="bg1"/>
                </a:solidFill>
              </a:rPr>
              <a:t>       </a:t>
            </a:r>
            <a:r>
              <a:rPr lang="en-US" sz="3200" dirty="0">
                <a:solidFill>
                  <a:schemeClr val="bg1"/>
                </a:solidFill>
              </a:rPr>
              <a:t>(60 M</a:t>
            </a:r>
            <a:r>
              <a:rPr lang="en-US" sz="3200" baseline="-25000" dirty="0">
                <a:solidFill>
                  <a:schemeClr val="bg1"/>
                </a:solidFill>
                <a:sym typeface="Wingdings 2" charset="0"/>
              </a:rPr>
              <a:t></a:t>
            </a:r>
            <a:r>
              <a:rPr lang="en-US" sz="3200" dirty="0">
                <a:solidFill>
                  <a:schemeClr val="bg1"/>
                </a:solidFill>
              </a:rPr>
              <a:t>)   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SzPct val="150000"/>
            </a:pPr>
            <a:r>
              <a:rPr lang="en-US" sz="3200" dirty="0">
                <a:solidFill>
                  <a:schemeClr val="bg1"/>
                </a:solidFill>
              </a:rPr>
              <a:t>O star     </a:t>
            </a:r>
            <a:r>
              <a:rPr lang="en-US" sz="3200" dirty="0">
                <a:solidFill>
                  <a:schemeClr val="bg1"/>
                </a:solidFill>
                <a:sym typeface="Symbol" charset="0"/>
              </a:rPr>
              <a:t></a:t>
            </a:r>
            <a:r>
              <a:rPr lang="en-US" sz="3200" dirty="0">
                <a:solidFill>
                  <a:schemeClr val="bg1"/>
                </a:solidFill>
              </a:rPr>
              <a:t>        </a:t>
            </a:r>
            <a:r>
              <a:rPr lang="en-US" sz="3200" dirty="0" smtClean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rgbClr val="FF90EC"/>
                </a:solidFill>
              </a:rPr>
              <a:t>RSG</a:t>
            </a:r>
            <a:r>
              <a:rPr lang="en-US" sz="3200" dirty="0">
                <a:solidFill>
                  <a:schemeClr val="bg1"/>
                </a:solidFill>
              </a:rPr>
              <a:t>    </a:t>
            </a:r>
            <a:r>
              <a:rPr lang="en-US" sz="3200" dirty="0">
                <a:solidFill>
                  <a:schemeClr val="bg1"/>
                </a:solidFill>
                <a:sym typeface="Symbol" charset="0"/>
              </a:rPr>
              <a:t></a:t>
            </a:r>
            <a:r>
              <a:rPr lang="en-US" sz="3200" dirty="0">
                <a:solidFill>
                  <a:schemeClr val="bg1"/>
                </a:solidFill>
              </a:rPr>
              <a:t>        </a:t>
            </a:r>
            <a:r>
              <a:rPr lang="en-US" sz="3200" dirty="0" smtClean="0">
                <a:solidFill>
                  <a:schemeClr val="bg1"/>
                </a:solidFill>
              </a:rPr>
              <a:t>   </a:t>
            </a:r>
            <a:r>
              <a:rPr lang="en-US" sz="3200" dirty="0" smtClean="0">
                <a:solidFill>
                  <a:srgbClr val="74FFFD"/>
                </a:solidFill>
              </a:rPr>
              <a:t> </a:t>
            </a:r>
            <a:r>
              <a:rPr lang="en-US" sz="3200" dirty="0">
                <a:solidFill>
                  <a:srgbClr val="74FFFD"/>
                </a:solidFill>
              </a:rPr>
              <a:t>WR</a:t>
            </a:r>
            <a:r>
              <a:rPr lang="en-US" sz="3200" dirty="0">
                <a:solidFill>
                  <a:schemeClr val="bg1"/>
                </a:solidFill>
              </a:rPr>
              <a:t>       (35 M</a:t>
            </a:r>
            <a:r>
              <a:rPr lang="en-US" sz="3200" baseline="-25000" dirty="0">
                <a:solidFill>
                  <a:schemeClr val="bg1"/>
                </a:solidFill>
                <a:sym typeface="Wingdings 2" charset="0"/>
              </a:rPr>
              <a:t>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  <a:r>
              <a:rPr lang="en-US" sz="3200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12106" y="5994203"/>
            <a:ext cx="8763000" cy="588962"/>
          </a:xfrm>
          <a:prstGeom prst="rect">
            <a:avLst/>
          </a:prstGeom>
          <a:noFill/>
          <a:ln w="9525">
            <a:solidFill>
              <a:srgbClr val="FCFF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3300"/>
              </a:buClr>
              <a:buSzPct val="150000"/>
            </a:pPr>
            <a:r>
              <a:rPr lang="en-US" sz="3200">
                <a:solidFill>
                  <a:srgbClr val="FAFF0D"/>
                </a:solidFill>
                <a:latin typeface="Times New Roman" charset="0"/>
              </a:rPr>
              <a:t>Low-mass </a:t>
            </a:r>
            <a:r>
              <a:rPr lang="en-US" sz="3200">
                <a:solidFill>
                  <a:srgbClr val="FAFF0D"/>
                </a:solidFill>
                <a:latin typeface="Times New Roman" charset="0"/>
                <a:sym typeface="Zapf Dingbats" charset="0"/>
              </a:rPr>
              <a:t></a:t>
            </a:r>
            <a:r>
              <a:rPr lang="en-US" sz="3200">
                <a:solidFill>
                  <a:srgbClr val="FAFF0D"/>
                </a:solidFill>
                <a:latin typeface="Times New Roman" charset="0"/>
              </a:rPr>
              <a:t>   </a:t>
            </a:r>
            <a:r>
              <a:rPr lang="en-US" sz="2800">
                <a:solidFill>
                  <a:srgbClr val="FAFF0D"/>
                </a:solidFill>
                <a:latin typeface="Times New Roman" charset="0"/>
                <a:sym typeface="Symbol" charset="0"/>
              </a:rPr>
              <a:t></a:t>
            </a:r>
            <a:r>
              <a:rPr lang="en-US" sz="2800">
                <a:solidFill>
                  <a:srgbClr val="FAFF0D"/>
                </a:solidFill>
                <a:latin typeface="Times New Roman" charset="0"/>
                <a:sym typeface="Wingdings 3" charset="0"/>
              </a:rPr>
              <a:t>  </a:t>
            </a:r>
            <a:r>
              <a:rPr lang="en-US" sz="3200">
                <a:solidFill>
                  <a:srgbClr val="FAFF0D"/>
                </a:solidFill>
                <a:latin typeface="Times New Roman" charset="0"/>
              </a:rPr>
              <a:t> RG, AGB   </a:t>
            </a:r>
            <a:r>
              <a:rPr lang="en-US" sz="2800">
                <a:solidFill>
                  <a:srgbClr val="FAFF0D"/>
                </a:solidFill>
                <a:latin typeface="Times New Roman" charset="0"/>
                <a:sym typeface="Symbol" charset="0"/>
              </a:rPr>
              <a:t></a:t>
            </a:r>
            <a:r>
              <a:rPr lang="en-US" sz="3200">
                <a:solidFill>
                  <a:srgbClr val="FAFF0D"/>
                </a:solidFill>
                <a:latin typeface="Times New Roman" charset="0"/>
              </a:rPr>
              <a:t>   planetary neb.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1080965"/>
            <a:ext cx="8610600" cy="4692461"/>
          </a:xfrm>
          <a:prstGeom prst="rect">
            <a:avLst/>
          </a:prstGeom>
          <a:noFill/>
          <a:ln>
            <a:solidFill>
              <a:srgbClr val="7CFF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 autoUpdateAnimBg="0"/>
      <p:bldP spid="84997" grpId="0" animBg="1" autoUpdateAnimBg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279525" y="35718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219200" y="36417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30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1009650" y="327660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40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857250" y="28797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60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762000" y="25749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80</a:t>
            </a: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533400" y="2282825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100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1543050" y="4098925"/>
            <a:ext cx="58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20</a:t>
            </a:r>
          </a:p>
          <a:p>
            <a:r>
              <a:rPr lang="en-US" sz="2000">
                <a:solidFill>
                  <a:srgbClr val="99FF66"/>
                </a:solidFill>
              </a:rPr>
              <a:t>M</a:t>
            </a:r>
            <a:r>
              <a:rPr lang="en-US" baseline="-25000">
                <a:solidFill>
                  <a:srgbClr val="99FF66"/>
                </a:solidFill>
                <a:latin typeface="Wingdings" charset="0"/>
                <a:cs typeface="Wingdings" charset="0"/>
              </a:rPr>
              <a:t></a:t>
            </a:r>
            <a:endParaRPr lang="en-US" baseline="-25000">
              <a:solidFill>
                <a:srgbClr val="99FF66"/>
              </a:solidFill>
            </a:endParaRPr>
          </a:p>
        </p:txBody>
      </p:sp>
      <p:sp>
        <p:nvSpPr>
          <p:cNvPr id="31753" name="Freeform 12"/>
          <p:cNvSpPr>
            <a:spLocks/>
          </p:cNvSpPr>
          <p:nvPr/>
        </p:nvSpPr>
        <p:spPr bwMode="auto">
          <a:xfrm>
            <a:off x="1143000" y="2286000"/>
            <a:ext cx="1447800" cy="2743200"/>
          </a:xfrm>
          <a:custGeom>
            <a:avLst/>
            <a:gdLst>
              <a:gd name="T0" fmla="*/ 0 w 912"/>
              <a:gd name="T1" fmla="*/ 0 h 1728"/>
              <a:gd name="T2" fmla="*/ 152400 w 912"/>
              <a:gd name="T3" fmla="*/ 533400 h 1728"/>
              <a:gd name="T4" fmla="*/ 381000 w 912"/>
              <a:gd name="T5" fmla="*/ 1066800 h 1728"/>
              <a:gd name="T6" fmla="*/ 685800 w 912"/>
              <a:gd name="T7" fmla="*/ 1600200 h 1728"/>
              <a:gd name="T8" fmla="*/ 1143000 w 912"/>
              <a:gd name="T9" fmla="*/ 2286000 h 1728"/>
              <a:gd name="T10" fmla="*/ 1447800 w 912"/>
              <a:gd name="T11" fmla="*/ 2743200 h 1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2" h="1728">
                <a:moveTo>
                  <a:pt x="0" y="0"/>
                </a:moveTo>
                <a:cubicBezTo>
                  <a:pt x="28" y="112"/>
                  <a:pt x="56" y="224"/>
                  <a:pt x="96" y="336"/>
                </a:cubicBezTo>
                <a:cubicBezTo>
                  <a:pt x="136" y="448"/>
                  <a:pt x="184" y="560"/>
                  <a:pt x="240" y="672"/>
                </a:cubicBezTo>
                <a:cubicBezTo>
                  <a:pt x="296" y="784"/>
                  <a:pt x="352" y="880"/>
                  <a:pt x="432" y="1008"/>
                </a:cubicBezTo>
                <a:cubicBezTo>
                  <a:pt x="512" y="1136"/>
                  <a:pt x="640" y="1320"/>
                  <a:pt x="720" y="1440"/>
                </a:cubicBezTo>
                <a:cubicBezTo>
                  <a:pt x="800" y="1560"/>
                  <a:pt x="880" y="1680"/>
                  <a:pt x="912" y="1728"/>
                </a:cubicBezTo>
              </a:path>
            </a:pathLst>
          </a:custGeom>
          <a:noFill/>
          <a:ln w="508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Freeform 13"/>
          <p:cNvSpPr>
            <a:spLocks/>
          </p:cNvSpPr>
          <p:nvPr/>
        </p:nvSpPr>
        <p:spPr bwMode="auto">
          <a:xfrm>
            <a:off x="2057400" y="3949700"/>
            <a:ext cx="1219200" cy="241300"/>
          </a:xfrm>
          <a:custGeom>
            <a:avLst/>
            <a:gdLst>
              <a:gd name="T0" fmla="*/ 0 w 768"/>
              <a:gd name="T1" fmla="*/ 241300 h 152"/>
              <a:gd name="T2" fmla="*/ 304800 w 768"/>
              <a:gd name="T3" fmla="*/ 165100 h 152"/>
              <a:gd name="T4" fmla="*/ 533400 w 768"/>
              <a:gd name="T5" fmla="*/ 88900 h 152"/>
              <a:gd name="T6" fmla="*/ 304800 w 768"/>
              <a:gd name="T7" fmla="*/ 12700 h 152"/>
              <a:gd name="T8" fmla="*/ 1219200 w 768"/>
              <a:gd name="T9" fmla="*/ 12700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8" h="152">
                <a:moveTo>
                  <a:pt x="0" y="152"/>
                </a:moveTo>
                <a:cubicBezTo>
                  <a:pt x="68" y="136"/>
                  <a:pt x="136" y="120"/>
                  <a:pt x="192" y="104"/>
                </a:cubicBezTo>
                <a:cubicBezTo>
                  <a:pt x="248" y="88"/>
                  <a:pt x="336" y="72"/>
                  <a:pt x="336" y="56"/>
                </a:cubicBezTo>
                <a:cubicBezTo>
                  <a:pt x="336" y="40"/>
                  <a:pt x="120" y="16"/>
                  <a:pt x="192" y="8"/>
                </a:cubicBezTo>
                <a:cubicBezTo>
                  <a:pt x="264" y="0"/>
                  <a:pt x="672" y="8"/>
                  <a:pt x="76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Freeform 14"/>
          <p:cNvSpPr>
            <a:spLocks/>
          </p:cNvSpPr>
          <p:nvPr/>
        </p:nvSpPr>
        <p:spPr bwMode="auto">
          <a:xfrm>
            <a:off x="1752600" y="3492500"/>
            <a:ext cx="1524000" cy="241300"/>
          </a:xfrm>
          <a:custGeom>
            <a:avLst/>
            <a:gdLst>
              <a:gd name="T0" fmla="*/ 0 w 960"/>
              <a:gd name="T1" fmla="*/ 241300 h 152"/>
              <a:gd name="T2" fmla="*/ 152400 w 960"/>
              <a:gd name="T3" fmla="*/ 165100 h 152"/>
              <a:gd name="T4" fmla="*/ 381000 w 960"/>
              <a:gd name="T5" fmla="*/ 88900 h 152"/>
              <a:gd name="T6" fmla="*/ 685800 w 960"/>
              <a:gd name="T7" fmla="*/ 88900 h 152"/>
              <a:gd name="T8" fmla="*/ 457200 w 960"/>
              <a:gd name="T9" fmla="*/ 12700 h 152"/>
              <a:gd name="T10" fmla="*/ 838200 w 960"/>
              <a:gd name="T11" fmla="*/ 12700 h 152"/>
              <a:gd name="T12" fmla="*/ 1524000 w 960"/>
              <a:gd name="T13" fmla="*/ 12700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60" h="152">
                <a:moveTo>
                  <a:pt x="0" y="152"/>
                </a:moveTo>
                <a:cubicBezTo>
                  <a:pt x="28" y="136"/>
                  <a:pt x="56" y="120"/>
                  <a:pt x="96" y="104"/>
                </a:cubicBezTo>
                <a:cubicBezTo>
                  <a:pt x="136" y="88"/>
                  <a:pt x="184" y="64"/>
                  <a:pt x="240" y="56"/>
                </a:cubicBezTo>
                <a:cubicBezTo>
                  <a:pt x="296" y="48"/>
                  <a:pt x="424" y="64"/>
                  <a:pt x="432" y="56"/>
                </a:cubicBezTo>
                <a:cubicBezTo>
                  <a:pt x="440" y="48"/>
                  <a:pt x="272" y="16"/>
                  <a:pt x="288" y="8"/>
                </a:cubicBezTo>
                <a:cubicBezTo>
                  <a:pt x="304" y="0"/>
                  <a:pt x="416" y="8"/>
                  <a:pt x="528" y="8"/>
                </a:cubicBezTo>
                <a:cubicBezTo>
                  <a:pt x="640" y="8"/>
                  <a:pt x="800" y="8"/>
                  <a:pt x="960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Freeform 15"/>
          <p:cNvSpPr>
            <a:spLocks/>
          </p:cNvSpPr>
          <p:nvPr/>
        </p:nvSpPr>
        <p:spPr bwMode="auto">
          <a:xfrm>
            <a:off x="1219200" y="2349500"/>
            <a:ext cx="1447800" cy="165100"/>
          </a:xfrm>
          <a:custGeom>
            <a:avLst/>
            <a:gdLst>
              <a:gd name="T0" fmla="*/ 0 w 912"/>
              <a:gd name="T1" fmla="*/ 165100 h 104"/>
              <a:gd name="T2" fmla="*/ 609600 w 912"/>
              <a:gd name="T3" fmla="*/ 88900 h 104"/>
              <a:gd name="T4" fmla="*/ 1066800 w 912"/>
              <a:gd name="T5" fmla="*/ 88900 h 104"/>
              <a:gd name="T6" fmla="*/ 685800 w 912"/>
              <a:gd name="T7" fmla="*/ 12700 h 104"/>
              <a:gd name="T8" fmla="*/ 1447800 w 912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2" h="104">
                <a:moveTo>
                  <a:pt x="0" y="104"/>
                </a:moveTo>
                <a:cubicBezTo>
                  <a:pt x="136" y="84"/>
                  <a:pt x="272" y="64"/>
                  <a:pt x="384" y="56"/>
                </a:cubicBezTo>
                <a:cubicBezTo>
                  <a:pt x="496" y="48"/>
                  <a:pt x="664" y="64"/>
                  <a:pt x="672" y="56"/>
                </a:cubicBezTo>
                <a:cubicBezTo>
                  <a:pt x="680" y="48"/>
                  <a:pt x="392" y="16"/>
                  <a:pt x="432" y="8"/>
                </a:cubicBezTo>
                <a:cubicBezTo>
                  <a:pt x="472" y="0"/>
                  <a:pt x="692" y="4"/>
                  <a:pt x="912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Freeform 16"/>
          <p:cNvSpPr>
            <a:spLocks/>
          </p:cNvSpPr>
          <p:nvPr/>
        </p:nvSpPr>
        <p:spPr bwMode="auto">
          <a:xfrm>
            <a:off x="1524000" y="3187700"/>
            <a:ext cx="1600200" cy="241300"/>
          </a:xfrm>
          <a:custGeom>
            <a:avLst/>
            <a:gdLst>
              <a:gd name="T0" fmla="*/ 0 w 1008"/>
              <a:gd name="T1" fmla="*/ 241300 h 152"/>
              <a:gd name="T2" fmla="*/ 457200 w 1008"/>
              <a:gd name="T3" fmla="*/ 88900 h 152"/>
              <a:gd name="T4" fmla="*/ 914400 w 1008"/>
              <a:gd name="T5" fmla="*/ 88900 h 152"/>
              <a:gd name="T6" fmla="*/ 609600 w 1008"/>
              <a:gd name="T7" fmla="*/ 12700 h 152"/>
              <a:gd name="T8" fmla="*/ 1600200 w 1008"/>
              <a:gd name="T9" fmla="*/ 12700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" h="152">
                <a:moveTo>
                  <a:pt x="0" y="152"/>
                </a:moveTo>
                <a:cubicBezTo>
                  <a:pt x="96" y="112"/>
                  <a:pt x="192" y="72"/>
                  <a:pt x="288" y="56"/>
                </a:cubicBezTo>
                <a:cubicBezTo>
                  <a:pt x="384" y="40"/>
                  <a:pt x="560" y="64"/>
                  <a:pt x="576" y="56"/>
                </a:cubicBezTo>
                <a:cubicBezTo>
                  <a:pt x="592" y="48"/>
                  <a:pt x="312" y="16"/>
                  <a:pt x="384" y="8"/>
                </a:cubicBezTo>
                <a:cubicBezTo>
                  <a:pt x="456" y="0"/>
                  <a:pt x="732" y="4"/>
                  <a:pt x="100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Freeform 17"/>
          <p:cNvSpPr>
            <a:spLocks/>
          </p:cNvSpPr>
          <p:nvPr/>
        </p:nvSpPr>
        <p:spPr bwMode="auto">
          <a:xfrm>
            <a:off x="1371600" y="2806700"/>
            <a:ext cx="1524000" cy="165100"/>
          </a:xfrm>
          <a:custGeom>
            <a:avLst/>
            <a:gdLst>
              <a:gd name="T0" fmla="*/ 0 w 960"/>
              <a:gd name="T1" fmla="*/ 165100 h 104"/>
              <a:gd name="T2" fmla="*/ 609600 w 960"/>
              <a:gd name="T3" fmla="*/ 88900 h 104"/>
              <a:gd name="T4" fmla="*/ 1143000 w 960"/>
              <a:gd name="T5" fmla="*/ 88900 h 104"/>
              <a:gd name="T6" fmla="*/ 838200 w 960"/>
              <a:gd name="T7" fmla="*/ 12700 h 104"/>
              <a:gd name="T8" fmla="*/ 1524000 w 960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104">
                <a:moveTo>
                  <a:pt x="0" y="104"/>
                </a:moveTo>
                <a:cubicBezTo>
                  <a:pt x="132" y="84"/>
                  <a:pt x="264" y="64"/>
                  <a:pt x="384" y="56"/>
                </a:cubicBezTo>
                <a:cubicBezTo>
                  <a:pt x="504" y="48"/>
                  <a:pt x="696" y="64"/>
                  <a:pt x="720" y="56"/>
                </a:cubicBezTo>
                <a:cubicBezTo>
                  <a:pt x="744" y="48"/>
                  <a:pt x="488" y="16"/>
                  <a:pt x="528" y="8"/>
                </a:cubicBezTo>
                <a:cubicBezTo>
                  <a:pt x="568" y="0"/>
                  <a:pt x="764" y="4"/>
                  <a:pt x="960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Freeform 18"/>
          <p:cNvSpPr>
            <a:spLocks/>
          </p:cNvSpPr>
          <p:nvPr/>
        </p:nvSpPr>
        <p:spPr bwMode="auto">
          <a:xfrm>
            <a:off x="1295400" y="2578100"/>
            <a:ext cx="1600200" cy="165100"/>
          </a:xfrm>
          <a:custGeom>
            <a:avLst/>
            <a:gdLst>
              <a:gd name="T0" fmla="*/ 0 w 1008"/>
              <a:gd name="T1" fmla="*/ 165100 h 104"/>
              <a:gd name="T2" fmla="*/ 609600 w 1008"/>
              <a:gd name="T3" fmla="*/ 88900 h 104"/>
              <a:gd name="T4" fmla="*/ 1143000 w 1008"/>
              <a:gd name="T5" fmla="*/ 88900 h 104"/>
              <a:gd name="T6" fmla="*/ 914400 w 1008"/>
              <a:gd name="T7" fmla="*/ 12700 h 104"/>
              <a:gd name="T8" fmla="*/ 1600200 w 1008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" h="104">
                <a:moveTo>
                  <a:pt x="0" y="104"/>
                </a:moveTo>
                <a:cubicBezTo>
                  <a:pt x="132" y="84"/>
                  <a:pt x="264" y="64"/>
                  <a:pt x="384" y="56"/>
                </a:cubicBezTo>
                <a:cubicBezTo>
                  <a:pt x="504" y="48"/>
                  <a:pt x="688" y="64"/>
                  <a:pt x="720" y="56"/>
                </a:cubicBezTo>
                <a:cubicBezTo>
                  <a:pt x="752" y="48"/>
                  <a:pt x="528" y="16"/>
                  <a:pt x="576" y="8"/>
                </a:cubicBezTo>
                <a:cubicBezTo>
                  <a:pt x="624" y="0"/>
                  <a:pt x="816" y="4"/>
                  <a:pt x="100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Text Box 19"/>
          <p:cNvSpPr txBox="1">
            <a:spLocks noChangeArrowheads="1"/>
          </p:cNvSpPr>
          <p:nvPr/>
        </p:nvSpPr>
        <p:spPr bwMode="auto">
          <a:xfrm>
            <a:off x="1066800" y="5181600"/>
            <a:ext cx="6100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9933"/>
                </a:solidFill>
              </a:rPr>
              <a:t>O             B                A   F   G   K   M</a:t>
            </a:r>
          </a:p>
        </p:txBody>
      </p:sp>
      <p:sp>
        <p:nvSpPr>
          <p:cNvPr id="31761" name="Freeform 20"/>
          <p:cNvSpPr>
            <a:spLocks/>
          </p:cNvSpPr>
          <p:nvPr/>
        </p:nvSpPr>
        <p:spPr bwMode="auto">
          <a:xfrm>
            <a:off x="1981200" y="1828800"/>
            <a:ext cx="1828800" cy="1066800"/>
          </a:xfrm>
          <a:custGeom>
            <a:avLst/>
            <a:gdLst>
              <a:gd name="T0" fmla="*/ 0 w 1152"/>
              <a:gd name="T1" fmla="*/ 0 h 672"/>
              <a:gd name="T2" fmla="*/ 1828800 w 1152"/>
              <a:gd name="T3" fmla="*/ 1066800 h 67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52" h="672">
                <a:moveTo>
                  <a:pt x="0" y="0"/>
                </a:moveTo>
                <a:cubicBezTo>
                  <a:pt x="0" y="0"/>
                  <a:pt x="576" y="336"/>
                  <a:pt x="1152" y="672"/>
                </a:cubicBezTo>
              </a:path>
            </a:pathLst>
          </a:custGeom>
          <a:noFill/>
          <a:ln w="38100" cap="flat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Freeform 21"/>
          <p:cNvSpPr>
            <a:spLocks/>
          </p:cNvSpPr>
          <p:nvPr/>
        </p:nvSpPr>
        <p:spPr bwMode="auto">
          <a:xfrm>
            <a:off x="3810000" y="2895600"/>
            <a:ext cx="2895600" cy="1588"/>
          </a:xfrm>
          <a:custGeom>
            <a:avLst/>
            <a:gdLst>
              <a:gd name="T0" fmla="*/ 0 w 1824"/>
              <a:gd name="T1" fmla="*/ 0 h 1"/>
              <a:gd name="T2" fmla="*/ 2895600 w 1824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824" h="1">
                <a:moveTo>
                  <a:pt x="0" y="0"/>
                </a:moveTo>
                <a:cubicBezTo>
                  <a:pt x="0" y="0"/>
                  <a:pt x="912" y="0"/>
                  <a:pt x="1824" y="0"/>
                </a:cubicBezTo>
              </a:path>
            </a:pathLst>
          </a:custGeom>
          <a:noFill/>
          <a:ln w="38100" cap="flat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Text Box 26"/>
          <p:cNvSpPr txBox="1">
            <a:spLocks noChangeArrowheads="1"/>
          </p:cNvSpPr>
          <p:nvPr/>
        </p:nvSpPr>
        <p:spPr bwMode="auto">
          <a:xfrm>
            <a:off x="2819400" y="5791200"/>
            <a:ext cx="304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4800">
              <a:solidFill>
                <a:srgbClr val="0000CC"/>
              </a:solidFill>
            </a:endParaRPr>
          </a:p>
        </p:txBody>
      </p:sp>
      <p:sp>
        <p:nvSpPr>
          <p:cNvPr id="31764" name="Text Box 28"/>
          <p:cNvSpPr txBox="1">
            <a:spLocks noChangeArrowheads="1"/>
          </p:cNvSpPr>
          <p:nvPr/>
        </p:nvSpPr>
        <p:spPr bwMode="auto">
          <a:xfrm>
            <a:off x="1657350" y="2727325"/>
            <a:ext cx="1949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WR</a:t>
            </a:r>
          </a:p>
        </p:txBody>
      </p:sp>
      <p:sp>
        <p:nvSpPr>
          <p:cNvPr id="31765" name="Freeform 29"/>
          <p:cNvSpPr>
            <a:spLocks/>
          </p:cNvSpPr>
          <p:nvPr/>
        </p:nvSpPr>
        <p:spPr bwMode="auto">
          <a:xfrm>
            <a:off x="3200400" y="3733800"/>
            <a:ext cx="3784600" cy="254000"/>
          </a:xfrm>
          <a:custGeom>
            <a:avLst/>
            <a:gdLst>
              <a:gd name="T0" fmla="*/ 0 w 2384"/>
              <a:gd name="T1" fmla="*/ 228600 h 160"/>
              <a:gd name="T2" fmla="*/ 3657600 w 2384"/>
              <a:gd name="T3" fmla="*/ 228600 h 160"/>
              <a:gd name="T4" fmla="*/ 762000 w 2384"/>
              <a:gd name="T5" fmla="*/ 76200 h 160"/>
              <a:gd name="T6" fmla="*/ 533400 w 2384"/>
              <a:gd name="T7" fmla="*/ 0 h 1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84" h="160">
                <a:moveTo>
                  <a:pt x="0" y="144"/>
                </a:moveTo>
                <a:cubicBezTo>
                  <a:pt x="1112" y="152"/>
                  <a:pt x="2224" y="160"/>
                  <a:pt x="2304" y="144"/>
                </a:cubicBezTo>
                <a:cubicBezTo>
                  <a:pt x="2384" y="128"/>
                  <a:pt x="808" y="72"/>
                  <a:pt x="480" y="48"/>
                </a:cubicBezTo>
                <a:cubicBezTo>
                  <a:pt x="152" y="24"/>
                  <a:pt x="244" y="12"/>
                  <a:pt x="33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Freeform 30"/>
          <p:cNvSpPr>
            <a:spLocks/>
          </p:cNvSpPr>
          <p:nvPr/>
        </p:nvSpPr>
        <p:spPr bwMode="auto">
          <a:xfrm>
            <a:off x="3200400" y="3352800"/>
            <a:ext cx="3009900" cy="177800"/>
          </a:xfrm>
          <a:custGeom>
            <a:avLst/>
            <a:gdLst>
              <a:gd name="T0" fmla="*/ 0 w 1896"/>
              <a:gd name="T1" fmla="*/ 152400 h 112"/>
              <a:gd name="T2" fmla="*/ 2971800 w 1896"/>
              <a:gd name="T3" fmla="*/ 152400 h 112"/>
              <a:gd name="T4" fmla="*/ 228600 w 1896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96" h="112">
                <a:moveTo>
                  <a:pt x="0" y="96"/>
                </a:moveTo>
                <a:cubicBezTo>
                  <a:pt x="924" y="104"/>
                  <a:pt x="1848" y="112"/>
                  <a:pt x="1872" y="96"/>
                </a:cubicBezTo>
                <a:cubicBezTo>
                  <a:pt x="1896" y="80"/>
                  <a:pt x="432" y="16"/>
                  <a:pt x="144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Freeform 31"/>
          <p:cNvSpPr>
            <a:spLocks/>
          </p:cNvSpPr>
          <p:nvPr/>
        </p:nvSpPr>
        <p:spPr bwMode="auto">
          <a:xfrm>
            <a:off x="3124200" y="3124200"/>
            <a:ext cx="3048000" cy="165100"/>
          </a:xfrm>
          <a:custGeom>
            <a:avLst/>
            <a:gdLst>
              <a:gd name="T0" fmla="*/ 0 w 1920"/>
              <a:gd name="T1" fmla="*/ 76200 h 104"/>
              <a:gd name="T2" fmla="*/ 2971800 w 1920"/>
              <a:gd name="T3" fmla="*/ 152400 h 104"/>
              <a:gd name="T4" fmla="*/ 457200 w 1920"/>
              <a:gd name="T5" fmla="*/ 0 h 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0" h="104">
                <a:moveTo>
                  <a:pt x="0" y="48"/>
                </a:moveTo>
                <a:cubicBezTo>
                  <a:pt x="912" y="76"/>
                  <a:pt x="1824" y="104"/>
                  <a:pt x="1872" y="96"/>
                </a:cubicBezTo>
                <a:cubicBezTo>
                  <a:pt x="1920" y="88"/>
                  <a:pt x="552" y="16"/>
                  <a:pt x="288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Freeform 32"/>
          <p:cNvSpPr>
            <a:spLocks/>
          </p:cNvSpPr>
          <p:nvPr/>
        </p:nvSpPr>
        <p:spPr bwMode="auto">
          <a:xfrm>
            <a:off x="2895600" y="2667000"/>
            <a:ext cx="711200" cy="177800"/>
          </a:xfrm>
          <a:custGeom>
            <a:avLst/>
            <a:gdLst>
              <a:gd name="T0" fmla="*/ 0 w 448"/>
              <a:gd name="T1" fmla="*/ 152400 h 112"/>
              <a:gd name="T2" fmla="*/ 685800 w 448"/>
              <a:gd name="T3" fmla="*/ 152400 h 112"/>
              <a:gd name="T4" fmla="*/ 152400 w 448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8" h="112">
                <a:moveTo>
                  <a:pt x="0" y="96"/>
                </a:moveTo>
                <a:cubicBezTo>
                  <a:pt x="208" y="104"/>
                  <a:pt x="416" y="112"/>
                  <a:pt x="432" y="96"/>
                </a:cubicBezTo>
                <a:cubicBezTo>
                  <a:pt x="448" y="80"/>
                  <a:pt x="272" y="40"/>
                  <a:pt x="9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Freeform 33"/>
          <p:cNvSpPr>
            <a:spLocks/>
          </p:cNvSpPr>
          <p:nvPr/>
        </p:nvSpPr>
        <p:spPr bwMode="auto">
          <a:xfrm>
            <a:off x="2667000" y="2438400"/>
            <a:ext cx="571500" cy="177800"/>
          </a:xfrm>
          <a:custGeom>
            <a:avLst/>
            <a:gdLst>
              <a:gd name="T0" fmla="*/ 228600 w 360"/>
              <a:gd name="T1" fmla="*/ 152400 h 112"/>
              <a:gd name="T2" fmla="*/ 533400 w 360"/>
              <a:gd name="T3" fmla="*/ 152400 h 112"/>
              <a:gd name="T4" fmla="*/ 0 w 360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0" h="112">
                <a:moveTo>
                  <a:pt x="144" y="96"/>
                </a:moveTo>
                <a:cubicBezTo>
                  <a:pt x="252" y="104"/>
                  <a:pt x="360" y="112"/>
                  <a:pt x="336" y="96"/>
                </a:cubicBezTo>
                <a:cubicBezTo>
                  <a:pt x="312" y="80"/>
                  <a:pt x="56" y="16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Text Box 39"/>
          <p:cNvSpPr txBox="1">
            <a:spLocks noChangeArrowheads="1"/>
          </p:cNvSpPr>
          <p:nvPr/>
        </p:nvSpPr>
        <p:spPr bwMode="auto">
          <a:xfrm>
            <a:off x="381000" y="1524000"/>
            <a:ext cx="7924800" cy="3540125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                           </a:t>
            </a:r>
          </a:p>
        </p:txBody>
      </p:sp>
      <p:sp>
        <p:nvSpPr>
          <p:cNvPr id="31771" name="Text Box 40"/>
          <p:cNvSpPr txBox="1">
            <a:spLocks noChangeArrowheads="1"/>
          </p:cNvSpPr>
          <p:nvPr/>
        </p:nvSpPr>
        <p:spPr bwMode="auto">
          <a:xfrm>
            <a:off x="2590800" y="3349625"/>
            <a:ext cx="1603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 BSG</a:t>
            </a:r>
          </a:p>
          <a:p>
            <a:endParaRPr lang="en-US">
              <a:solidFill>
                <a:srgbClr val="FFFF66"/>
              </a:solidFill>
            </a:endParaRPr>
          </a:p>
        </p:txBody>
      </p:sp>
      <p:sp>
        <p:nvSpPr>
          <p:cNvPr id="31772" name="Text Box 41"/>
          <p:cNvSpPr txBox="1">
            <a:spLocks noChangeArrowheads="1"/>
          </p:cNvSpPr>
          <p:nvPr/>
        </p:nvSpPr>
        <p:spPr bwMode="auto">
          <a:xfrm>
            <a:off x="2133600" y="2041525"/>
            <a:ext cx="122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LBV</a:t>
            </a:r>
          </a:p>
        </p:txBody>
      </p:sp>
      <p:sp>
        <p:nvSpPr>
          <p:cNvPr id="31773" name="Text Box 42"/>
          <p:cNvSpPr txBox="1">
            <a:spLocks noChangeArrowheads="1"/>
          </p:cNvSpPr>
          <p:nvPr/>
        </p:nvSpPr>
        <p:spPr bwMode="auto">
          <a:xfrm>
            <a:off x="5205413" y="3197225"/>
            <a:ext cx="26781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RSG</a:t>
            </a:r>
          </a:p>
          <a:p>
            <a:endParaRPr lang="en-US">
              <a:solidFill>
                <a:srgbClr val="FFFF66"/>
              </a:solidFill>
            </a:endParaRPr>
          </a:p>
        </p:txBody>
      </p:sp>
      <p:sp>
        <p:nvSpPr>
          <p:cNvPr id="31774" name="TextBox 34"/>
          <p:cNvSpPr txBox="1">
            <a:spLocks noChangeArrowheads="1"/>
          </p:cNvSpPr>
          <p:nvPr/>
        </p:nvSpPr>
        <p:spPr bwMode="auto">
          <a:xfrm>
            <a:off x="2706688" y="5653088"/>
            <a:ext cx="17891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810D"/>
                </a:solidFill>
              </a:rPr>
              <a:t>Temperature</a:t>
            </a:r>
          </a:p>
          <a:p>
            <a:r>
              <a:rPr lang="en-US">
                <a:solidFill>
                  <a:srgbClr val="FF810D"/>
                </a:solidFill>
              </a:rPr>
              <a:t>      Color</a:t>
            </a:r>
          </a:p>
        </p:txBody>
      </p:sp>
      <p:sp>
        <p:nvSpPr>
          <p:cNvPr id="31775" name="TextBox 35"/>
          <p:cNvSpPr txBox="1">
            <a:spLocks noChangeAspect="1"/>
          </p:cNvSpPr>
          <p:nvPr/>
        </p:nvSpPr>
        <p:spPr bwMode="auto">
          <a:xfrm rot="-5400000">
            <a:off x="7255669" y="3118644"/>
            <a:ext cx="2562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810D"/>
                </a:solidFill>
              </a:rPr>
              <a:t>Intrinsic Brightness</a:t>
            </a:r>
          </a:p>
        </p:txBody>
      </p:sp>
      <p:pic>
        <p:nvPicPr>
          <p:cNvPr id="33" name="Picture 7" descr="VXSg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7620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EtaCar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801813"/>
            <a:ext cx="838200" cy="788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AG_Car_6c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764">
            <a:off x="1979613" y="1908175"/>
            <a:ext cx="760412" cy="784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SN1987A_Ring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175" y="3446369"/>
            <a:ext cx="769575" cy="747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Shot 2015-06-02 at 6.54.21 PM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599" y="3475412"/>
            <a:ext cx="806801" cy="5631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2" name="Picture 11" descr="S308_color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914400" cy="91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Screen Shot 2015-05-29 at 4.14.04 AM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263" y="2514600"/>
            <a:ext cx="998537" cy="960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381000" y="457200"/>
            <a:ext cx="7772400" cy="685800"/>
          </a:xfrm>
          <a:prstGeom prst="rect">
            <a:avLst/>
          </a:prstGeom>
          <a:ln w="19050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Massive Stars in the HR Diagram</a:t>
            </a:r>
            <a:endParaRPr lang="en-US" sz="40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762000" y="381000"/>
            <a:ext cx="2971800" cy="1219200"/>
          </a:xfrm>
          <a:noFill/>
          <a:ln w="25400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NGC 6164-5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    O6.5f?p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304800" y="6184900"/>
            <a:ext cx="3621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2</a:t>
            </a:r>
            <a:r>
              <a:rPr lang="en-US" sz="2800" dirty="0">
                <a:solidFill>
                  <a:srgbClr val="FFFFFF"/>
                </a:solidFill>
                <a:sym typeface="Symbol" charset="0"/>
              </a:rPr>
              <a:t></a:t>
            </a:r>
            <a:r>
              <a:rPr lang="en-US" sz="2800" dirty="0">
                <a:solidFill>
                  <a:srgbClr val="FFFFFF"/>
                </a:solidFill>
              </a:rPr>
              <a:t>3 pc along major axis</a:t>
            </a: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4495800" y="6184900"/>
            <a:ext cx="40448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10</a:t>
            </a:r>
            <a:r>
              <a:rPr lang="en-US" sz="2800" dirty="0">
                <a:solidFill>
                  <a:schemeClr val="bg1"/>
                </a:solidFill>
                <a:sym typeface="Symbol" charset="0"/>
              </a:rPr>
              <a:t></a:t>
            </a:r>
            <a:r>
              <a:rPr lang="en-US" sz="2800" dirty="0">
                <a:solidFill>
                  <a:schemeClr val="bg1"/>
                </a:solidFill>
              </a:rPr>
              <a:t>15 pc </a:t>
            </a:r>
            <a:r>
              <a:rPr lang="en-US" sz="2800" dirty="0" smtClean="0">
                <a:solidFill>
                  <a:schemeClr val="bg1"/>
                </a:solidFill>
              </a:rPr>
              <a:t>filamentary </a:t>
            </a:r>
            <a:r>
              <a:rPr lang="en-US" sz="2800" dirty="0">
                <a:solidFill>
                  <a:schemeClr val="bg1"/>
                </a:solidFill>
              </a:rPr>
              <a:t>shell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00467" y="1320643"/>
            <a:ext cx="5108222" cy="44424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6833" y="2251380"/>
            <a:ext cx="440982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90999" y="5757334"/>
            <a:ext cx="177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D78"/>
                </a:solidFill>
              </a:rPr>
              <a:t>Credit: </a:t>
            </a:r>
            <a:r>
              <a:rPr lang="en-US" b="1" dirty="0" err="1" smtClean="0">
                <a:solidFill>
                  <a:srgbClr val="FFFD78"/>
                </a:solidFill>
              </a:rPr>
              <a:t>Astrodon</a:t>
            </a:r>
            <a:endParaRPr lang="en-US" b="1" dirty="0">
              <a:solidFill>
                <a:srgbClr val="FFFD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040" y="82983"/>
            <a:ext cx="7436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M 1-67  (WR 124; a runaway WN8)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562" y="814412"/>
            <a:ext cx="6764661" cy="57803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5"/>
          <a:stretch/>
        </p:blipFill>
        <p:spPr>
          <a:xfrm rot="18652628">
            <a:off x="2223403" y="2205573"/>
            <a:ext cx="4248831" cy="30932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6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6309</TotalTime>
  <Words>1314</Words>
  <Application>Microsoft Office PowerPoint</Application>
  <PresentationFormat>On-screen Show (4:3)</PresentationFormat>
  <Paragraphs>315</Paragraphs>
  <Slides>54</Slides>
  <Notes>15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Evolved Massive stars:  the Wild Things</vt:lpstr>
      <vt:lpstr>Massive Stars in the HR Diagram</vt:lpstr>
      <vt:lpstr>Interstellar &amp; Circumstellar Bubbles</vt:lpstr>
      <vt:lpstr>PowerPoint Presentation</vt:lpstr>
      <vt:lpstr> NGC 6164-5      O6.5f?p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NGC 6164-5      O6.5f?p</vt:lpstr>
      <vt:lpstr>PowerPoint Presentation</vt:lpstr>
      <vt:lpstr>The Bubble Nebula</vt:lpstr>
      <vt:lpstr>PowerPoint Presentation</vt:lpstr>
      <vt:lpstr>Echellogram of  [N II] 6583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Probes of  the 105 K Gas at Interface Layer</vt:lpstr>
      <vt:lpstr>PowerPoint Presentation</vt:lpstr>
      <vt:lpstr>PowerPoint Presentation</vt:lpstr>
      <vt:lpstr>FUSE Observations  of O VI in NGC 6543</vt:lpstr>
      <vt:lpstr>HST STIS Obs of N V in NGC 6543</vt:lpstr>
      <vt:lpstr>PowerPoint Presentation</vt:lpstr>
      <vt:lpstr>Abundance of Ejecta Nebulae </vt:lpstr>
      <vt:lpstr>PowerPoint Presentation</vt:lpstr>
      <vt:lpstr>PowerPoint Presentation</vt:lpstr>
      <vt:lpstr>PowerPoint Presentation</vt:lpstr>
    </vt:vector>
  </TitlesOfParts>
  <Company>University of Illinois at Urbana-Champaign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You-Hua Chu</dc:creator>
  <cp:lastModifiedBy>Anisia Tang</cp:lastModifiedBy>
  <cp:revision>98</cp:revision>
  <dcterms:created xsi:type="dcterms:W3CDTF">2015-12-07T05:12:37Z</dcterms:created>
  <dcterms:modified xsi:type="dcterms:W3CDTF">2015-12-16T04:23:53Z</dcterms:modified>
</cp:coreProperties>
</file>