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38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F252A-4A0A-4C02-BF12-72A87EB306DA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23590-6083-43D3-BFE2-E00776394D1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864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223590-6083-43D3-BFE2-E00776394D1A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Combining </a:t>
            </a:r>
            <a:r>
              <a:rPr lang="en-US" altLang="zh-CN" dirty="0" err="1" smtClean="0"/>
              <a:t>Undersampled</a:t>
            </a:r>
            <a:r>
              <a:rPr lang="en-US" altLang="zh-CN" dirty="0" smtClean="0"/>
              <a:t> Dithered Stars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31840" y="4581128"/>
            <a:ext cx="2877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Guoliang Li &amp; Lei Wang</a:t>
            </a:r>
          </a:p>
          <a:p>
            <a:r>
              <a:rPr lang="en-US" dirty="0" smtClean="0"/>
              <a:t>Purple Mountain </a:t>
            </a:r>
            <a:r>
              <a:rPr lang="en-US" dirty="0" err="1" smtClean="0"/>
              <a:t>Observatoy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Classic Methods</a:t>
            </a:r>
            <a:endParaRPr lang="zh-CN" altLang="en-US" dirty="0"/>
          </a:p>
        </p:txBody>
      </p:sp>
      <p:pic>
        <p:nvPicPr>
          <p:cNvPr id="4" name="内容占位符 3" descr="Driz_cartoon_half[1]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142984"/>
            <a:ext cx="6415094" cy="4544025"/>
          </a:xfrm>
        </p:spPr>
      </p:pic>
      <p:sp>
        <p:nvSpPr>
          <p:cNvPr id="5" name="TextBox 4"/>
          <p:cNvSpPr txBox="1"/>
          <p:nvPr/>
        </p:nvSpPr>
        <p:spPr>
          <a:xfrm>
            <a:off x="1071538" y="4429132"/>
            <a:ext cx="27414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1.Interlace</a:t>
            </a:r>
          </a:p>
          <a:p>
            <a:r>
              <a:rPr lang="en-US" altLang="zh-CN" sz="3200" dirty="0" smtClean="0"/>
              <a:t>2.shift-and-add</a:t>
            </a:r>
          </a:p>
          <a:p>
            <a:r>
              <a:rPr lang="en-US" altLang="zh-CN" sz="3200" dirty="0" smtClean="0"/>
              <a:t>3.Drizzle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mtClean="0"/>
              <a:t/>
            </a:r>
            <a:br>
              <a:rPr lang="en-US" altLang="zh-CN" smtClean="0"/>
            </a:br>
            <a:endParaRPr lang="zh-CN" altLang="en-US" dirty="0"/>
          </a:p>
        </p:txBody>
      </p:sp>
      <p:pic>
        <p:nvPicPr>
          <p:cNvPr id="4" name="内容占位符 3" descr="Screen Shot 2014-04-23 at 下午4.44.15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14876" y="1643050"/>
            <a:ext cx="3693805" cy="4525963"/>
          </a:xfrm>
        </p:spPr>
      </p:pic>
      <p:sp>
        <p:nvSpPr>
          <p:cNvPr id="5" name="标题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4400" dirty="0" smtClean="0">
                <a:latin typeface="+mj-lt"/>
                <a:ea typeface="+mj-ea"/>
                <a:cs typeface="+mj-cs"/>
              </a:rPr>
              <a:t>Convolution effects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1643050"/>
            <a:ext cx="407196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The original image is a Gaussian profile with sigma=1.5, i.e., FWHM~4 pixels (black line).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The ideal observation is a sampling on the red line since of pixel response.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Drizzle and shift-and-add method Introduce further pixel convolution effects shown as blue and green lines.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The results of Drizzle is  “restoration”  rather than “reconstruction”--</a:t>
            </a:r>
            <a:r>
              <a:rPr lang="en-US" altLang="zh-CN" dirty="0" err="1" smtClean="0"/>
              <a:t>Fruchter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err="1" smtClean="0"/>
              <a:t>Deconvolution</a:t>
            </a:r>
            <a:r>
              <a:rPr lang="en-US" altLang="zh-CN" dirty="0" smtClean="0"/>
              <a:t> with Forward Method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Set a target image with same pixel size.</a:t>
            </a:r>
          </a:p>
          <a:p>
            <a:r>
              <a:rPr lang="en-US" altLang="zh-CN" dirty="0" smtClean="0"/>
              <a:t>The light distribution in each pixel is represented by a 2D polynomial function.</a:t>
            </a:r>
          </a:p>
          <a:p>
            <a:r>
              <a:rPr lang="en-US" altLang="zh-CN" dirty="0" smtClean="0"/>
              <a:t> Bin this image according the shifts of dithered images and calculate the chi square.</a:t>
            </a:r>
          </a:p>
          <a:p>
            <a:r>
              <a:rPr lang="en-US" altLang="zh-CN" dirty="0" smtClean="0"/>
              <a:t>Modify the coefficients of each polynomial function to minimize the chi square.</a:t>
            </a:r>
          </a:p>
          <a:p>
            <a:r>
              <a:rPr lang="en-US" altLang="zh-CN" dirty="0" smtClean="0"/>
              <a:t>Out put the target image with certain pixel size. 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Iteration 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965203"/>
              </p:ext>
            </p:extLst>
          </p:nvPr>
        </p:nvGraphicFramePr>
        <p:xfrm>
          <a:off x="1785938" y="1555750"/>
          <a:ext cx="2786062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1879600" imgH="723900" progId="Equation.3">
                  <p:embed/>
                </p:oleObj>
              </mc:Choice>
              <mc:Fallback>
                <p:oleObj name="Equation" r:id="rId3" imgW="1879600" imgH="723900" progId="Equation.3">
                  <p:embed/>
                  <p:pic>
                    <p:nvPicPr>
                      <p:cNvPr id="0" name="内容占位符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1555750"/>
                        <a:ext cx="2786062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57224" y="2928934"/>
            <a:ext cx="78703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P</a:t>
            </a:r>
            <a:r>
              <a:rPr lang="en-US" altLang="zh-CN" baseline="-25000" dirty="0" err="1" smtClean="0"/>
              <a:t>j</a:t>
            </a:r>
            <a:r>
              <a:rPr lang="en-US" altLang="zh-CN" dirty="0" smtClean="0"/>
              <a:t> is the contribution form the j-</a:t>
            </a:r>
            <a:r>
              <a:rPr lang="en-US" altLang="zh-CN" dirty="0" err="1" smtClean="0"/>
              <a:t>th</a:t>
            </a:r>
            <a:r>
              <a:rPr lang="en-US" altLang="zh-CN" dirty="0" smtClean="0"/>
              <a:t> pixel of the target image to the </a:t>
            </a:r>
            <a:r>
              <a:rPr lang="en-US" altLang="zh-CN" dirty="0" err="1" smtClean="0"/>
              <a:t>i-th</a:t>
            </a:r>
            <a:r>
              <a:rPr lang="en-US" altLang="zh-CN" dirty="0" smtClean="0"/>
              <a:t> pixel  of the</a:t>
            </a:r>
          </a:p>
          <a:p>
            <a:r>
              <a:rPr lang="en-US" altLang="zh-CN" dirty="0"/>
              <a:t>k</a:t>
            </a:r>
            <a:r>
              <a:rPr lang="en-US" altLang="zh-CN" dirty="0" smtClean="0"/>
              <a:t>-</a:t>
            </a:r>
            <a:r>
              <a:rPr lang="en-US" altLang="zh-CN" dirty="0" err="1" smtClean="0"/>
              <a:t>th</a:t>
            </a:r>
            <a:r>
              <a:rPr lang="en-US" altLang="zh-CN" dirty="0" smtClean="0"/>
              <a:t> dithered images. The minimization of  chi –square function gives</a:t>
            </a:r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2071670" y="3643314"/>
          <a:ext cx="1000133" cy="7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公式" r:id="rId5" imgW="596880" imgH="469800" progId="Equation.3">
                  <p:embed/>
                </p:oleObj>
              </mc:Choice>
              <mc:Fallback>
                <p:oleObj name="公式" r:id="rId5" imgW="596880" imgH="469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3643314"/>
                        <a:ext cx="1000133" cy="7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28662" y="4429132"/>
            <a:ext cx="81152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where </a:t>
            </a:r>
            <a:r>
              <a:rPr lang="en-US" altLang="zh-CN" dirty="0" err="1" smtClean="0"/>
              <a:t>C</a:t>
            </a:r>
            <a:r>
              <a:rPr lang="en-US" altLang="zh-CN" baseline="-25000" dirty="0" err="1" smtClean="0"/>
              <a:t>jl</a:t>
            </a:r>
            <a:r>
              <a:rPr lang="en-US" altLang="zh-CN" dirty="0" smtClean="0"/>
              <a:t> is the l-</a:t>
            </a:r>
            <a:r>
              <a:rPr lang="en-US" altLang="zh-CN" dirty="0" err="1" smtClean="0"/>
              <a:t>th</a:t>
            </a:r>
            <a:r>
              <a:rPr lang="en-US" altLang="zh-CN" dirty="0" smtClean="0"/>
              <a:t> polynomial coefficient in the j-</a:t>
            </a:r>
            <a:r>
              <a:rPr lang="en-US" altLang="zh-CN" dirty="0" err="1" smtClean="0"/>
              <a:t>th</a:t>
            </a:r>
            <a:r>
              <a:rPr lang="en-US" altLang="zh-CN" dirty="0" smtClean="0"/>
              <a:t> pixel of the target image. </a:t>
            </a:r>
          </a:p>
          <a:p>
            <a:r>
              <a:rPr lang="en-US" altLang="zh-CN" dirty="0" smtClean="0"/>
              <a:t>This will produce a huge linear function array and it’s very time consuming to solve it.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Chose the order of the polynomial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4" name="图片 3" descr="Screen Shot 2014-04-23 at 下午8.38.1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1214422"/>
            <a:ext cx="2060884" cy="2071702"/>
          </a:xfrm>
          <a:prstGeom prst="rect">
            <a:avLst/>
          </a:prstGeom>
        </p:spPr>
      </p:pic>
      <p:pic>
        <p:nvPicPr>
          <p:cNvPr id="5" name="图片 4" descr="Screen Shot 2014-04-23 at 下午8.39.1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8" y="1214422"/>
            <a:ext cx="2214578" cy="2151304"/>
          </a:xfrm>
          <a:prstGeom prst="rect">
            <a:avLst/>
          </a:prstGeom>
        </p:spPr>
      </p:pic>
      <p:pic>
        <p:nvPicPr>
          <p:cNvPr id="6" name="图片 5" descr="Screen Shot 2014-04-23 at 下午8.38.58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0364" y="4000504"/>
            <a:ext cx="2143140" cy="2143140"/>
          </a:xfrm>
          <a:prstGeom prst="rect">
            <a:avLst/>
          </a:prstGeom>
        </p:spPr>
      </p:pic>
      <p:pic>
        <p:nvPicPr>
          <p:cNvPr id="7" name="图片 6" descr="Screen Shot 2014-04-23 at 下午8.38.43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7884" y="3929066"/>
            <a:ext cx="2143140" cy="212087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0034" y="2143116"/>
            <a:ext cx="23821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Test with a </a:t>
            </a:r>
            <a:r>
              <a:rPr lang="en-US" altLang="zh-CN" sz="2000" dirty="0" err="1" smtClean="0"/>
              <a:t>Gaussion</a:t>
            </a:r>
            <a:endParaRPr lang="en-US" altLang="zh-CN" sz="2000" dirty="0" smtClean="0"/>
          </a:p>
          <a:p>
            <a:r>
              <a:rPr lang="en-US" altLang="zh-CN" sz="2000" dirty="0" smtClean="0"/>
              <a:t>Distribution, </a:t>
            </a:r>
          </a:p>
          <a:p>
            <a:r>
              <a:rPr lang="en-US" altLang="zh-CN" sz="2000" dirty="0" smtClean="0"/>
              <a:t>FWHM=3 pixels,</a:t>
            </a:r>
          </a:p>
          <a:p>
            <a:r>
              <a:rPr lang="en-US" altLang="zh-CN" sz="2000" dirty="0" err="1" smtClean="0"/>
              <a:t>Gaussion</a:t>
            </a:r>
            <a:r>
              <a:rPr lang="en-US" altLang="zh-CN" sz="2000" dirty="0" smtClean="0"/>
              <a:t> noise=0.0001</a:t>
            </a:r>
          </a:p>
          <a:p>
            <a:endParaRPr lang="zh-CN" alt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143240" y="3571876"/>
            <a:ext cx="1632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Dithered image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29256" y="3500438"/>
            <a:ext cx="3144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Chi-square map( zero-</a:t>
            </a:r>
            <a:r>
              <a:rPr lang="en-US" altLang="zh-CN" dirty="0" err="1" smtClean="0"/>
              <a:t>th</a:t>
            </a:r>
            <a:r>
              <a:rPr lang="en-US" altLang="zh-CN" dirty="0" smtClean="0"/>
              <a:t> order )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571736" y="6286520"/>
            <a:ext cx="265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Chi-square map (1</a:t>
            </a:r>
            <a:r>
              <a:rPr lang="en-US" altLang="zh-CN" baseline="30000" dirty="0" smtClean="0"/>
              <a:t>st</a:t>
            </a:r>
            <a:r>
              <a:rPr lang="en-US" altLang="zh-CN" dirty="0" smtClean="0"/>
              <a:t> order)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643570" y="6286520"/>
            <a:ext cx="2611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Chi-square map 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 order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Results</a:t>
            </a:r>
            <a:endParaRPr lang="zh-CN" altLang="en-US" dirty="0"/>
          </a:p>
        </p:txBody>
      </p:sp>
      <p:pic>
        <p:nvPicPr>
          <p:cNvPr id="6" name="内容占位符 5" descr="Screen Shot 2014-04-24 at 下午1.27.27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1142984"/>
            <a:ext cx="2214578" cy="2214578"/>
          </a:xfrm>
        </p:spPr>
      </p:pic>
      <p:pic>
        <p:nvPicPr>
          <p:cNvPr id="7" name="图片 6" descr="Screen Shot 2014-04-24 at 下午1.27.4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3786190"/>
            <a:ext cx="2357454" cy="23614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57224" y="3357562"/>
            <a:ext cx="2648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Deconvolved</a:t>
            </a:r>
            <a:r>
              <a:rPr lang="en-US" altLang="zh-CN" dirty="0" smtClean="0"/>
              <a:t> distribution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57686" y="3357562"/>
            <a:ext cx="4276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Convolve with a square window of 1/3 pixel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2910" y="6286520"/>
            <a:ext cx="4069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Convolve with a square window of 1 pixel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57884" y="6286520"/>
            <a:ext cx="1781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Output of Drizzle</a:t>
            </a:r>
            <a:endParaRPr lang="zh-CN" altLang="en-US" dirty="0"/>
          </a:p>
        </p:txBody>
      </p:sp>
      <p:pic>
        <p:nvPicPr>
          <p:cNvPr id="11" name="图片 10" descr="Screen Shot 2014-04-25 at 上午9.30.1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7290" y="3786190"/>
            <a:ext cx="2369928" cy="2357454"/>
          </a:xfrm>
          <a:prstGeom prst="rect">
            <a:avLst/>
          </a:prstGeom>
        </p:spPr>
      </p:pic>
      <p:pic>
        <p:nvPicPr>
          <p:cNvPr id="3" name="Picture 2" descr="Screen Shot 2014-04-25 at 上午9.43.45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124744"/>
            <a:ext cx="2247503" cy="223224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Results</a:t>
            </a:r>
            <a:endParaRPr lang="zh-CN" altLang="en-US" dirty="0"/>
          </a:p>
        </p:txBody>
      </p:sp>
      <p:pic>
        <p:nvPicPr>
          <p:cNvPr id="6" name="内容占位符 5" descr="Screen Shot 2014-04-24 at 下午2.20.09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83568" y="1340768"/>
            <a:ext cx="4032448" cy="4810203"/>
          </a:xfrm>
        </p:spPr>
      </p:pic>
      <p:pic>
        <p:nvPicPr>
          <p:cNvPr id="7" name="图片 6" descr="Screen Shot 2014-04-24 at 下午2.20.2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4942" y="1357298"/>
            <a:ext cx="3214710" cy="460288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and 0utlook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The traditional algorithms focus on the </a:t>
            </a:r>
            <a:r>
              <a:rPr lang="en-US" altLang="zh-CN" sz="2400" dirty="0" err="1" smtClean="0"/>
              <a:t>pixelated</a:t>
            </a:r>
            <a:r>
              <a:rPr lang="en-US" altLang="zh-CN" sz="2400" dirty="0" smtClean="0"/>
              <a:t> profile. They are algorithms of </a:t>
            </a:r>
            <a:r>
              <a:rPr lang="en-US" altLang="zh-CN" sz="2400" b="1" dirty="0" smtClean="0"/>
              <a:t>restoration</a:t>
            </a:r>
            <a:r>
              <a:rPr lang="en-US" altLang="zh-CN" sz="2400" dirty="0" smtClean="0"/>
              <a:t> rather than </a:t>
            </a:r>
            <a:r>
              <a:rPr lang="en-US" altLang="zh-CN" sz="2400" b="1" dirty="0" smtClean="0"/>
              <a:t>reconstruction</a:t>
            </a:r>
          </a:p>
          <a:p>
            <a:r>
              <a:rPr lang="en-US" altLang="zh-CN" sz="2400" dirty="0" smtClean="0"/>
              <a:t>Our program could </a:t>
            </a:r>
            <a:r>
              <a:rPr lang="en-US" altLang="zh-CN" sz="2400" dirty="0" err="1" smtClean="0"/>
              <a:t>deconvole</a:t>
            </a:r>
            <a:r>
              <a:rPr lang="en-US" altLang="zh-CN" sz="2400" dirty="0" smtClean="0"/>
              <a:t>  the </a:t>
            </a:r>
            <a:r>
              <a:rPr lang="en-US" altLang="zh-CN" sz="2400" dirty="0" err="1" smtClean="0"/>
              <a:t>pixelation</a:t>
            </a:r>
            <a:r>
              <a:rPr lang="en-US" altLang="zh-CN" sz="2400" dirty="0" smtClean="0"/>
              <a:t> effect and also could do the same thing as Drizzle can or even better.</a:t>
            </a:r>
          </a:p>
          <a:p>
            <a:pPr>
              <a:buNone/>
            </a:pPr>
            <a:r>
              <a:rPr lang="en-US" altLang="zh-CN" sz="2400" dirty="0" smtClean="0"/>
              <a:t>Next:</a:t>
            </a:r>
          </a:p>
          <a:p>
            <a:r>
              <a:rPr lang="en-US" altLang="zh-CN" sz="2400" dirty="0" smtClean="0"/>
              <a:t>Rotated image</a:t>
            </a:r>
          </a:p>
          <a:p>
            <a:r>
              <a:rPr lang="en-US" altLang="zh-CN" sz="2400" dirty="0" smtClean="0"/>
              <a:t>Adaptive chi-square threshold</a:t>
            </a:r>
          </a:p>
          <a:p>
            <a:r>
              <a:rPr lang="en-US" altLang="zh-CN" sz="2400" dirty="0" smtClean="0"/>
              <a:t>Geometric distortion</a:t>
            </a:r>
          </a:p>
          <a:p>
            <a:r>
              <a:rPr lang="en-US" altLang="zh-CN" sz="2400" dirty="0" smtClean="0"/>
              <a:t>Compare with </a:t>
            </a:r>
            <a:r>
              <a:rPr lang="en-US" altLang="zh-CN" sz="2400" dirty="0" err="1" smtClean="0"/>
              <a:t>iDrizzle</a:t>
            </a:r>
            <a:endParaRPr lang="en-US" altLang="zh-CN" sz="2400" dirty="0" smtClean="0"/>
          </a:p>
          <a:p>
            <a:r>
              <a:rPr lang="en-US" altLang="zh-CN" sz="2400" dirty="0" smtClean="0"/>
              <a:t>Regularization?</a:t>
            </a:r>
            <a:endParaRPr lang="zh-CN" alt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</TotalTime>
  <Words>328</Words>
  <Application>Microsoft Office PowerPoint</Application>
  <PresentationFormat>On-screen Show (4:3)</PresentationFormat>
  <Paragraphs>55</Paragraphs>
  <Slides>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主题</vt:lpstr>
      <vt:lpstr>Equation</vt:lpstr>
      <vt:lpstr>公式</vt:lpstr>
      <vt:lpstr>Combining Undersampled Dithered Stars</vt:lpstr>
      <vt:lpstr>Classic Methods</vt:lpstr>
      <vt:lpstr> </vt:lpstr>
      <vt:lpstr>Deconvolution with Forward Method</vt:lpstr>
      <vt:lpstr>Iteration </vt:lpstr>
      <vt:lpstr>Chose the order of the polynomial </vt:lpstr>
      <vt:lpstr>Results</vt:lpstr>
      <vt:lpstr>Results</vt:lpstr>
      <vt:lpstr>Summary and 0utlook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Combining Undersampled Dithered Stars</dc:title>
  <dc:creator>guoliang</dc:creator>
  <cp:lastModifiedBy>Anisia Tang</cp:lastModifiedBy>
  <cp:revision>54</cp:revision>
  <dcterms:created xsi:type="dcterms:W3CDTF">2014-04-23T06:25:49Z</dcterms:created>
  <dcterms:modified xsi:type="dcterms:W3CDTF">2015-03-13T07:03:47Z</dcterms:modified>
</cp:coreProperties>
</file>