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96" r:id="rId3"/>
    <p:sldId id="359" r:id="rId4"/>
    <p:sldId id="360" r:id="rId5"/>
    <p:sldId id="361" r:id="rId6"/>
    <p:sldId id="363" r:id="rId7"/>
    <p:sldId id="364" r:id="rId8"/>
    <p:sldId id="366" r:id="rId9"/>
    <p:sldId id="371" r:id="rId10"/>
    <p:sldId id="392" r:id="rId11"/>
    <p:sldId id="378" r:id="rId12"/>
    <p:sldId id="393" r:id="rId13"/>
    <p:sldId id="377" r:id="rId14"/>
    <p:sldId id="395" r:id="rId15"/>
    <p:sldId id="384" r:id="rId16"/>
    <p:sldId id="385" r:id="rId17"/>
    <p:sldId id="387" r:id="rId18"/>
    <p:sldId id="390" r:id="rId19"/>
    <p:sldId id="397" r:id="rId20"/>
    <p:sldId id="391" r:id="rId2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44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08D31CB-017A-442C-ACAB-A3E1154F0BC7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44481BC-C5D9-4EC6-BB10-A05949ABCD9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9C7019-DA0F-49AE-A382-714AF5C980C6}" type="slidenum">
              <a:rPr lang="zh-CN" altLang="en-US" smtClean="0">
                <a:latin typeface="Arial" pitchFamily="34" charset="0"/>
              </a:rPr>
              <a:pPr/>
              <a:t>1</a:t>
            </a:fld>
            <a:endParaRPr lang="zh-CN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B50B-0288-42F9-B6AC-31D9DB5895BB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D1DFC-AB7E-4CD5-917D-919F83106C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44E50-AABB-4862-AF2E-47EE71363347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D11FA-6B39-497A-9DBF-E44F1311921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2CB7A-FEB5-4CD7-8AA8-2DC2B09E42AA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7318B-E16D-4750-8706-368D48FBDA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65FDD-C626-498D-8F68-89169C7C6606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C14F6-0192-40CA-BBFA-96D72233D7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BD32E-A223-4DF8-A4DF-F385B9588E91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852AF-6747-44A3-A73C-2376656153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8FF06-5D97-4D6C-AD3A-7D7C9F313669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CF3E-B1E5-4BA4-B9C7-7C2974ECCFE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E2829-0C46-40C2-8C5E-024355C190DB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B4272-CC3F-44C6-AF48-FFDE268512B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A3931-1829-4AD0-B53E-A4CAC14A0CB6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B854-E637-4097-A0AB-BA5873282D3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04A03-9C8B-43B1-B28C-A871D7F509A2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B8D7F-FDEF-4D68-8FAF-C6172F16B4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5B510-1A76-47C7-B303-29401EBA8895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5A11-70E2-47E6-9478-735F302C2D1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5BFCA-3CD6-413E-8A60-A756A39B4E25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4CA70-FD40-4DF3-A835-3851C44F3D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C52F600-E22B-459E-BC52-6E76012ABD63}" type="datetimeFigureOut">
              <a:rPr lang="zh-CN" altLang="en-US"/>
              <a:pPr>
                <a:defRPr/>
              </a:pPr>
              <a:t>2015/3/10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34351EE-9DE5-4368-8507-8D435456B8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18648" cy="1470025"/>
          </a:xfrm>
        </p:spPr>
        <p:txBody>
          <a:bodyPr/>
          <a:lstStyle/>
          <a:p>
            <a:pPr eaLnBrk="1" hangingPunct="1"/>
            <a:r>
              <a:rPr lang="en-US" altLang="zh-CN" dirty="0" smtClean="0"/>
              <a:t>AST3-1 photometry from Dome A</a:t>
            </a:r>
            <a:endParaRPr lang="zh-CN" altLang="en-US" dirty="0" smtClean="0"/>
          </a:p>
        </p:txBody>
      </p:sp>
      <p:sp>
        <p:nvSpPr>
          <p:cNvPr id="2051" name="副标题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768752" cy="17526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FF0000"/>
                </a:solidFill>
              </a:rPr>
              <a:t>Bin Ma, </a:t>
            </a:r>
            <a:r>
              <a:rPr lang="en-US" altLang="zh-CN" dirty="0" err="1" smtClean="0">
                <a:solidFill>
                  <a:srgbClr val="FF0000"/>
                </a:solidFill>
              </a:rPr>
              <a:t>Peng</a:t>
            </a:r>
            <a:r>
              <a:rPr lang="en-US" altLang="zh-CN" dirty="0" smtClean="0">
                <a:solidFill>
                  <a:srgbClr val="FF0000"/>
                </a:solidFill>
              </a:rPr>
              <a:t> Wei, Yi </a:t>
            </a:r>
            <a:r>
              <a:rPr lang="en-US" altLang="zh-CN" dirty="0" err="1" smtClean="0">
                <a:solidFill>
                  <a:srgbClr val="FF0000"/>
                </a:solidFill>
              </a:rPr>
              <a:t>Hu</a:t>
            </a:r>
            <a:r>
              <a:rPr lang="en-US" altLang="zh-CN" dirty="0" smtClean="0">
                <a:solidFill>
                  <a:srgbClr val="FF0000"/>
                </a:solidFill>
              </a:rPr>
              <a:t>, </a:t>
            </a:r>
            <a:r>
              <a:rPr lang="en-US" altLang="zh-CN" dirty="0" err="1" smtClean="0">
                <a:solidFill>
                  <a:srgbClr val="FF0000"/>
                </a:solidFill>
              </a:rPr>
              <a:t>Zhaohui</a:t>
            </a:r>
            <a:r>
              <a:rPr lang="en-US" altLang="zh-CN" dirty="0" smtClean="0">
                <a:solidFill>
                  <a:srgbClr val="FF0000"/>
                </a:solidFill>
              </a:rPr>
              <a:t> Shang</a:t>
            </a:r>
          </a:p>
          <a:p>
            <a:pPr eaLnBrk="1" hangingPunct="1"/>
            <a:r>
              <a:rPr lang="en-US" altLang="zh-CN" b="1" dirty="0" smtClean="0">
                <a:solidFill>
                  <a:srgbClr val="FF0000"/>
                </a:solidFill>
              </a:rPr>
              <a:t>NAOC</a:t>
            </a:r>
          </a:p>
          <a:p>
            <a:pPr eaLnBrk="1" hangingPunct="1"/>
            <a:r>
              <a:rPr lang="en-US" altLang="zh-CN" dirty="0" smtClean="0">
                <a:solidFill>
                  <a:srgbClr val="00B050"/>
                </a:solidFill>
              </a:rPr>
              <a:t>2015.03.10</a:t>
            </a:r>
            <a:endParaRPr lang="zh-CN" altLang="en-US" dirty="0" smtClean="0">
              <a:solidFill>
                <a:srgbClr val="00B050"/>
              </a:solidFill>
            </a:endParaRPr>
          </a:p>
        </p:txBody>
      </p:sp>
      <p:pic>
        <p:nvPicPr>
          <p:cNvPr id="2052" name="Picture 1" descr="C:\Documents and Settings\Administrator\Application Data\Tencent\Users\48611131\QQ\WinTemp\RichOle\X}N7WAI7}CD6{T~`KB~(AR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0"/>
            <a:ext cx="59642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42938" y="6143625"/>
            <a:ext cx="7500937" cy="577850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0000FF"/>
                </a:solidFill>
              </a:rPr>
              <a:t>2015 AST3 </a:t>
            </a:r>
            <a:r>
              <a:rPr lang="en-US" altLang="zh-CN" sz="2400" dirty="0" err="1" smtClean="0">
                <a:solidFill>
                  <a:srgbClr val="0000FF"/>
                </a:solidFill>
              </a:rPr>
              <a:t>meeting@HKU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Flat field (Wei+14)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Master twilight</a:t>
            </a:r>
          </a:p>
          <a:p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</p:txBody>
      </p:sp>
      <p:pic>
        <p:nvPicPr>
          <p:cNvPr id="4" name="sp.cflat.0517.fitss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340768"/>
            <a:ext cx="2160000" cy="2160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400000"/>
            <a:headEnd/>
            <a:tailEnd/>
          </a:ln>
        </p:spPr>
      </p:pic>
      <p:pic>
        <p:nvPicPr>
          <p:cNvPr id="5" name="pasted-image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05064"/>
            <a:ext cx="2160001" cy="2160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asted-image.p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05064"/>
            <a:ext cx="2160000" cy="2160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400000"/>
            <a:headEnd/>
            <a:tailEnd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>
          <a:blip r:embed="rId5" cstate="print"/>
          <a:srcRect r="50999"/>
          <a:stretch>
            <a:fillRect/>
          </a:stretch>
        </p:blipFill>
        <p:spPr bwMode="auto">
          <a:xfrm>
            <a:off x="6300192" y="4005064"/>
            <a:ext cx="2166411" cy="2160000"/>
          </a:xfrm>
          <a:prstGeom prst="rect">
            <a:avLst/>
          </a:prstGeom>
          <a:noFill/>
          <a:ln w="12700">
            <a:solidFill>
              <a:schemeClr val="accent1"/>
            </a:solidFill>
            <a:miter lim="4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576" y="6309320"/>
            <a:ext cx="7507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Gains between readouts,     </a:t>
            </a:r>
            <a:r>
              <a:rPr lang="en-US" altLang="zh-CN" sz="2000" dirty="0" err="1" smtClean="0"/>
              <a:t>vignetting</a:t>
            </a:r>
            <a:r>
              <a:rPr lang="en-US" altLang="zh-CN" sz="2000" dirty="0" smtClean="0"/>
              <a:t>,		twilight gradient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3 Astrometry</a:t>
            </a:r>
            <a:endParaRPr lang="zh-CN" altLang="en-US" dirty="0" smtClean="0"/>
          </a:p>
        </p:txBody>
      </p:sp>
      <p:pic>
        <p:nvPicPr>
          <p:cNvPr id="24580" name="内容占位符 3" descr="astr_referror2d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669" t="7260" r="19221" b="5927"/>
          <a:stretch>
            <a:fillRect/>
          </a:stretch>
        </p:blipFill>
        <p:spPr>
          <a:xfrm>
            <a:off x="571500" y="1428750"/>
            <a:ext cx="3429000" cy="3429000"/>
          </a:xfr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457200" y="5018088"/>
            <a:ext cx="8229600" cy="155416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3200" dirty="0">
                <a:latin typeface="+mn-lt"/>
                <a:ea typeface="+mn-ea"/>
              </a:rPr>
              <a:t>0331.116 (280.4, -73.0) 60-sec, 2.8</a:t>
            </a:r>
            <a:r>
              <a:rPr lang="en-US" altLang="zh-CN" sz="3200" dirty="0" smtClean="0">
                <a:latin typeface="+mn-lt"/>
                <a:ea typeface="+mn-ea"/>
              </a:rPr>
              <a:t>” FWHM</a:t>
            </a:r>
            <a:endParaRPr lang="en-US" altLang="zh-CN" sz="3200" dirty="0">
              <a:latin typeface="+mn-lt"/>
              <a:ea typeface="+mn-ea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altLang="zh-CN" sz="3200" dirty="0">
                <a:latin typeface="+mn-lt"/>
                <a:ea typeface="+mn-ea"/>
              </a:rPr>
              <a:t>SCAMP ref. cat: PPMX (~0.04”)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altLang="zh-CN" sz="3200" dirty="0">
                <a:latin typeface="+mn-lt"/>
                <a:ea typeface="宋体"/>
              </a:rPr>
              <a:t>Δ</a:t>
            </a:r>
            <a:r>
              <a:rPr lang="en-US" altLang="zh-CN" sz="3200" dirty="0">
                <a:latin typeface="+mn-lt"/>
                <a:ea typeface="宋体"/>
              </a:rPr>
              <a:t>RA RMS ~ 0.09”; </a:t>
            </a:r>
            <a:r>
              <a:rPr lang="el-GR" altLang="zh-CN" sz="3200" dirty="0">
                <a:latin typeface="+mn-lt"/>
                <a:ea typeface="宋体"/>
              </a:rPr>
              <a:t>Δ</a:t>
            </a:r>
            <a:r>
              <a:rPr lang="en-US" altLang="zh-CN" sz="3200" dirty="0">
                <a:latin typeface="+mn-lt"/>
                <a:ea typeface="宋体"/>
              </a:rPr>
              <a:t>DEC RMS ~ 0.13”</a:t>
            </a:r>
            <a:endParaRPr lang="zh-CN" altLang="en-US" sz="3200" dirty="0">
              <a:latin typeface="+mn-lt"/>
              <a:ea typeface="+mn-ea"/>
            </a:endParaRPr>
          </a:p>
        </p:txBody>
      </p:sp>
      <p:pic>
        <p:nvPicPr>
          <p:cNvPr id="6" name="内容占位符 5" descr="distort_1.png"/>
          <p:cNvPicPr>
            <a:picLocks noChangeAspect="1"/>
          </p:cNvPicPr>
          <p:nvPr/>
        </p:nvPicPr>
        <p:blipFill>
          <a:blip r:embed="rId3" cstate="print"/>
          <a:srcRect l="13022"/>
          <a:stretch>
            <a:fillRect/>
          </a:stretch>
        </p:blipFill>
        <p:spPr bwMode="auto">
          <a:xfrm>
            <a:off x="4211960" y="1340768"/>
            <a:ext cx="4254631" cy="3668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Astrometry: internal precision</a:t>
            </a:r>
            <a:endParaRPr lang="zh-CN" altLang="en-US" dirty="0"/>
          </a:p>
        </p:txBody>
      </p:sp>
      <p:pic>
        <p:nvPicPr>
          <p:cNvPr id="4" name="内容占位符 3" descr="decsigm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43050"/>
            <a:ext cx="3200400" cy="2286000"/>
          </a:xfrm>
        </p:spPr>
      </p:pic>
      <p:pic>
        <p:nvPicPr>
          <p:cNvPr id="6" name="图片 5" descr="rasigma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27584" y="1643050"/>
            <a:ext cx="3200400" cy="2286000"/>
          </a:xfrm>
          <a:prstGeom prst="rect">
            <a:avLst/>
          </a:prstGeom>
        </p:spPr>
      </p:pic>
      <p:pic>
        <p:nvPicPr>
          <p:cNvPr id="5" name="图片 4" descr="rasig_ccd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149080"/>
            <a:ext cx="3849385" cy="2160000"/>
          </a:xfrm>
          <a:prstGeom prst="rect">
            <a:avLst/>
          </a:prstGeom>
        </p:spPr>
      </p:pic>
      <p:pic>
        <p:nvPicPr>
          <p:cNvPr id="7" name="图片 6" descr="decsig_ccd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149080"/>
            <a:ext cx="3849385" cy="216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268760"/>
            <a:ext cx="26597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40mas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for bright stars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7584" y="6453336"/>
            <a:ext cx="6309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altLang="zh-CN" sz="2000" dirty="0" smtClean="0"/>
              <a:t>σ</a:t>
            </a:r>
            <a:r>
              <a:rPr lang="en-US" altLang="zh-CN" sz="2000" baseline="-25000" dirty="0" smtClean="0"/>
              <a:t>RA </a:t>
            </a:r>
            <a:r>
              <a:rPr lang="en-US" altLang="zh-CN" sz="2000" dirty="0" smtClean="0"/>
              <a:t>and </a:t>
            </a:r>
            <a:r>
              <a:rPr lang="el-GR" altLang="zh-CN" sz="2000" dirty="0" smtClean="0"/>
              <a:t>σ</a:t>
            </a:r>
            <a:r>
              <a:rPr lang="en-US" altLang="zh-CN" sz="2000" baseline="-25000" dirty="0" smtClean="0"/>
              <a:t>DEC </a:t>
            </a:r>
            <a:r>
              <a:rPr lang="en-US" altLang="zh-CN" sz="2000" dirty="0" smtClean="0"/>
              <a:t>for bright stars vary a lot across the CCD</a:t>
            </a:r>
            <a:endParaRPr lang="zh-CN" altLang="en-US" sz="20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4 Aperture Photometry</a:t>
            </a:r>
            <a:endParaRPr lang="zh-CN" altLang="en-US" dirty="0" smtClean="0">
              <a:solidFill>
                <a:srgbClr val="0000FF"/>
              </a:solidFill>
            </a:endParaRPr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Photometry: </a:t>
            </a:r>
            <a:r>
              <a:rPr lang="en-US" altLang="zh-CN" dirty="0" err="1" smtClean="0"/>
              <a:t>Sextractor</a:t>
            </a:r>
            <a:endParaRPr lang="en-US" altLang="zh-CN" dirty="0" smtClean="0"/>
          </a:p>
          <a:p>
            <a:r>
              <a:rPr lang="el-GR" altLang="zh-CN" dirty="0" smtClean="0">
                <a:ea typeface="DFKai-SB" pitchFamily="65" charset="-120"/>
              </a:rPr>
              <a:t>Δ</a:t>
            </a:r>
            <a:r>
              <a:rPr lang="en-US" altLang="zh-CN" dirty="0" err="1" smtClean="0">
                <a:ea typeface="DFKai-SB" pitchFamily="65" charset="-120"/>
              </a:rPr>
              <a:t>mag</a:t>
            </a:r>
            <a:r>
              <a:rPr lang="en-US" altLang="zh-CN" dirty="0" smtClean="0">
                <a:ea typeface="DFKai-SB" pitchFamily="65" charset="-120"/>
              </a:rPr>
              <a:t> between a0331.</a:t>
            </a:r>
            <a:r>
              <a:rPr lang="en-US" altLang="zh-CN" dirty="0" smtClean="0"/>
              <a:t>116 and a0331.117: </a:t>
            </a:r>
          </a:p>
          <a:p>
            <a:r>
              <a:rPr lang="en-US" altLang="zh-CN" dirty="0" smtClean="0">
                <a:solidFill>
                  <a:srgbClr val="FF0000"/>
                </a:solidFill>
                <a:ea typeface="DFKai-SB" pitchFamily="65" charset="-120"/>
              </a:rPr>
              <a:t>5-</a:t>
            </a:r>
            <a:r>
              <a:rPr lang="el-GR" altLang="zh-CN" dirty="0" smtClean="0">
                <a:solidFill>
                  <a:srgbClr val="FF0000"/>
                </a:solidFill>
                <a:ea typeface="DFKai-SB" pitchFamily="65" charset="-120"/>
              </a:rPr>
              <a:t>σ</a:t>
            </a:r>
            <a:r>
              <a:rPr lang="en-US" altLang="zh-CN" dirty="0" smtClean="0">
                <a:solidFill>
                  <a:srgbClr val="FF0000"/>
                </a:solidFill>
                <a:ea typeface="DFKai-SB" pitchFamily="65" charset="-120"/>
              </a:rPr>
              <a:t>: 19mag, bright end: ~ 2 </a:t>
            </a:r>
            <a:r>
              <a:rPr lang="en-US" altLang="zh-CN" dirty="0" err="1" smtClean="0">
                <a:solidFill>
                  <a:srgbClr val="FF0000"/>
                </a:solidFill>
                <a:ea typeface="DFKai-SB" pitchFamily="65" charset="-120"/>
              </a:rPr>
              <a:t>mmag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 smtClean="0"/>
          </a:p>
        </p:txBody>
      </p:sp>
      <p:pic>
        <p:nvPicPr>
          <p:cNvPr id="4" name="图片 3" descr="photerr-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50" y="3644900"/>
            <a:ext cx="40830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photerr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4900"/>
            <a:ext cx="41989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Photometric calibration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APASS: The AAVSO Photometric All-Sky Survey</a:t>
            </a:r>
          </a:p>
          <a:p>
            <a:r>
              <a:rPr lang="en-US" altLang="zh-CN" b="1" dirty="0" smtClean="0"/>
              <a:t>Johnson B</a:t>
            </a:r>
            <a:r>
              <a:rPr lang="en-US" altLang="zh-CN" dirty="0" smtClean="0"/>
              <a:t> and </a:t>
            </a:r>
            <a:r>
              <a:rPr lang="en-US" altLang="zh-CN" b="1" dirty="0" smtClean="0"/>
              <a:t>V</a:t>
            </a:r>
            <a:r>
              <a:rPr lang="en-US" altLang="zh-CN" dirty="0" smtClean="0"/>
              <a:t>, plus </a:t>
            </a:r>
            <a:r>
              <a:rPr lang="en-US" altLang="zh-CN" b="1" dirty="0" smtClean="0"/>
              <a:t>Sloan g′</a:t>
            </a:r>
            <a:r>
              <a:rPr lang="en-US" altLang="zh-CN" dirty="0" smtClean="0"/>
              <a:t>, </a:t>
            </a:r>
            <a:r>
              <a:rPr lang="en-US" altLang="zh-CN" b="1" dirty="0" smtClean="0"/>
              <a:t>r′</a:t>
            </a:r>
            <a:r>
              <a:rPr lang="en-US" altLang="zh-CN" dirty="0" smtClean="0"/>
              <a:t>, </a:t>
            </a:r>
            <a:r>
              <a:rPr lang="en-US" altLang="zh-CN" b="1" dirty="0" err="1" smtClean="0"/>
              <a:t>i</a:t>
            </a:r>
            <a:r>
              <a:rPr lang="en-US" altLang="zh-CN" b="1" dirty="0" smtClean="0"/>
              <a:t>′</a:t>
            </a:r>
            <a:r>
              <a:rPr lang="en-US" altLang="zh-CN" dirty="0" smtClean="0"/>
              <a:t>. It is valid from about </a:t>
            </a:r>
            <a:r>
              <a:rPr lang="en-US" altLang="zh-CN" i="1" dirty="0" smtClean="0"/>
              <a:t>10 to ~ 17 </a:t>
            </a:r>
            <a:r>
              <a:rPr lang="en-US" altLang="zh-CN" dirty="0" err="1" smtClean="0"/>
              <a:t>mag</a:t>
            </a:r>
            <a:endParaRPr lang="en-US" altLang="zh-CN" dirty="0" smtClean="0"/>
          </a:p>
          <a:p>
            <a:r>
              <a:rPr lang="en-US" altLang="zh-CN" dirty="0" smtClean="0"/>
              <a:t>We compared APASS with SDSS, and found ~5% fields are not well calibrated</a:t>
            </a:r>
          </a:p>
          <a:p>
            <a:r>
              <a:rPr lang="en-US" altLang="zh-CN" dirty="0" smtClean="0"/>
              <a:t>To calibrate AST3 2015</a:t>
            </a:r>
            <a:endParaRPr lang="zh-CN" altLang="en-US" dirty="0"/>
          </a:p>
        </p:txBody>
      </p:sp>
      <p:pic>
        <p:nvPicPr>
          <p:cNvPr id="4" name="图片 3" descr="屏幕快照 2015-01-13 16.33.5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9213" b="52933"/>
          <a:stretch>
            <a:fillRect/>
          </a:stretch>
        </p:blipFill>
        <p:spPr>
          <a:xfrm>
            <a:off x="4932040" y="4214155"/>
            <a:ext cx="3995936" cy="25272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Relative calibration</a:t>
            </a:r>
            <a:endParaRPr lang="zh-CN" altLang="en-US" dirty="0" smtClean="0"/>
          </a:p>
        </p:txBody>
      </p:sp>
      <p:sp>
        <p:nvSpPr>
          <p:cNvPr id="31747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HD 143414 field</a:t>
            </a:r>
          </a:p>
          <a:p>
            <a:r>
              <a:rPr lang="en-US" altLang="zh-CN" dirty="0" smtClean="0"/>
              <a:t>continuous obs. on April 8,9,10,11, May 5,6</a:t>
            </a:r>
          </a:p>
          <a:p>
            <a:r>
              <a:rPr lang="en-US" altLang="zh-CN" dirty="0" smtClean="0"/>
              <a:t>1450 exposures (10s – 30s) </a:t>
            </a:r>
          </a:p>
          <a:p>
            <a:r>
              <a:rPr lang="en-US" altLang="zh-CN" dirty="0" smtClean="0"/>
              <a:t>FWHM ~4”, BACKGROUND 110ADU/s</a:t>
            </a:r>
          </a:p>
          <a:p>
            <a:r>
              <a:rPr lang="en-US" altLang="zh-CN" dirty="0" err="1" smtClean="0"/>
              <a:t>t_ccd</a:t>
            </a:r>
            <a:r>
              <a:rPr lang="en-US" altLang="zh-CN" dirty="0" smtClean="0"/>
              <a:t>: -45C</a:t>
            </a:r>
          </a:p>
          <a:p>
            <a:r>
              <a:rPr lang="en-US" altLang="zh-CN" dirty="0" smtClean="0"/>
              <a:t>Non-crowded</a:t>
            </a:r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2771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RMS of 10s-exposure at bright end</a:t>
            </a:r>
            <a:br>
              <a:rPr lang="en-US" altLang="zh-CN" smtClean="0"/>
            </a:br>
            <a:r>
              <a:rPr lang="en-US" altLang="zh-CN" smtClean="0"/>
              <a:t>all (N=730): 4mmag; </a:t>
            </a:r>
            <a:br>
              <a:rPr lang="en-US" altLang="zh-CN" smtClean="0"/>
            </a:br>
            <a:r>
              <a:rPr lang="en-US" altLang="zh-CN" smtClean="0"/>
              <a:t>4”&lt;FWHM&lt;5” (N=336): </a:t>
            </a:r>
            <a:r>
              <a:rPr lang="en-US" altLang="zh-CN" smtClean="0">
                <a:solidFill>
                  <a:srgbClr val="FF0000"/>
                </a:solidFill>
              </a:rPr>
              <a:t>3mmag</a:t>
            </a:r>
          </a:p>
          <a:p>
            <a:r>
              <a:rPr lang="en-US" altLang="zh-CN" smtClean="0"/>
              <a:t>May be reduced  by further detrending</a:t>
            </a:r>
            <a:endParaRPr lang="zh-CN" altLang="en-US" smtClean="0"/>
          </a:p>
        </p:txBody>
      </p:sp>
      <p:grpSp>
        <p:nvGrpSpPr>
          <p:cNvPr id="2" name="组合 10"/>
          <p:cNvGrpSpPr>
            <a:grpSpLocks/>
          </p:cNvGrpSpPr>
          <p:nvPr/>
        </p:nvGrpSpPr>
        <p:grpSpPr bwMode="auto">
          <a:xfrm>
            <a:off x="546100" y="3716338"/>
            <a:ext cx="8196263" cy="2686050"/>
            <a:chOff x="545897" y="3717032"/>
            <a:chExt cx="8196222" cy="2685136"/>
          </a:xfrm>
        </p:grpSpPr>
        <p:pic>
          <p:nvPicPr>
            <p:cNvPr id="32775" name="内容占位符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45897" y="3717032"/>
              <a:ext cx="4026103" cy="2685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776" name="图片 7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6016" y="3717032"/>
              <a:ext cx="4026103" cy="2685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773" name="文本框 8"/>
          <p:cNvSpPr txBox="1">
            <a:spLocks noChangeArrowheads="1"/>
          </p:cNvSpPr>
          <p:nvPr/>
        </p:nvSpPr>
        <p:spPr bwMode="auto">
          <a:xfrm>
            <a:off x="1258888" y="6453188"/>
            <a:ext cx="2019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/>
              <a:t>All 10s-exposures</a:t>
            </a:r>
            <a:endParaRPr lang="zh-CN" altLang="en-US"/>
          </a:p>
        </p:txBody>
      </p:sp>
      <p:sp>
        <p:nvSpPr>
          <p:cNvPr id="32774" name="文本框 9"/>
          <p:cNvSpPr txBox="1">
            <a:spLocks noChangeArrowheads="1"/>
          </p:cNvSpPr>
          <p:nvPr/>
        </p:nvSpPr>
        <p:spPr bwMode="auto">
          <a:xfrm>
            <a:off x="5292725" y="6453188"/>
            <a:ext cx="3227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/>
              <a:t>10s-exposures, 4”&lt;FWHM&lt;5”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Light curves of HD 143414 </a:t>
            </a:r>
            <a:endParaRPr lang="zh-CN" altLang="en-US" dirty="0" smtClean="0"/>
          </a:p>
        </p:txBody>
      </p:sp>
      <p:sp>
        <p:nvSpPr>
          <p:cNvPr id="34819" name="内容占位符 7"/>
          <p:cNvSpPr>
            <a:spLocks noGrp="1"/>
          </p:cNvSpPr>
          <p:nvPr>
            <p:ph idx="1"/>
          </p:nvPr>
        </p:nvSpPr>
        <p:spPr>
          <a:xfrm>
            <a:off x="457200" y="5845175"/>
            <a:ext cx="8229600" cy="896938"/>
          </a:xfrm>
        </p:spPr>
        <p:txBody>
          <a:bodyPr/>
          <a:lstStyle/>
          <a:p>
            <a:endParaRPr lang="zh-CN" altLang="en-US" dirty="0" smtClean="0"/>
          </a:p>
        </p:txBody>
      </p:sp>
      <p:grpSp>
        <p:nvGrpSpPr>
          <p:cNvPr id="2" name="组合 8"/>
          <p:cNvGrpSpPr>
            <a:grpSpLocks/>
          </p:cNvGrpSpPr>
          <p:nvPr/>
        </p:nvGrpSpPr>
        <p:grpSpPr bwMode="auto">
          <a:xfrm>
            <a:off x="134938" y="1406525"/>
            <a:ext cx="8513762" cy="4343400"/>
            <a:chOff x="134896" y="1406867"/>
            <a:chExt cx="8514168" cy="4343563"/>
          </a:xfrm>
        </p:grpSpPr>
        <p:pic>
          <p:nvPicPr>
            <p:cNvPr id="34821" name="内容占位符 1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4896" y="1417638"/>
              <a:ext cx="2852928" cy="210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2" name="图片 11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87824" y="1406867"/>
              <a:ext cx="2793492" cy="210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3" name="图片 1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10165" y="1406867"/>
              <a:ext cx="2793492" cy="210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4" name="图片 13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4896" y="3625636"/>
              <a:ext cx="2793492" cy="210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5" name="图片 14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43208" y="3645024"/>
              <a:ext cx="2852928" cy="210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6" name="图片 15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96136" y="3645024"/>
              <a:ext cx="2852928" cy="2105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5 Summary</a:t>
            </a:r>
            <a:endParaRPr lang="zh-CN" altLang="en-US" dirty="0" smtClean="0"/>
          </a:p>
        </p:txBody>
      </p:sp>
      <p:sp>
        <p:nvSpPr>
          <p:cNvPr id="378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Images not so good during test phase, however, we have achieved:</a:t>
            </a:r>
          </a:p>
          <a:p>
            <a:r>
              <a:rPr lang="en-US" altLang="zh-CN" sz="2800" dirty="0" smtClean="0"/>
              <a:t>Astrometry precision: ~0.1” (40mas internal)</a:t>
            </a:r>
          </a:p>
          <a:p>
            <a:r>
              <a:rPr lang="en-US" altLang="zh-CN" sz="2800" dirty="0" smtClean="0"/>
              <a:t>Limiting </a:t>
            </a:r>
            <a:r>
              <a:rPr lang="en-US" altLang="zh-CN" sz="2800" dirty="0" err="1" smtClean="0"/>
              <a:t>mag</a:t>
            </a:r>
            <a:r>
              <a:rPr lang="en-US" altLang="zh-CN" sz="2800" dirty="0" smtClean="0"/>
              <a:t>: </a:t>
            </a:r>
            <a:r>
              <a:rPr lang="en-US" altLang="zh-CN" sz="2800" dirty="0" err="1" smtClean="0"/>
              <a:t>i</a:t>
            </a:r>
            <a:r>
              <a:rPr lang="en-US" altLang="zh-CN" sz="2800" dirty="0" smtClean="0"/>
              <a:t> ~ 19 </a:t>
            </a:r>
            <a:r>
              <a:rPr lang="en-US" altLang="zh-CN" sz="2800" dirty="0" err="1" smtClean="0"/>
              <a:t>mag</a:t>
            </a:r>
            <a:r>
              <a:rPr lang="en-US" altLang="zh-CN" sz="2800" dirty="0" smtClean="0"/>
              <a:t> @ 60sec</a:t>
            </a:r>
            <a:br>
              <a:rPr lang="en-US" altLang="zh-CN" sz="2800" dirty="0" smtClean="0"/>
            </a:br>
            <a:r>
              <a:rPr lang="en-US" altLang="zh-CN" sz="2800" dirty="0" smtClean="0"/>
              <a:t>-&gt;</a:t>
            </a:r>
            <a:r>
              <a:rPr lang="en-US" altLang="zh-CN" sz="2800" dirty="0" err="1" smtClean="0"/>
              <a:t>SNe</a:t>
            </a:r>
            <a:r>
              <a:rPr lang="en-US" altLang="zh-CN" sz="2800" dirty="0" smtClean="0"/>
              <a:t> (low </a:t>
            </a:r>
            <a:r>
              <a:rPr lang="en-US" altLang="zh-CN" sz="2800" dirty="0" err="1" smtClean="0"/>
              <a:t>t</a:t>
            </a:r>
            <a:r>
              <a:rPr lang="en-US" altLang="zh-CN" sz="2800" baseline="-25000" dirty="0" err="1" smtClean="0"/>
              <a:t>CCD</a:t>
            </a:r>
            <a:r>
              <a:rPr lang="en-US" altLang="zh-CN" sz="2800" dirty="0" smtClean="0"/>
              <a:t>, small FWHM)</a:t>
            </a:r>
          </a:p>
          <a:p>
            <a:r>
              <a:rPr lang="en-US" altLang="zh-CN" sz="2800" dirty="0" smtClean="0"/>
              <a:t>Photometric precision @ bright end:</a:t>
            </a:r>
            <a:br>
              <a:rPr lang="en-US" altLang="zh-CN" sz="2800" dirty="0" smtClean="0"/>
            </a:br>
            <a:r>
              <a:rPr lang="en-US" altLang="zh-CN" sz="2800" dirty="0" smtClean="0"/>
              <a:t>~3 </a:t>
            </a:r>
            <a:r>
              <a:rPr lang="en-US" altLang="zh-CN" sz="2800" dirty="0" err="1" smtClean="0"/>
              <a:t>mmag</a:t>
            </a:r>
            <a:r>
              <a:rPr lang="en-US" altLang="zh-CN" sz="2800" dirty="0" smtClean="0"/>
              <a:t> (single frame)</a:t>
            </a:r>
            <a:br>
              <a:rPr lang="en-US" altLang="zh-CN" sz="2800" dirty="0" smtClean="0"/>
            </a:br>
            <a:r>
              <a:rPr lang="en-US" altLang="zh-CN" sz="2800" dirty="0" smtClean="0"/>
              <a:t>-&gt;transit (stable </a:t>
            </a:r>
            <a:r>
              <a:rPr lang="en-US" altLang="zh-CN" sz="2800" dirty="0" err="1" smtClean="0"/>
              <a:t>t</a:t>
            </a:r>
            <a:r>
              <a:rPr lang="en-US" altLang="zh-CN" sz="2800" baseline="-25000" dirty="0" err="1" smtClean="0"/>
              <a:t>CCD</a:t>
            </a:r>
            <a:r>
              <a:rPr lang="en-US" altLang="zh-CN" sz="2800" dirty="0" smtClean="0"/>
              <a:t>, tracking &amp; pointing)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release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3000" dirty="0" smtClean="0"/>
              <a:t>China-VO is working on data release</a:t>
            </a:r>
          </a:p>
          <a:p>
            <a:r>
              <a:rPr lang="en-US" altLang="zh-CN" sz="3000" dirty="0" smtClean="0"/>
              <a:t>Copies of raw images, correct images, reduced images, catalogues are available if PI authorizes</a:t>
            </a:r>
          </a:p>
          <a:p>
            <a:endParaRPr lang="zh-CN" alt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028"/>
          <a:stretch>
            <a:fillRect/>
          </a:stretch>
        </p:blipFill>
        <p:spPr bwMode="auto">
          <a:xfrm>
            <a:off x="1331640" y="3140968"/>
            <a:ext cx="6608025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Variables by </a:t>
            </a:r>
            <a:r>
              <a:rPr lang="en-US" altLang="zh-CN" dirty="0" err="1" smtClean="0"/>
              <a:t>Lingzhi</a:t>
            </a:r>
            <a:r>
              <a:rPr lang="en-US" altLang="zh-CN" dirty="0" smtClean="0"/>
              <a:t> Wang</a:t>
            </a:r>
            <a:endParaRPr lang="zh-CN" altLang="en-US" dirty="0"/>
          </a:p>
        </p:txBody>
      </p:sp>
      <p:pic>
        <p:nvPicPr>
          <p:cNvPr id="6" name="内容占位符 5" descr="Selection_31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9637" y="1600200"/>
            <a:ext cx="6961098" cy="499715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428625" y="242088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sz="2800" dirty="0" smtClean="0"/>
              <a:t>We are </a:t>
            </a:r>
            <a:r>
              <a:rPr lang="en-US" altLang="zh-CN" sz="2800" smtClean="0"/>
              <a:t>looking </a:t>
            </a:r>
            <a:r>
              <a:rPr lang="en-US" altLang="zh-CN" sz="2800" smtClean="0"/>
              <a:t>forward to </a:t>
            </a:r>
            <a:r>
              <a:rPr lang="en-US" altLang="zh-CN" sz="2800" dirty="0" smtClean="0"/>
              <a:t>observations in weeks with more &amp; better data based on the lessons &amp; experience.</a:t>
            </a:r>
            <a:br>
              <a:rPr lang="en-US" altLang="zh-CN" sz="2800" dirty="0" smtClean="0"/>
            </a:br>
            <a:r>
              <a:rPr lang="en-US" altLang="zh-CN" sz="8000" dirty="0" smtClean="0">
                <a:latin typeface="Freestyle Script" pitchFamily="66" charset="0"/>
              </a:rPr>
              <a:t>Thanks!</a:t>
            </a:r>
            <a:endParaRPr lang="zh-CN" altLang="en-US" sz="8000" dirty="0" smtClean="0"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Outline </a:t>
            </a:r>
            <a:endParaRPr lang="zh-CN" altLang="en-US" smtClean="0"/>
          </a:p>
        </p:txBody>
      </p:sp>
      <p:sp>
        <p:nvSpPr>
          <p:cNvPr id="512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0000FF"/>
                </a:solidFill>
              </a:rPr>
              <a:t>1 Overview of the data </a:t>
            </a:r>
          </a:p>
          <a:p>
            <a:pPr eaLnBrk="1" hangingPunct="1"/>
            <a:r>
              <a:rPr lang="en-US" altLang="zh-CN" dirty="0" smtClean="0">
                <a:solidFill>
                  <a:srgbClr val="0000FF"/>
                </a:solidFill>
              </a:rPr>
              <a:t>2 Image Reduction</a:t>
            </a:r>
          </a:p>
          <a:p>
            <a:pPr eaLnBrk="1" hangingPunct="1"/>
            <a:r>
              <a:rPr lang="en-US" altLang="zh-CN" dirty="0" smtClean="0">
                <a:solidFill>
                  <a:srgbClr val="0000FF"/>
                </a:solidFill>
              </a:rPr>
              <a:t>3 Astrometry</a:t>
            </a:r>
          </a:p>
          <a:p>
            <a:pPr eaLnBrk="1" hangingPunct="1"/>
            <a:r>
              <a:rPr lang="en-US" altLang="zh-CN" dirty="0" smtClean="0">
                <a:solidFill>
                  <a:srgbClr val="0000FF"/>
                </a:solidFill>
              </a:rPr>
              <a:t>4 Aperture Photometry</a:t>
            </a:r>
          </a:p>
          <a:p>
            <a:pPr eaLnBrk="1" hangingPunct="1"/>
            <a:r>
              <a:rPr lang="en-US" altLang="zh-CN" dirty="0" smtClean="0">
                <a:solidFill>
                  <a:srgbClr val="0000FF"/>
                </a:solidFill>
              </a:rPr>
              <a:t>5 Summary</a:t>
            </a:r>
          </a:p>
          <a:p>
            <a:pPr eaLnBrk="1" hangingPunct="1"/>
            <a:endParaRPr lang="zh-CN" altLang="en-US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8606" y="3903488"/>
            <a:ext cx="438785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00FF"/>
                </a:solidFill>
              </a:rPr>
              <a:t>1 Overview of the data</a:t>
            </a:r>
            <a:endParaRPr lang="zh-CN" altLang="en-US" dirty="0" smtClean="0">
              <a:solidFill>
                <a:srgbClr val="0000FF"/>
              </a:solidFill>
            </a:endParaRPr>
          </a:p>
        </p:txBody>
      </p:sp>
      <p:sp>
        <p:nvSpPr>
          <p:cNvPr id="6147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AST3: 50/68cm telescope</a:t>
            </a:r>
          </a:p>
          <a:p>
            <a:pPr eaLnBrk="1" hangingPunct="1"/>
            <a:r>
              <a:rPr lang="en-US" altLang="zh-CN" dirty="0" smtClean="0"/>
              <a:t>10K * 10K STA CCD</a:t>
            </a:r>
          </a:p>
          <a:p>
            <a:pPr eaLnBrk="1" hangingPunct="1"/>
            <a:r>
              <a:rPr lang="en-US" altLang="zh-CN" dirty="0" smtClean="0"/>
              <a:t>1”/pix, 4.3 deg</a:t>
            </a:r>
            <a:r>
              <a:rPr lang="en-US" altLang="zh-CN" baseline="30000" dirty="0" smtClean="0"/>
              <a:t>2 </a:t>
            </a:r>
            <a:r>
              <a:rPr lang="en-US" altLang="zh-CN" dirty="0" err="1" smtClean="0"/>
              <a:t>FoV</a:t>
            </a:r>
            <a:endParaRPr lang="en-US" altLang="zh-CN" baseline="30000" dirty="0" smtClean="0"/>
          </a:p>
          <a:p>
            <a:pPr eaLnBrk="1" hangingPunct="1"/>
            <a:r>
              <a:rPr lang="en-US" altLang="zh-CN" dirty="0" smtClean="0"/>
              <a:t>SDSS-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 filter </a:t>
            </a:r>
          </a:p>
          <a:p>
            <a:pPr eaLnBrk="1" hangingPunct="1"/>
            <a:r>
              <a:rPr lang="en-US" altLang="zh-CN" dirty="0" smtClean="0"/>
              <a:t>Installed in Jan 2012</a:t>
            </a:r>
          </a:p>
          <a:p>
            <a:pPr eaLnBrk="1" hangingPunct="1"/>
            <a:r>
              <a:rPr lang="en-US" altLang="zh-CN" dirty="0" err="1" smtClean="0"/>
              <a:t>Obs</a:t>
            </a:r>
            <a:r>
              <a:rPr lang="en-US" altLang="zh-CN" dirty="0" smtClean="0"/>
              <a:t> 2012.03.16 - 05.07</a:t>
            </a:r>
          </a:p>
          <a:p>
            <a:pPr eaLnBrk="1" hangingPunct="1"/>
            <a:r>
              <a:rPr lang="en-US" altLang="zh-CN" dirty="0" smtClean="0"/>
              <a:t>~26,000 frames</a:t>
            </a:r>
            <a:br>
              <a:rPr lang="en-US" altLang="zh-CN" dirty="0" smtClean="0"/>
            </a:br>
            <a:r>
              <a:rPr lang="en-US" altLang="zh-CN" dirty="0" smtClean="0"/>
              <a:t> (1.6TB after compressed), including both test and scientific images</a:t>
            </a:r>
          </a:p>
          <a:p>
            <a:endParaRPr lang="zh-CN" altLang="en-US" dirty="0" smtClean="0"/>
          </a:p>
        </p:txBody>
      </p:sp>
      <p:pic>
        <p:nvPicPr>
          <p:cNvPr id="5" name="内容占位符 5" descr="dis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628800"/>
            <a:ext cx="3433564" cy="3433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Obs. targets</a:t>
            </a:r>
            <a:endParaRPr lang="zh-CN" altLang="en-US" smtClean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solidFill>
                            <a:srgbClr val="FF0000"/>
                          </a:solidFill>
                        </a:rPr>
                        <a:t>Survey</a:t>
                      </a:r>
                      <a:endParaRPr lang="zh-CN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Num of fields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Sky coverage</a:t>
                      </a:r>
                    </a:p>
                    <a:p>
                      <a:r>
                        <a:rPr lang="en-US" altLang="zh-CN" dirty="0" smtClean="0"/>
                        <a:t>(deg</a:t>
                      </a:r>
                      <a:r>
                        <a:rPr lang="en-US" altLang="zh-CN" baseline="30000" dirty="0" smtClean="0"/>
                        <a:t>2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Num of frames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Total exptime</a:t>
                      </a:r>
                      <a:r>
                        <a:rPr lang="zh-CN" altLang="en-US" baseline="0" dirty="0" smtClean="0"/>
                        <a:t> </a:t>
                      </a:r>
                      <a:r>
                        <a:rPr lang="en-US" altLang="zh-CN" baseline="0" dirty="0" smtClean="0"/>
                        <a:t>(hr)</a:t>
                      </a:r>
                      <a:endParaRPr lang="en-US" altLang="zh-CN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LMC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~200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664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10.60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SMC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~50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0.90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SN Survey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496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~2000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3334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55.55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内容占位符 3"/>
          <p:cNvGraphicFramePr>
            <a:graphicFrameLocks/>
          </p:cNvGraphicFramePr>
          <p:nvPr/>
        </p:nvGraphicFramePr>
        <p:xfrm>
          <a:off x="457200" y="4232275"/>
          <a:ext cx="8229600" cy="163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18184"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solidFill>
                            <a:srgbClr val="FF0000"/>
                          </a:solidFill>
                        </a:rPr>
                        <a:t>Monitoring</a:t>
                      </a:r>
                      <a:endParaRPr lang="zh-CN" alt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Num of frames </a:t>
                      </a:r>
                      <a:endParaRPr lang="zh-CN" altLang="en-US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Total exptime</a:t>
                      </a:r>
                      <a:r>
                        <a:rPr lang="en-US" altLang="zh-CN" sz="1800" baseline="0" dirty="0" smtClean="0"/>
                        <a:t> (hr)</a:t>
                      </a:r>
                      <a:endParaRPr lang="zh-CN" altLang="en-US" sz="1800" dirty="0"/>
                    </a:p>
                  </a:txBody>
                  <a:tcPr marT="45706" marB="45706"/>
                </a:tc>
              </a:tr>
              <a:tr h="370726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LMC-center</a:t>
                      </a:r>
                      <a:endParaRPr lang="zh-CN" altLang="en-US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4753</a:t>
                      </a:r>
                      <a:endParaRPr lang="zh-CN" altLang="en-US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62.00</a:t>
                      </a:r>
                      <a:endParaRPr lang="zh-CN" altLang="en-US" sz="1800" dirty="0"/>
                    </a:p>
                  </a:txBody>
                  <a:tcPr marT="45706" marB="45706"/>
                </a:tc>
              </a:tr>
              <a:tr h="370726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Transit</a:t>
                      </a:r>
                      <a:endParaRPr lang="zh-CN" altLang="en-US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3398</a:t>
                      </a:r>
                      <a:endParaRPr lang="zh-CN" altLang="en-US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36.43</a:t>
                      </a:r>
                      <a:endParaRPr lang="zh-CN" altLang="en-US" sz="1800" dirty="0"/>
                    </a:p>
                  </a:txBody>
                  <a:tcPr marT="45706" marB="45706"/>
                </a:tc>
              </a:tr>
              <a:tr h="370726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WR</a:t>
                      </a:r>
                      <a:r>
                        <a:rPr lang="en-US" altLang="zh-CN" sz="1800" baseline="0" dirty="0" smtClean="0"/>
                        <a:t> stars (</a:t>
                      </a:r>
                      <a:r>
                        <a:rPr lang="en-US" altLang="zh-CN" sz="1800" dirty="0" smtClean="0"/>
                        <a:t>9 fields)</a:t>
                      </a:r>
                      <a:endParaRPr lang="zh-CN" altLang="en-US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3454</a:t>
                      </a:r>
                      <a:endParaRPr lang="zh-CN" altLang="en-US" sz="1800" dirty="0"/>
                    </a:p>
                  </a:txBody>
                  <a:tcPr marT="45706" marB="4570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23.70</a:t>
                      </a:r>
                      <a:endParaRPr lang="zh-CN" altLang="en-US" sz="1800" dirty="0"/>
                    </a:p>
                  </a:txBody>
                  <a:tcPr marT="45706" marB="4570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/>
              <a:t>Image quality</a:t>
            </a:r>
            <a:endParaRPr lang="zh-CN" altLang="en-US" smtClean="0"/>
          </a:p>
        </p:txBody>
      </p:sp>
      <p:pic>
        <p:nvPicPr>
          <p:cNvPr id="9219" name="内容占位符 3" descr="stat.al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2110454"/>
            <a:ext cx="6017989" cy="4270874"/>
          </a:xfrm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785813" y="6357938"/>
            <a:ext cx="3108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>
                <a:latin typeface="Calibri" pitchFamily="34" charset="0"/>
              </a:rPr>
              <a:t>FWHM: seeing, optics, tracking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5429250" y="6357938"/>
            <a:ext cx="272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zh-CN">
                <a:latin typeface="Calibri" pitchFamily="34" charset="0"/>
              </a:rPr>
              <a:t>Dark: 1.5 ADU/s @ -45C</a:t>
            </a:r>
            <a:endParaRPr lang="zh-CN" altLang="en-US">
              <a:latin typeface="Calibri" pitchFamily="34" charset="0"/>
            </a:endParaRPr>
          </a:p>
        </p:txBody>
      </p:sp>
      <p:pic>
        <p:nvPicPr>
          <p:cNvPr id="6" name="图片 5" descr="a0331.125.jpg"/>
          <p:cNvPicPr>
            <a:picLocks noChangeAspect="1"/>
          </p:cNvPicPr>
          <p:nvPr/>
        </p:nvPicPr>
        <p:blipFill>
          <a:blip r:embed="rId3" cstate="print"/>
          <a:srcRect l="13385" t="3334" r="13385" b="17334"/>
          <a:stretch>
            <a:fillRect/>
          </a:stretch>
        </p:blipFill>
        <p:spPr bwMode="auto">
          <a:xfrm>
            <a:off x="6154936" y="1629147"/>
            <a:ext cx="24495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99592" y="1412776"/>
            <a:ext cx="5246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Test phase, the system not stable yet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Cross-talk during readout</a:t>
            </a:r>
          </a:p>
          <a:p>
            <a:r>
              <a:rPr lang="en-US" altLang="zh-CN" dirty="0" err="1" smtClean="0"/>
              <a:t>Overscan</a:t>
            </a:r>
            <a:r>
              <a:rPr lang="en-US" altLang="zh-CN" dirty="0" smtClean="0"/>
              <a:t> (bias)</a:t>
            </a:r>
          </a:p>
          <a:p>
            <a:r>
              <a:rPr lang="en-US" altLang="zh-CN" dirty="0" smtClean="0"/>
              <a:t>Dark current</a:t>
            </a:r>
          </a:p>
          <a:p>
            <a:r>
              <a:rPr lang="en-US" altLang="zh-CN" dirty="0" smtClean="0"/>
              <a:t>Flat field (by Wei </a:t>
            </a:r>
            <a:r>
              <a:rPr lang="en-US" altLang="zh-CN" dirty="0" err="1" smtClean="0"/>
              <a:t>Peng</a:t>
            </a:r>
            <a:r>
              <a:rPr lang="en-US" altLang="zh-CN" dirty="0" smtClean="0"/>
              <a:t>)</a:t>
            </a:r>
          </a:p>
          <a:p>
            <a:endParaRPr lang="en-US" altLang="zh-CN" dirty="0" smtClean="0"/>
          </a:p>
          <a:p>
            <a:endParaRPr lang="zh-CN" altLang="en-US" dirty="0" smtClean="0"/>
          </a:p>
        </p:txBody>
      </p:sp>
      <p:grpSp>
        <p:nvGrpSpPr>
          <p:cNvPr id="2" name="组合 2"/>
          <p:cNvGrpSpPr>
            <a:grpSpLocks/>
          </p:cNvGrpSpPr>
          <p:nvPr/>
        </p:nvGrpSpPr>
        <p:grpSpPr bwMode="auto">
          <a:xfrm>
            <a:off x="899592" y="2132856"/>
            <a:ext cx="7419975" cy="4008438"/>
            <a:chOff x="862013" y="1733550"/>
            <a:chExt cx="7419975" cy="4008998"/>
          </a:xfrm>
        </p:grpSpPr>
        <p:pic>
          <p:nvPicPr>
            <p:cNvPr id="10245" name="图片 3" descr="crosstalk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2013" y="1733550"/>
              <a:ext cx="7419975" cy="339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46" name="文本框 1"/>
            <p:cNvSpPr txBox="1">
              <a:spLocks noChangeArrowheads="1"/>
            </p:cNvSpPr>
            <p:nvPr/>
          </p:nvSpPr>
          <p:spPr bwMode="auto">
            <a:xfrm>
              <a:off x="2267744" y="5373216"/>
              <a:ext cx="127470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/>
                <a:t>3 readouts</a:t>
              </a:r>
              <a:endParaRPr lang="zh-CN" altLang="en-US"/>
            </a:p>
          </p:txBody>
        </p:sp>
      </p:grpSp>
      <p:sp>
        <p:nvSpPr>
          <p:cNvPr id="10244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solidFill>
                  <a:srgbClr val="0000FF"/>
                </a:solidFill>
              </a:rPr>
              <a:t>2 Image Reduction</a:t>
            </a:r>
            <a:endParaRPr lang="zh-CN" alt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Dark current correction</a:t>
            </a:r>
            <a:endParaRPr lang="zh-CN" altLang="en-US" smtClean="0"/>
          </a:p>
        </p:txBody>
      </p:sp>
      <p:sp>
        <p:nvSpPr>
          <p:cNvPr id="1229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Higher CCD temperature, Dark current non-uniform</a:t>
            </a:r>
          </a:p>
          <a:p>
            <a:r>
              <a:rPr lang="en-US" altLang="zh-CN" sz="2800" dirty="0" smtClean="0"/>
              <a:t>Dark frame not available @ Dome A</a:t>
            </a:r>
          </a:p>
          <a:p>
            <a:r>
              <a:rPr lang="en-US" altLang="zh-CN" sz="2800" dirty="0" smtClean="0"/>
              <a:t>Dark current changed since lab test </a:t>
            </a:r>
          </a:p>
          <a:p>
            <a:r>
              <a:rPr lang="en-US" altLang="zh-CN" sz="2800" dirty="0" smtClean="0"/>
              <a:t>Deriving dark frame from a pair of obs. Images (Ma+14)</a:t>
            </a:r>
          </a:p>
          <a:p>
            <a:endParaRPr lang="en-US" altLang="zh-CN" sz="2800" dirty="0" smtClean="0"/>
          </a:p>
          <a:p>
            <a:endParaRPr lang="zh-CN" altLang="en-US" dirty="0" smtClean="0"/>
          </a:p>
        </p:txBody>
      </p:sp>
      <p:grpSp>
        <p:nvGrpSpPr>
          <p:cNvPr id="7" name="组合 8"/>
          <p:cNvGrpSpPr>
            <a:grpSpLocks noChangeAspect="1"/>
          </p:cNvGrpSpPr>
          <p:nvPr/>
        </p:nvGrpSpPr>
        <p:grpSpPr bwMode="auto">
          <a:xfrm>
            <a:off x="2411760" y="3645024"/>
            <a:ext cx="6578338" cy="3156921"/>
            <a:chOff x="500034" y="2538432"/>
            <a:chExt cx="9402595" cy="451253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0034" y="2538432"/>
              <a:ext cx="8201025" cy="3676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4"/>
            <p:cNvSpPr txBox="1">
              <a:spLocks noChangeArrowheads="1"/>
            </p:cNvSpPr>
            <p:nvPr/>
          </p:nvSpPr>
          <p:spPr bwMode="auto">
            <a:xfrm>
              <a:off x="602957" y="6215081"/>
              <a:ext cx="2259414" cy="835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600" dirty="0"/>
                <a:t>Raw</a:t>
              </a:r>
            </a:p>
            <a:p>
              <a:pPr eaLnBrk="1" hangingPunct="1"/>
              <a:r>
                <a:rPr lang="en-US" altLang="zh-CN" sz="1600" dirty="0"/>
                <a:t>RMS ~ 56 ADU</a:t>
              </a:r>
              <a:endParaRPr lang="zh-CN" altLang="en-US" sz="1600" dirty="0"/>
            </a:p>
          </p:txBody>
        </p:sp>
        <p:sp>
          <p:nvSpPr>
            <p:cNvPr id="10" name="TextBox 5"/>
            <p:cNvSpPr txBox="1">
              <a:spLocks noChangeArrowheads="1"/>
            </p:cNvSpPr>
            <p:nvPr/>
          </p:nvSpPr>
          <p:spPr bwMode="auto">
            <a:xfrm>
              <a:off x="3073108" y="6215081"/>
              <a:ext cx="3068396" cy="835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600" dirty="0"/>
                <a:t>Corrected by lab dark</a:t>
              </a:r>
            </a:p>
            <a:p>
              <a:pPr eaLnBrk="1" hangingPunct="1"/>
              <a:r>
                <a:rPr lang="en-US" altLang="zh-CN" sz="1600" dirty="0"/>
                <a:t>RMS ~ 45 ADU</a:t>
              </a:r>
              <a:endParaRPr lang="zh-CN" altLang="en-US" sz="1600" dirty="0"/>
            </a:p>
          </p:txBody>
        </p:sp>
        <p:sp>
          <p:nvSpPr>
            <p:cNvPr id="11" name="TextBox 6"/>
            <p:cNvSpPr txBox="1">
              <a:spLocks noChangeArrowheads="1"/>
            </p:cNvSpPr>
            <p:nvPr/>
          </p:nvSpPr>
          <p:spPr bwMode="auto">
            <a:xfrm>
              <a:off x="6263720" y="6215081"/>
              <a:ext cx="3638909" cy="835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zh-CN" sz="1600" dirty="0"/>
                <a:t>Corrected by derived dark</a:t>
              </a:r>
            </a:p>
            <a:p>
              <a:pPr eaLnBrk="1" hangingPunct="1"/>
              <a:r>
                <a:rPr lang="en-US" altLang="zh-CN" sz="1600" dirty="0"/>
                <a:t>RMS ~ 24 ADU</a:t>
              </a:r>
              <a:endParaRPr lang="zh-CN" altLang="en-US" sz="16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301208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-41</a:t>
            </a:r>
            <a:r>
              <a:rPr lang="zh-CN" altLang="en-US" dirty="0" smtClean="0"/>
              <a:t>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17411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For images with similar background level (500 – 600 ADU), similar photon shot noise, correction by derived dark frame works efficiently</a:t>
            </a:r>
            <a:endParaRPr lang="zh-CN" altLang="en-US" dirty="0" smtClean="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12976"/>
            <a:ext cx="4752528" cy="344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</TotalTime>
  <Words>503</Words>
  <Application>Microsoft Office PowerPoint</Application>
  <PresentationFormat>全屏显示(4:3)</PresentationFormat>
  <Paragraphs>118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AST3-1 photometry from Dome A</vt:lpstr>
      <vt:lpstr>Variables by Lingzhi Wang</vt:lpstr>
      <vt:lpstr>Outline </vt:lpstr>
      <vt:lpstr>1 Overview of the data</vt:lpstr>
      <vt:lpstr>Obs. targets</vt:lpstr>
      <vt:lpstr>Image quality</vt:lpstr>
      <vt:lpstr>2 Image Reduction</vt:lpstr>
      <vt:lpstr>Dark current correction</vt:lpstr>
      <vt:lpstr>幻灯片 9</vt:lpstr>
      <vt:lpstr>Flat field (Wei+14)</vt:lpstr>
      <vt:lpstr>3 Astrometry</vt:lpstr>
      <vt:lpstr>Astrometry: internal precision</vt:lpstr>
      <vt:lpstr>4 Aperture Photometry</vt:lpstr>
      <vt:lpstr>Photometric calibration</vt:lpstr>
      <vt:lpstr>Relative calibration</vt:lpstr>
      <vt:lpstr>幻灯片 16</vt:lpstr>
      <vt:lpstr>Light curves of HD 143414 </vt:lpstr>
      <vt:lpstr>5 Summary</vt:lpstr>
      <vt:lpstr>Data release</vt:lpstr>
      <vt:lpstr>We are looking forward to observations in weeks with more &amp; better data based on the lessons &amp; experience. 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AST3-1 2012 data processing</dc:title>
  <dc:creator>ma</dc:creator>
  <cp:lastModifiedBy>ma</cp:lastModifiedBy>
  <cp:revision>213</cp:revision>
  <dcterms:created xsi:type="dcterms:W3CDTF">2013-08-08T11:58:55Z</dcterms:created>
  <dcterms:modified xsi:type="dcterms:W3CDTF">2015-03-10T13:22:22Z</dcterms:modified>
</cp:coreProperties>
</file>